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3275" y="555046"/>
            <a:ext cx="4294200" cy="373645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0875" y="702600"/>
            <a:ext cx="4294200" cy="373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 9. Выделение целой части из неправильной дроби
</a:t>
            </a:r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превращать дробь в понятное смешанное число.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2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475" y="0"/>
            <a:ext cx="4568751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245225" y="590200"/>
            <a:ext cx="3933300" cy="384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выделять целую часть
</a:t>
            </a:r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7/3 не сразу читается, а 2 1/3 мгновенно показывает целые части и остаток. Это удобно в задачах, при сравнении чисел и наглядных моделях.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095875" y="1158600"/>
            <a:ext cx="3771900" cy="282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Неправильная дробь не меньше единицы и всегда хранит целые части внутри себя.
</a:t>
            </a:r>
            <a:endParaRPr lang="en-US" sz="1500" dirty="0"/>
          </a:p>
        </p:txBody>
      </p:sp>
      <p:sp>
        <p:nvSpPr>
          <p:cNvPr id="4" name="Text 1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735475" y="1365000"/>
            <a:ext cx="3958800" cy="24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4000" b="1" dirty="0">
                <a:solidFill>
                  <a:srgbClr val="F8EC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pPr algn="ctr" indent="0" marL="0">
              <a:lnSpc>
                <a:spcPct val="120004"/>
              </a:lnSpc>
              <a:buNone/>
            </a:pPr>
            <a:r>
              <a:rPr lang="en-US" sz="12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20004"/>
              </a:lnSpc>
              <a:buNone/>
            </a:pPr>
            <a:r>
              <a:rPr lang="en-US" sz="18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 больше показывает неправильная дробь, поэтому её можно превратить в смешанное число.
</a:t>
            </a:r>
            <a:pPr algn="ctr" indent="0" marL="0">
              <a:lnSpc>
                <a:spcPct val="120004"/>
              </a:lnSpc>
              <a:buNone/>
            </a:pPr>
            <a:r>
              <a:rPr lang="en-US" sz="10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20004"/>
              </a:lnSpc>
              <a:buNone/>
            </a:pPr>
            <a:r>
              <a:rPr lang="en-US" sz="10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неправильной дроби в школьном курсе математики
</a:t>
            </a:r>
            <a:endParaRPr lang="en-US" sz="4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6" y="0"/>
            <a:ext cx="4046608" cy="5141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16300" y="766775"/>
            <a:ext cx="4355100" cy="377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выглядит смешанное число
</a:t>
            </a:r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Целая часть рядом с дробной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Смешанное число состоит из целой части и дроби. Например, 2 1/3 значит две целые единицы и ещё одна треть. Всё понятно с первого взгляда.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Наглядная модель помогает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Круги, полоски и кусочки предметов удобно делить на равные части. Такой рисунок сразу показывает, что уже стало целым, а что осталось дробным.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1551" y="1345875"/>
            <a:ext cx="8212397" cy="3334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71500" y="933150"/>
            <a:ext cx="8212500" cy="29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последовательность действий при переводе неправильной дроби в смешанное число.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471500" y="247125"/>
            <a:ext cx="82125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выделения целой части
</a:t>
            </a:r>
            <a:endParaRPr lang="en-US" sz="2500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11000" y="2022802"/>
            <a:ext cx="36942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числитель делят на знаменатель. Частное показывает, сколько целых единиц получилось. Так из дроби сразу видно её целую часть.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909200" y="4073998"/>
            <a:ext cx="36942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остаток равен нулю, дробная часть не нужна. Тогда дробь превращается в целое число, например 8/4 = 2.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88150" y="3049998"/>
            <a:ext cx="36960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после деления остаётся остаток, его записывают в числитель новой дроби. Знаменатель оставляют прежним, потому что части были одинаковые.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88150" y="600846"/>
            <a:ext cx="8567700" cy="53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правило урока
</a:t>
            </a:r>
            <a:endParaRPr lang="en-US" sz="2500" dirty="0"/>
          </a:p>
        </p:txBody>
      </p:sp>
      <p:sp>
        <p:nvSpPr>
          <p:cNvPr id="9" name="Text 4"/>
          <p:cNvSpPr txBox="1"/>
          <p:nvPr/>
        </p:nvSpPr>
        <p:spPr>
          <a:xfrm>
            <a:off x="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87375" y="486500"/>
            <a:ext cx="4383300" cy="430625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44700" y="3254642"/>
            <a:ext cx="3523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простая: 2 × 3 + 1 = 7. На рисунке это две целые фигуры и ещё одна треть, будто кусочек убежал, но ненадолго.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644700" y="1969056"/>
            <a:ext cx="3523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Делим 7 на 3. Получаем 2 целых и остаток 1. Значит, 7/3 = 2 1/3, и теперь число читается гораздо легче.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644700" y="602625"/>
            <a:ext cx="46521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Пример: 7/3
</a:t>
            </a:r>
            <a:endParaRPr lang="en-US" sz="2500" dirty="0"/>
          </a:p>
        </p:txBody>
      </p:sp>
      <p:sp>
        <p:nvSpPr>
          <p:cNvPr id="10" name="Text 3"/>
          <p:cNvSpPr txBox="1"/>
          <p:nvPr/>
        </p:nvSpPr>
        <p:spPr>
          <a:xfrm>
            <a:off x="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095875" y="1158600"/>
            <a:ext cx="3771900" cy="282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немного больше двух, но меньше трёх. Такая запись помогает быстро понять, сколько целых единиц спрятано в дроби.
</a:t>
            </a:r>
            <a:endParaRPr lang="en-US" sz="1500" dirty="0"/>
          </a:p>
        </p:txBody>
      </p:sp>
      <p:sp>
        <p:nvSpPr>
          <p:cNvPr id="4" name="Text 1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735475" y="1365000"/>
            <a:ext cx="3958800" cy="24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4000" b="1" dirty="0">
                <a:solidFill>
                  <a:srgbClr val="F8EC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pPr algn="ctr" indent="0" marL="0">
              <a:lnSpc>
                <a:spcPct val="120004"/>
              </a:lnSpc>
              <a:buNone/>
            </a:pPr>
            <a:r>
              <a:rPr lang="en-US" sz="12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20004"/>
              </a:lnSpc>
              <a:buNone/>
            </a:pPr>
            <a:r>
              <a:rPr lang="en-US" sz="18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целых и ещё одна четверть получаются после деления 9 на 4.
</a:t>
            </a:r>
            <a:pPr algn="ctr" indent="0" marL="0">
              <a:lnSpc>
                <a:spcPct val="120004"/>
              </a:lnSpc>
              <a:buNone/>
            </a:pPr>
            <a:r>
              <a:rPr lang="en-US" sz="10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20004"/>
              </a:lnSpc>
              <a:buNone/>
            </a:pPr>
            <a:r>
              <a:rPr lang="en-US" sz="10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по теме «выделение целой части из неправильной дроби»
</a:t>
            </a:r>
            <a:endParaRPr lang="en-US" sz="4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21725" y="1517888"/>
            <a:ext cx="315225" cy="420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95456" y="3731838"/>
            <a:ext cx="367763" cy="420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72369" y="3028275"/>
            <a:ext cx="197925" cy="226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86506" y="1964975"/>
            <a:ext cx="169650" cy="2262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49250" y="141125"/>
            <a:ext cx="8245500" cy="57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числитель делится без остатка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842625" y="3073986"/>
            <a:ext cx="4287300" cy="8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простой случай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12/4 = 3 и 15/5 = 3 показывают это особенно ясно. Ответ выходит сразу, будто дробь сама решила стать круглой и аккуратной.
</a:t>
            </a:r>
            <a:endParaRPr lang="en-US" sz="1500" dirty="0"/>
          </a:p>
        </p:txBody>
      </p:sp>
      <p:sp>
        <p:nvSpPr>
          <p:cNvPr id="11" name="Text 2"/>
          <p:cNvSpPr txBox="1"/>
          <p:nvPr/>
        </p:nvSpPr>
        <p:spPr>
          <a:xfrm>
            <a:off x="842625" y="2004967"/>
            <a:ext cx="4287300" cy="8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Деление даёт точный ответ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числитель делится на знаменатель без остатка, дробная часть не остаётся. Получается целое число, и записывать новую дробь уже не нужно.
</a:t>
            </a:r>
            <a:endParaRPr lang="en-US" sz="1500" dirty="0"/>
          </a:p>
        </p:txBody>
      </p:sp>
      <p:sp>
        <p:nvSpPr>
          <p:cNvPr id="12" name="Text 3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1551" y="1345875"/>
            <a:ext cx="8212397" cy="3334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71500" y="933150"/>
            <a:ext cx="8212500" cy="29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обратное действие: из смешанного числа снова получаем неправильную дробь.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471500" y="247125"/>
            <a:ext cx="82125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проверить ответ
</a:t>
            </a:r>
            <a:endParaRPr lang="en-US" sz="2500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BCD1C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3100" y="1395067"/>
            <a:ext cx="3633000" cy="179166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7350" y="1394298"/>
            <a:ext cx="3387900" cy="179320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41550" y="258700"/>
            <a:ext cx="8377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Полоска, которая всё показывает
</a:t>
            </a:r>
            <a:endParaRPr lang="en-US" sz="2500" dirty="0"/>
          </a:p>
        </p:txBody>
      </p:sp>
      <p:sp>
        <p:nvSpPr>
          <p:cNvPr id="8" name="Text 2"/>
          <p:cNvSpPr txBox="1"/>
          <p:nvPr/>
        </p:nvSpPr>
        <p:spPr>
          <a:xfrm>
            <a:off x="719225" y="3786105"/>
            <a:ext cx="3387900" cy="74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Полоска, поделённая на равные части, сразу помогает увидеть, сколько целых уже собрано. На рисунке две полоски закрашены полностью, а у третьей закрашена только одна часть из трёх. Так дробь 7/3 превращается в понятную картинку без лишних вычислений.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719226" y="3286149"/>
            <a:ext cx="3387900" cy="37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целые полоски и хвостик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957350" y="3786156"/>
            <a:ext cx="3387900" cy="74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младших школьников такой рисунок очень полезен, потому что дробь можно буквально посчитать глазами. Сначала видны две полные единицы, а потом остаётся ещё одна треть. Это помогает проверить ответ и не перепутать целое с дробной частью.
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4957351" y="3286150"/>
            <a:ext cx="3387900" cy="37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69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математика становится видимой
</a:t>
            </a:r>
            <a:endParaRPr lang="en-US" sz="1369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09300" y="105875"/>
            <a:ext cx="77985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696250" y="1266325"/>
            <a:ext cx="2404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из самых частых ошибок — изменить знаменатель при записи смешанного числа. Это неверно: знаменатель остаётся тем же, потому что части целого не меняются.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5840675" y="1907175"/>
            <a:ext cx="2404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вместо дробной части записывают остаток как целое число. Так делать нельзя: остаток показывает только, сколько частей ещё осталось после деления.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96250" y="3115975"/>
            <a:ext cx="2404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Ошибка появляется и тогда, когда ученик путает порядок действий. Сначала нужно разделить числитель на знаменатель, а уже потом записывать результат и остаток.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5840675" y="3808075"/>
            <a:ext cx="2404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получилось 7/3 = 2 3/1, значит, правило нарушено. Правильная запись выглядит так: 7/3 = 2 1/3, где знаменатель сохраняется.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5199" y="296825"/>
            <a:ext cx="85536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Пример: 11/5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1108325" y="1866200"/>
            <a:ext cx="3362400" cy="12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Делим 11 на 5. Получаем 2, а в остатке остаётся 1. Значит, в дроби 11/5 есть 2 целые части и ещё одна пятая.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5486450" y="1866254"/>
            <a:ext cx="3362400" cy="12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Записываем результат в виде смешанного числа: 11/5 = 2 1/5. Такая запись сразу показывает, что число больше 2, но меньше 3.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1108275" y="3590600"/>
            <a:ext cx="3362400" cy="12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пример удобно сравнивать с другими дробями. Смешанное число помогает быстро понять положение на числовой прямой и не считать каждый раз заново.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32375" y="335675"/>
            <a:ext cx="78966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дробь находит своё место на прямой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205200" y="1437150"/>
            <a:ext cx="27138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Неправильная дробь всегда показывает число не меньше 1. Поэтому она находится правее единицы и уже не помещается в первый отрезок.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04500" y="2952900"/>
            <a:ext cx="25170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дробь больше 1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3123775" y="3934050"/>
            <a:ext cx="27138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7/3 получаем 2 1/3. Теперь видно, что число лежит между 2 и 3, а не где-то «примерно рядом».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222238" y="2952900"/>
            <a:ext cx="25170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выделяем целую часть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6042325" y="1437150"/>
            <a:ext cx="27138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Смешанное число помогает быстро понять, к какому целому дробь ближе. Это особенно удобно, если на прямой нужно сравнить несколько чисел.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6140800" y="2952900"/>
            <a:ext cx="25170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сравниваем положение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1551" y="1345875"/>
            <a:ext cx="8212397" cy="3334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71500" y="933150"/>
            <a:ext cx="8212500" cy="29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1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между неправильной дробью и смешанным числом основан на делении, умножении и прибавлении остатка.
</a:t>
            </a:r>
            <a:endParaRPr lang="en-US" sz="1174" dirty="0"/>
          </a:p>
        </p:txBody>
      </p:sp>
      <p:sp>
        <p:nvSpPr>
          <p:cNvPr id="4" name="Text 1"/>
          <p:cNvSpPr txBox="1"/>
          <p:nvPr/>
        </p:nvSpPr>
        <p:spPr>
          <a:xfrm>
            <a:off x="471500" y="247125"/>
            <a:ext cx="82125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связанных способа записи
</a:t>
            </a:r>
            <a:endParaRPr lang="en-US" sz="2500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3500" y="1268818"/>
            <a:ext cx="3861000" cy="277886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29375" y="1268768"/>
            <a:ext cx="3861000" cy="277886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533700" y="4376300"/>
            <a:ext cx="3728100" cy="21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столе лежат семь кусочков пиццы, а в каждой целой пицце помещается по три кусочка. Значит, получилось две полные пиццы, и это сразу видно на картинке. Математика здесь почти как ужин: просто, вкусно и немного весело.
</a:t>
            </a:r>
            <a:endParaRPr lang="en-US" sz="555" dirty="0"/>
          </a:p>
        </p:txBody>
      </p:sp>
      <p:sp>
        <p:nvSpPr>
          <p:cNvPr id="8" name="Text 2"/>
          <p:cNvSpPr txBox="1"/>
          <p:nvPr/>
        </p:nvSpPr>
        <p:spPr>
          <a:xfrm>
            <a:off x="533700" y="4049475"/>
            <a:ext cx="3728100" cy="24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пиццы уже съедены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811775" y="4376301"/>
            <a:ext cx="3728100" cy="21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двух полных пицц остаётся один кусочек из трёх. Именно он и становится дробной частью записи 2 1/3. Такая модель особенно нравится детям, потому что показывает правило без сухих слов и помогает легко проверить ответ.
</a:t>
            </a:r>
            <a:endParaRPr lang="en-US" sz="555" dirty="0"/>
          </a:p>
        </p:txBody>
      </p:sp>
      <p:sp>
        <p:nvSpPr>
          <p:cNvPr id="10" name="Text 4"/>
          <p:cNvSpPr txBox="1"/>
          <p:nvPr/>
        </p:nvSpPr>
        <p:spPr>
          <a:xfrm>
            <a:off x="4811775" y="4049475"/>
            <a:ext cx="3728100" cy="24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один кусочек остался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341550" y="258700"/>
            <a:ext cx="8377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Пицца считает вместе с нами
</a:t>
            </a:r>
            <a:endParaRPr lang="en-US" sz="25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5199" y="123125"/>
            <a:ext cx="85536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запомнить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4475" y="1563225"/>
            <a:ext cx="3195000" cy="11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Неправильная дробь показывает число, которое равно 1 или больше 1. Поэтому её удобно превращать в смешанное число, чтобы сразу видеть целые части.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094625" y="1563225"/>
            <a:ext cx="3195000" cy="11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Целая часть находится делением числителя на знаменатель. Частное отвечает за количество целых единиц, а остаток подсказывает, сколько частей ещё осталось.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854475" y="3583725"/>
            <a:ext cx="3195000" cy="11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Остаток записывают только в числитель новой дроби. Знаменатель не меняется, потому что он показывает, на сколько равных частей делили целое.
</a:t>
            </a:r>
            <a:endParaRPr lang="en-US" sz="1100" dirty="0"/>
          </a:p>
        </p:txBody>
      </p:sp>
      <p:sp>
        <p:nvSpPr>
          <p:cNvPr id="9" name="Text 5"/>
          <p:cNvSpPr txBox="1"/>
          <p:nvPr/>
        </p:nvSpPr>
        <p:spPr>
          <a:xfrm>
            <a:off x="5094625" y="3583725"/>
            <a:ext cx="3195000" cy="11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убедиться в правильности ответа, смешанное число переводят обратно в неправильную дробь. Если получилось исходное число, значит, всё сделано верно.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7256" y="1442175"/>
            <a:ext cx="218400" cy="218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42231" y="1442175"/>
            <a:ext cx="218400" cy="218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57256" y="3160190"/>
            <a:ext cx="218400" cy="17472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942231" y="3138350"/>
            <a:ext cx="218400" cy="2184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49250" y="141125"/>
            <a:ext cx="8245500" cy="87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это пригодится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12" name="Text 2"/>
          <p:cNvSpPr txBox="1"/>
          <p:nvPr/>
        </p:nvSpPr>
        <p:spPr>
          <a:xfrm>
            <a:off x="1049829" y="1479938"/>
            <a:ext cx="3151500" cy="9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Задачи на дроби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решении задач удобно быстро переводить дробь в смешанное число. Так легче понимать условие, считать части целого и записывать ответ без путаницы.
</a:t>
            </a:r>
            <a:endParaRPr lang="en-US" sz="1400" dirty="0"/>
          </a:p>
        </p:txBody>
      </p:sp>
      <p:sp>
        <p:nvSpPr>
          <p:cNvPr id="13" name="Text 3"/>
          <p:cNvSpPr txBox="1"/>
          <p:nvPr/>
        </p:nvSpPr>
        <p:spPr>
          <a:xfrm>
            <a:off x="5419454" y="1479600"/>
            <a:ext cx="3151500" cy="9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Измерения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длине, массе и времени часто встречаются дробные значения. Умение выделять целую часть помогает читать результат аккуратно и не теряться в записи.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1049829" y="3169762"/>
            <a:ext cx="3151500" cy="9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чисел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дроби нужно сравнить, смешанное число показывает, какое из них ближе к следующему целому. Это делает выбор ответа быстрее и понятнее.
</a:t>
            </a:r>
            <a:endParaRPr lang="en-US" sz="1400" dirty="0"/>
          </a:p>
        </p:txBody>
      </p:sp>
      <p:sp>
        <p:nvSpPr>
          <p:cNvPr id="15" name="Text 5"/>
          <p:cNvSpPr txBox="1"/>
          <p:nvPr/>
        </p:nvSpPr>
        <p:spPr>
          <a:xfrm>
            <a:off x="5419454" y="3161257"/>
            <a:ext cx="3151500" cy="9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Следующие уроки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станет полезной уже дальше, когда появятся новые задания со смешанными числами. Без этого навыка трудно уверенно работать с дробями на практике.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413250" y="258700"/>
            <a:ext cx="84114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Мини-повторение на примерах
</a:t>
            </a:r>
            <a:endParaRPr lang="en-US" sz="2500" dirty="0"/>
          </a:p>
        </p:txBody>
      </p:sp>
      <p:sp>
        <p:nvSpPr>
          <p:cNvPr id="8" name="Text 2"/>
          <p:cNvSpPr txBox="1"/>
          <p:nvPr/>
        </p:nvSpPr>
        <p:spPr>
          <a:xfrm>
            <a:off x="4453200" y="1101875"/>
            <a:ext cx="4227900" cy="88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7/3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Делим 7 на 3 и получаем 2 и остаток 1. Значит, 7/3 = 2 1/3.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453200" y="2062600"/>
            <a:ext cx="4227900" cy="88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9/4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Делим 9 на 4 и получаем 2 и остаток 1. Поэтому 9/4 = 2 1/4.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453200" y="3020275"/>
            <a:ext cx="4227900" cy="88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11/5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Делим 11 на 5 и получаем 2 и остаток 1. Запись становится такой: 2 1/5.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4453200" y="4045225"/>
            <a:ext cx="4227900" cy="88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12/4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Деление без остатка даёт целое число. Поэтому 12/4 = 3, и дробная часть не нужна.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86450" y="1258750"/>
            <a:ext cx="6589200" cy="322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правило уже понятно
</a:t>
            </a:r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Теперь неправильная дробь не пугает: её можно быстро превратить в смешанное число и обратно. Делим, находим остаток, сохраняем знаменатель — и ответ становится ясным, как кусочек пиццы на тарелке.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2026-05-24T11:43:43Z</dcterms:created>
  <dcterms:modified xsi:type="dcterms:W3CDTF">2026-05-24T11:43:43Z</dcterms:modified>
</cp:coreProperties>
</file>