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image" Target="../media/image-3-7.png"/><Relationship Id="rId8" Type="http://schemas.openxmlformats.org/officeDocument/2006/relationships/image" Target="../media/image-3-8.png"/><Relationship Id="rId9" Type="http://schemas.openxmlformats.org/officeDocument/2006/relationships/image" Target="../media/image-3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png"/><Relationship Id="rId5" Type="http://schemas.openxmlformats.org/officeDocument/2006/relationships/image" Target="../media/image-10-5.png"/><Relationship Id="rId6" Type="http://schemas.openxmlformats.org/officeDocument/2006/relationships/image" Target="../media/image-10-6.png"/><Relationship Id="rId7" Type="http://schemas.openxmlformats.org/officeDocument/2006/relationships/image" Target="../media/image-10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jpeg"/><Relationship Id="rId3" Type="http://schemas.openxmlformats.org/officeDocument/2006/relationships/image" Target="../media/image-11-3.jpe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image" Target="../media/image-15-5.png"/><Relationship Id="rId6" Type="http://schemas.openxmlformats.org/officeDocument/2006/relationships/image" Target="../media/image-15-6.png"/><Relationship Id="rId7" Type="http://schemas.openxmlformats.org/officeDocument/2006/relationships/image" Target="../media/image-15-7.png"/><Relationship Id="rId8" Type="http://schemas.openxmlformats.org/officeDocument/2006/relationships/image" Target="../media/image-15-8.png"/><Relationship Id="rId9" Type="http://schemas.openxmlformats.org/officeDocument/2006/relationships/image" Target="../media/image-1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jpe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4808" y="339900"/>
            <a:ext cx="3543934" cy="44637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149029" y="722725"/>
            <a:ext cx="47319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в корне слова
</a:t>
            </a:r>
            <a:endParaRPr lang="en-US" sz="3100" dirty="0"/>
          </a:p>
        </p:txBody>
      </p:sp>
      <p:sp>
        <p:nvSpPr>
          <p:cNvPr id="6" name="Text 1"/>
          <p:cNvSpPr txBox="1"/>
          <p:nvPr/>
        </p:nvSpPr>
        <p:spPr>
          <a:xfrm>
            <a:off x="4149029" y="3215875"/>
            <a:ext cx="37419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правильно выбрать букву, если гласная в корне звучит неясно?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4149029" y="450000"/>
            <a:ext cx="4731900" cy="20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безударные гласные пишутся труднее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48775"/>
            <a:ext cx="61314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безударные гласные пишутся труднее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270000" y="22762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безударном слоге гласный звучит слабее, поэтому в корне легко ошибиться. Чтобы выбрать нужную букву, слово нужно изменить или подобрать родственное с ударением на сомнительном слоге.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7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40483" y="1916405"/>
            <a:ext cx="218925" cy="2502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46945"/>
            <a:ext cx="236400" cy="18912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нужно знать о корне и безударной гласной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Корень объединяет родственные слова и хранит их основное значение. Именно в этой части слова чаще всего проверяют написание, потому что ошибка здесь меняет узнаваемость слова.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Слабая позиция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гласная стоит без ударения, она звучит неотчётливо и может напоминать другую букву. На слух это особенно заметно в коротких и часто употребляемых словах.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проверки подбирают слово той же семьи: лес, лесник, лесной. Общий корень остаётся тем же, а нужная гласная становится слышной и помогает выбрать букву без догадок.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Ударение как подсказка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поставить ударение на сомнительный слог, гласная произносится ясно. Так можно понять, какая буква нужна в корне, и записать слово аккуратно и правильно.
</a:t>
            </a:r>
            <a:endParaRPr lang="en-US" sz="11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найти корень слова и определить, какая гласная в нём вызывает сомнение. Без этого невозможно понять, что именно проверять.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324435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однокоренное слово или изменяют форму так, чтобы нужный слог стал ударным: вода — воды, трава — травы, река — реки.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6218700" y="2031025"/>
            <a:ext cx="2655300" cy="137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гласная оказывается под ударением, она слышится отчётливо. По этому звучанию и выбирают букву, которую нужно написать в слове.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проверки безударной гласной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7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действовать при проверке буквы в корне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 последовательность проверки безударной гласной в корне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7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845050" y="998038"/>
            <a:ext cx="3872400" cy="3774077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простых примерах из школьных слов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на простых примерах из школьных слов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524900" y="2139325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парах гора — горы, река — реки, трава — травы сомнительная гласная становится ударной. Тогда слышно, какую букву нужно писать в корне без угадывания.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700" dirty="0"/>
          </a:p>
        </p:txBody>
      </p:sp>
      <p:sp>
        <p:nvSpPr>
          <p:cNvPr id="10" name="Text 4"/>
          <p:cNvSpPr txBox="1"/>
          <p:nvPr/>
        </p:nvSpPr>
        <p:spPr>
          <a:xfrm>
            <a:off x="524900" y="3322250"/>
            <a:ext cx="3542700" cy="99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Проверочное слово должно быть родственным и сохранять общее значение. Поэтому слова из одной семьи подходят, а случайно похожие по звучанию — нет.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помогает увидеть связь между ударением и выбором буквы.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Проверяемое слово, проверочное слово, буква в корне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в родственном слове ударение падает на нужный слог, нужная буква определяется точно.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по теме орфограммы «безударные гласные в корне слова»
</a:t>
            </a:r>
            <a:endParaRPr lang="en-US" sz="8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7783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Некоторые слова нельзя проверить через ударение, потому что удобного родственного слова просто нет. Их написание нужно запоминать и сверять по словарю.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285125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сомнительная гласная не становится под ударение ни в одной форме, правило проверки не срабатывает. В этом случае помогает только запоминание.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383089" y="1795650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 таким словам часто относят собака, молоко, карандаш, стакан. Они встречаются в упражнениях и диктантах, поэтому их полезно сразу узнавать.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проверка ударением не помогает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700" dirty="0"/>
          </a:p>
        </p:txBody>
      </p:sp>
      <p:sp>
        <p:nvSpPr>
          <p:cNvPr id="8" name="Text 5"/>
          <p:cNvSpPr txBox="1"/>
          <p:nvPr/>
        </p:nvSpPr>
        <p:spPr>
          <a:xfrm>
            <a:off x="4383089" y="3285113"/>
            <a:ext cx="3584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не ошибаться, такие слова лучше повторять в списках и использовать в коротких тренировочных заданиях. Так их написание закрепляется быстрее.
</a:t>
            </a:r>
            <a:endParaRPr lang="en-US" sz="10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 распределение по учебным словам, где нужно выбирать букву в корне.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гласные чаще встречаются в безударных корнях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встречаются а и о, поэтому именно их школьники проверяют особенно часто.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примеры по теме; данные для наглядной схемы, без привязки к конкретному классу или учебнику
</a:t>
            </a:r>
            <a:endParaRPr lang="en-US" sz="8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51143" y="1088225"/>
            <a:ext cx="229688" cy="262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310456" y="2051038"/>
            <a:ext cx="262500" cy="262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452566" y="3013851"/>
            <a:ext cx="262500" cy="262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28271" y="3976665"/>
            <a:ext cx="262500" cy="262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489800" y="450000"/>
            <a:ext cx="6384000" cy="50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8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Словарные написания: слова, которые надо запомнить
</a:t>
            </a:r>
            <a:endParaRPr lang="en-US" sz="1800" dirty="0"/>
          </a:p>
        </p:txBody>
      </p:sp>
      <p:sp>
        <p:nvSpPr>
          <p:cNvPr id="10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700" dirty="0"/>
          </a:p>
        </p:txBody>
      </p:sp>
      <p:sp>
        <p:nvSpPr>
          <p:cNvPr id="11" name="Text 2"/>
          <p:cNvSpPr txBox="1"/>
          <p:nvPr/>
        </p:nvSpPr>
        <p:spPr>
          <a:xfrm>
            <a:off x="3572289" y="108822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Запоминание по словарю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проверочного слова нет, написание уточняют по словарю. Так работают со словами, которые не подчиняются обычной проверке ударением и требуют точного запоминания.
</a:t>
            </a:r>
            <a:endParaRPr lang="en-US" sz="1100" dirty="0"/>
          </a:p>
        </p:txBody>
      </p:sp>
      <p:sp>
        <p:nvSpPr>
          <p:cNvPr id="12" name="Text 3"/>
          <p:cNvSpPr txBox="1"/>
          <p:nvPr/>
        </p:nvSpPr>
        <p:spPr>
          <a:xfrm>
            <a:off x="2748008" y="2051038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Тренировка памяти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собака, молоко, сапог, тетрадь и ладонь нужно повторять чаще. Чем больше встречается слово в упражнениях, тем легче запомнить его правильный вид.
</a:t>
            </a:r>
            <a:endParaRPr lang="en-US" sz="1100" dirty="0"/>
          </a:p>
        </p:txBody>
      </p:sp>
      <p:sp>
        <p:nvSpPr>
          <p:cNvPr id="13" name="Text 4"/>
          <p:cNvSpPr txBox="1"/>
          <p:nvPr/>
        </p:nvSpPr>
        <p:spPr>
          <a:xfrm>
            <a:off x="1890118" y="3013851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в заданиях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часто попадаются в диктантах и рабочих тетрадях. Поэтому важно не искать для них случайное проверочное слово, а сразу вспоминать написание.
</a:t>
            </a:r>
            <a:endParaRPr lang="en-US" sz="1100" dirty="0"/>
          </a:p>
        </p:txBody>
      </p:sp>
      <p:sp>
        <p:nvSpPr>
          <p:cNvPr id="14" name="Text 5"/>
          <p:cNvSpPr txBox="1"/>
          <p:nvPr/>
        </p:nvSpPr>
        <p:spPr>
          <a:xfrm>
            <a:off x="1065823" y="3976665"/>
            <a:ext cx="4172400" cy="89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 путать с проверяемыми словами
</a:t>
            </a:r>
            <a:pPr algn="l" indent="0" marL="0">
              <a:lnSpc>
                <a:spcPct val="115000"/>
              </a:lnSpc>
              <a:buNone/>
            </a:pPr>
            <a:r>
              <a:rPr lang="en-US" sz="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Словарное слово может звучать похоже на проверяемое, но правило ударения к нему не подходит. Важно узнавать такие случаи заранее и не делать ошибку по привычке.
</a:t>
            </a:r>
            <a:endParaRPr lang="en-US" sz="11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1300" y="2890986"/>
            <a:ext cx="4270500" cy="1905877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645325" y="2890986"/>
            <a:ext cx="4270500" cy="1905877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Опасная ошибка: созвучное слово не всегда подходит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386156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Похожее звучание ещё не значит родство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могут звучать почти одинаково, но относиться к разным корням. Тогда одно из них не поможет проверить безударную гласную в другом. Для учебного примера важно показать именно такую ловушку: внешнее сходство есть, а общего смысла и общего корня нет.
</a:t>
            </a:r>
            <a:endParaRPr lang="en-US" sz="1300" dirty="0"/>
          </a:p>
        </p:txBody>
      </p:sp>
      <p:sp>
        <p:nvSpPr>
          <p:cNvPr id="9" name="Text 2"/>
          <p:cNvSpPr txBox="1"/>
          <p:nvPr/>
        </p:nvSpPr>
        <p:spPr>
          <a:xfrm>
            <a:off x="4730413" y="1329400"/>
            <a:ext cx="4019700" cy="1409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Правильная пара держится на одном корне
</a:t>
            </a:r>
            <a:pPr algn="l" indent="0" marL="0">
              <a:lnSpc>
                <a:spcPct val="115000"/>
              </a:lnSpc>
              <a:buNone/>
            </a:pPr>
            <a:r>
              <a:rPr lang="en-US" sz="3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удачной проверке слова связаны по смыслу и образуют одну семью. Например, в паре «гора — горы» легко увидеть общее значение и один корень. На иллюстрации это можно передать одинаковыми опорными буквами и подчёркнутой проверяемой гласной.
</a:t>
            </a:r>
            <a:endParaRPr lang="en-US" sz="1300" dirty="0"/>
          </a:p>
        </p:txBody>
      </p:sp>
      <p:sp>
        <p:nvSpPr>
          <p:cNvPr id="10" name="Text 3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7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2008780"/>
            <a:ext cx="5163300" cy="1404721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5774500" y="1220748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Показывает, какие слова помогают проверить безударную гласную, а какие только похожи по звучанию.
</a:t>
            </a:r>
            <a:endParaRPr lang="en-US" sz="1100" dirty="0"/>
          </a:p>
        </p:txBody>
      </p:sp>
      <p:sp>
        <p:nvSpPr>
          <p:cNvPr id="6" name="Text 1"/>
          <p:cNvSpPr txBox="1"/>
          <p:nvPr/>
        </p:nvSpPr>
        <p:spPr>
          <a:xfrm>
            <a:off x="24898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Родственные слова и неподходящие пары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774500" y="2792805"/>
            <a:ext cx="3099300" cy="140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Проверка работает только с однокоренными словами; созвучие без общего корня не подходит.
</a:t>
            </a:r>
            <a:endParaRPr lang="en-US" sz="11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Школьные примеры по теме «безударные гласные в корне слова»
</a:t>
            </a:r>
            <a:endParaRPr lang="en-US" sz="8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5147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некоторых корнях написание гласной не зависит от ударения. Нужно не искать проверочное слово, а вспоминать правило: в корне лаг-/лож- выбор буквы связан со строением слова.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450000"/>
            <a:ext cx="63840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Чередующиеся гласные в корне
</a:t>
            </a:r>
            <a:endParaRPr lang="en-US" sz="2000" dirty="0"/>
          </a:p>
        </p:txBody>
      </p:sp>
      <p:sp>
        <p:nvSpPr>
          <p:cNvPr id="5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700" dirty="0"/>
          </a:p>
        </p:txBody>
      </p:sp>
      <p:sp>
        <p:nvSpPr>
          <p:cNvPr id="6" name="Text 3"/>
          <p:cNvSpPr txBox="1"/>
          <p:nvPr/>
        </p:nvSpPr>
        <p:spPr>
          <a:xfrm>
            <a:off x="270000" y="262577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других группах, например раст-/ращ-/рос- и бер-/бир-, орфограмма определяется особым условием. Здесь важны суффикс, следующая буква или форма слова, а не звучание под ударением.
</a:t>
            </a:r>
            <a:endParaRPr lang="en-US" sz="1000" dirty="0"/>
          </a:p>
        </p:txBody>
      </p:sp>
      <p:sp>
        <p:nvSpPr>
          <p:cNvPr id="7" name="Text 4"/>
          <p:cNvSpPr txBox="1"/>
          <p:nvPr/>
        </p:nvSpPr>
        <p:spPr>
          <a:xfrm>
            <a:off x="270000" y="3736825"/>
            <a:ext cx="4405200" cy="986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Такие слова полезно узнавать сразу, чтобы не тратить время на неверную проверку. Если корень чередующийся, сначала определяют правило, а уже потом выбирают нужную букву.
</a:t>
            </a:r>
            <a:endParaRPr lang="en-US" sz="1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4646" y="1327475"/>
            <a:ext cx="8594708" cy="3340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50000"/>
            <a:ext cx="8604000" cy="442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отличить проверяемую гласную от другой орфограммы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950875"/>
            <a:ext cx="8604000" cy="212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для выбора правильного способа проверки безударной гласной в корне.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7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52308" y="1923305"/>
            <a:ext cx="236400" cy="2364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2531746" y="1946945"/>
            <a:ext cx="236400" cy="18912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4711183" y="1923305"/>
            <a:ext cx="236400" cy="2364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6890633" y="1936488"/>
            <a:ext cx="236400" cy="210133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Какие упражнения чаще всего бывают по этой теме
</a:t>
            </a:r>
            <a:endParaRPr lang="en-US" sz="2000" dirty="0"/>
          </a:p>
        </p:txBody>
      </p:sp>
      <p:sp>
        <p:nvSpPr>
          <p:cNvPr id="12" name="Text 1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700" dirty="0"/>
          </a:p>
        </p:txBody>
      </p:sp>
      <p:sp>
        <p:nvSpPr>
          <p:cNvPr id="13" name="Text 2"/>
          <p:cNvSpPr txBox="1"/>
          <p:nvPr/>
        </p:nvSpPr>
        <p:spPr>
          <a:xfrm>
            <a:off x="27000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Вставка пропущенной буквы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Нужно восстановить орфограмму в слове и объяснить, почему выбрана именно эта буква. Такое задание учит замечать место, где звук слышится неясно.
</a:t>
            </a:r>
            <a:endParaRPr lang="en-US" sz="1100" dirty="0"/>
          </a:p>
        </p:txBody>
      </p:sp>
      <p:sp>
        <p:nvSpPr>
          <p:cNvPr id="14" name="Text 3"/>
          <p:cNvSpPr txBox="1"/>
          <p:nvPr/>
        </p:nvSpPr>
        <p:spPr>
          <a:xfrm>
            <a:off x="2449443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Подбор проверочного слова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Школьник ищет родственное слово, в котором сомнительная гласная стоит под ударением. Это упражнение развивает умение видеть общую часть слов.
</a:t>
            </a:r>
            <a:endParaRPr lang="en-US" sz="1100" dirty="0"/>
          </a:p>
        </p:txBody>
      </p:sp>
      <p:sp>
        <p:nvSpPr>
          <p:cNvPr id="15" name="Text 4"/>
          <p:cNvSpPr txBox="1"/>
          <p:nvPr/>
        </p:nvSpPr>
        <p:spPr>
          <a:xfrm>
            <a:off x="4628874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Группировка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Слова распределяют на проверяемые, словарные и с чередованием. Такой способ помогает запомнить различия между похожими орфограммами.
</a:t>
            </a:r>
            <a:endParaRPr lang="en-US" sz="1100" dirty="0"/>
          </a:p>
        </p:txBody>
      </p:sp>
      <p:sp>
        <p:nvSpPr>
          <p:cNvPr id="16" name="Text 5"/>
          <p:cNvSpPr txBox="1"/>
          <p:nvPr/>
        </p:nvSpPr>
        <p:spPr>
          <a:xfrm>
            <a:off x="6808330" y="2479495"/>
            <a:ext cx="2065800" cy="1436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Цепочки однокоренных слов
</a:t>
            </a:r>
            <a:pPr algn="l" indent="0" marL="0">
              <a:lnSpc>
                <a:spcPct val="115000"/>
              </a:lnSpc>
              <a:buNone/>
            </a:pPr>
            <a:r>
              <a:rPr lang="en-US" sz="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Например: лес — лесник — лесной, вода — водный — водичка. Цепочки показывают общий корень и помогают быстрее находить проверку.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70000" y="1222643"/>
            <a:ext cx="5163300" cy="2976995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5774500" y="1452687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Кроме роста правильных ответов, обычно сокращается время на проверку каждого слова и повышается уверенность при письме.
</a:t>
            </a:r>
            <a:endParaRPr lang="en-US" sz="1100" dirty="0"/>
          </a:p>
        </p:txBody>
      </p:sp>
      <p:sp>
        <p:nvSpPr>
          <p:cNvPr id="5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меняется результат после тренировки
</a:t>
            </a:r>
            <a:endParaRPr lang="en-US" sz="2000" dirty="0"/>
          </a:p>
        </p:txBody>
      </p:sp>
      <p:sp>
        <p:nvSpPr>
          <p:cNvPr id="6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700" dirty="0"/>
          </a:p>
        </p:txBody>
      </p:sp>
      <p:sp>
        <p:nvSpPr>
          <p:cNvPr id="7" name="Text 3"/>
          <p:cNvSpPr txBox="1"/>
          <p:nvPr/>
        </p:nvSpPr>
        <p:spPr>
          <a:xfrm>
            <a:off x="5774500" y="2780108"/>
            <a:ext cx="3099300" cy="118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Регулярная тренировка заметно улучшает точность: больше верных ответов и меньше ошибок.
</a:t>
            </a:r>
            <a:endParaRPr lang="en-US" sz="1100" dirty="0"/>
          </a:p>
        </p:txBody>
      </p:sp>
      <p:sp>
        <p:nvSpPr>
          <p:cNvPr id="8" name="Text 4"/>
          <p:cNvSpPr txBox="1"/>
          <p:nvPr/>
        </p:nvSpPr>
        <p:spPr>
          <a:xfrm>
            <a:off x="270000" y="4325802"/>
            <a:ext cx="5163300" cy="237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пример для демонстрации динамики результатов
</a:t>
            </a:r>
            <a:endParaRPr lang="en-US" sz="8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3478325" y="1054005"/>
            <a:ext cx="5239200" cy="3816839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70000" y="448775"/>
            <a:ext cx="8604000" cy="54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Памятка: три шага проверки буквы в корне
</a:t>
            </a:r>
            <a:endParaRPr lang="en-US" sz="2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1833650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1. Найди корень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нужно выделить корень и понять, какая именно гласная вызывает сомнение. Это помогает не отвлекаться на лишние буквы и сразу искать нужную часть слова.
</a:t>
            </a:r>
            <a:endParaRPr lang="en-US" sz="11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270000" y="3364127"/>
            <a:ext cx="3063000" cy="105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Шаг 2. Измени слово и поставь ударение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Затем подбирают форму или родственное слово, где этот слог станет ударным: трава — травы, река — реки. Под ударением буква слышится чётко, и выбор становится понятным.
</a:t>
            </a:r>
            <a:endParaRPr lang="en-US" sz="11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270000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Безударные гласные часто встречаются в диктантах, изложениях и обычных ответах у доски. Чем лучше ученик знает правило, тем меньше случайных ошибок в знакомых словах.
</a:t>
            </a:r>
            <a:endParaRPr lang="en-US" sz="1000" dirty="0"/>
          </a:p>
        </p:txBody>
      </p:sp>
      <p:sp>
        <p:nvSpPr>
          <p:cNvPr id="4" name="Text 1"/>
          <p:cNvSpPr txBox="1"/>
          <p:nvPr/>
        </p:nvSpPr>
        <p:spPr>
          <a:xfrm>
            <a:off x="270000" y="34000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Умение подбирать проверочные слова развивает внимательность к составу слова. Это полезно не только на уроках русского языка, но и во всех письменных заданиях.
</a:t>
            </a:r>
            <a:endParaRPr lang="en-US" sz="1000" dirty="0"/>
          </a:p>
        </p:txBody>
      </p:sp>
      <p:sp>
        <p:nvSpPr>
          <p:cNvPr id="5" name="Text 2"/>
          <p:cNvSpPr txBox="1"/>
          <p:nvPr/>
        </p:nvSpPr>
        <p:spPr>
          <a:xfrm>
            <a:off x="4519425" y="1893275"/>
            <a:ext cx="3431400" cy="124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Неверная буква в корне делает слово написанным неправильно и может затруднить чтение. Аккуратное письмо помогает быстрее понимать текст и проверять собственную работу.
</a:t>
            </a:r>
            <a:endParaRPr lang="en-US" sz="1000" dirty="0"/>
          </a:p>
        </p:txBody>
      </p:sp>
      <p:sp>
        <p:nvSpPr>
          <p:cNvPr id="6" name="Text 3"/>
          <p:cNvSpPr txBox="1"/>
          <p:nvPr/>
        </p:nvSpPr>
        <p:spPr>
          <a:xfrm>
            <a:off x="2544525" y="450991"/>
            <a:ext cx="6329400" cy="864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это правило важно в учебе и письме
</a:t>
            </a:r>
            <a:endParaRPr lang="en-US" sz="2000" dirty="0"/>
          </a:p>
        </p:txBody>
      </p:sp>
      <p:sp>
        <p:nvSpPr>
          <p:cNvPr id="7" name="Text 4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7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31221" y="1221275"/>
            <a:ext cx="5881558" cy="19980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2882100" y="3677453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объединяет основные ситуации и подсказывает, какой способ проверки выбрать в каждом случае.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270000" y="450000"/>
            <a:ext cx="6384000" cy="54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сводка: что делать в разных случаях
</a:t>
            </a:r>
            <a:endParaRPr lang="en-US" sz="2000" dirty="0"/>
          </a:p>
        </p:txBody>
      </p:sp>
      <p:sp>
        <p:nvSpPr>
          <p:cNvPr id="7" name="Text 2"/>
          <p:cNvSpPr txBox="1"/>
          <p:nvPr/>
        </p:nvSpPr>
        <p:spPr>
          <a:xfrm>
            <a:off x="7838325" y="4872200"/>
            <a:ext cx="10356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7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700" dirty="0"/>
          </a:p>
        </p:txBody>
      </p:sp>
      <p:sp>
        <p:nvSpPr>
          <p:cNvPr id="8" name="Text 3"/>
          <p:cNvSpPr txBox="1"/>
          <p:nvPr/>
        </p:nvSpPr>
        <p:spPr>
          <a:xfrm>
            <a:off x="5972648" y="3677450"/>
            <a:ext cx="2901300" cy="110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Сначала определяют тип орфограммы, а затем выбирают нужный способ: проверка, запоминание или правило чередования.
</a:t>
            </a:r>
            <a:endParaRPr lang="en-US" sz="1000" dirty="0"/>
          </a:p>
        </p:txBody>
      </p:sp>
      <p:sp>
        <p:nvSpPr>
          <p:cNvPr id="9" name="Text 4"/>
          <p:cNvSpPr txBox="1"/>
          <p:nvPr/>
        </p:nvSpPr>
        <p:spPr>
          <a:xfrm>
            <a:off x="270000" y="3281806"/>
            <a:ext cx="5163300" cy="145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правил орфографии по теме безударных гласных в корне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70000" y="1080850"/>
            <a:ext cx="5834700" cy="1392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100" b="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правило для уверенного письма
</a:t>
            </a:r>
            <a:endParaRPr lang="en-US" sz="3100" dirty="0"/>
          </a:p>
        </p:txBody>
      </p:sp>
      <p:sp>
        <p:nvSpPr>
          <p:cNvPr id="5" name="Text 1"/>
          <p:cNvSpPr txBox="1"/>
          <p:nvPr/>
        </p:nvSpPr>
        <p:spPr>
          <a:xfrm>
            <a:off x="3764650" y="2832800"/>
            <a:ext cx="4136700" cy="1468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Чтобы написать безударную гласную в корне правильно, сначала определяют тип орфограммы: проверяемая, словарная или чередующаяся. Такой порядок помогает быстро выбрать верное решение и избежать ошибок.
</a:t>
            </a:r>
            <a:endParaRPr lang="en-US" sz="11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2026-05-23T00:54:22Z</dcterms:created>
  <dcterms:modified xsi:type="dcterms:W3CDTF">2026-05-23T00:54:22Z</dcterms:modified>
</cp:coreProperties>
</file>