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jpe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jpe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jpeg"/><Relationship Id="rId4" Type="http://schemas.openxmlformats.org/officeDocument/2006/relationships/image" Target="../media/image-14-4.png"/><Relationship Id="rId5" Type="http://schemas.openxmlformats.org/officeDocument/2006/relationships/image" Target="../media/image-14-5.jpeg"/><Relationship Id="rId6" Type="http://schemas.openxmlformats.org/officeDocument/2006/relationships/image" Target="../media/image-14-6.png"/><Relationship Id="rId7" Type="http://schemas.openxmlformats.org/officeDocument/2006/relationships/image" Target="../media/image-14-7.jpeg"/><Relationship Id="rId8" Type="http://schemas.openxmlformats.org/officeDocument/2006/relationships/slideLayout" Target="../slideLayouts/slideLayout1.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71775" y="167187"/>
            <a:ext cx="4271400" cy="393352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629100" y="1335200"/>
            <a:ext cx="3779400" cy="2297700"/>
          </a:xfrm>
          <a:prstGeom prst="rect">
            <a:avLst/>
          </a:prstGeom>
          <a:noFill/>
          <a:ln/>
        </p:spPr>
        <p:txBody>
          <a:bodyPr wrap="square" lIns="0" tIns="0" rIns="0" bIns="0" rtlCol="0" anchor="ctr"/>
          <a:lstStyle/>
          <a:p>
            <a:pPr algn="l" indent="0" marL="0">
              <a:lnSpc>
                <a:spcPct val="100000"/>
              </a:lnSpc>
              <a:buNone/>
            </a:pPr>
            <a:r>
              <a:rPr lang="en-US" sz="2900" b="1" dirty="0">
                <a:solidFill>
                  <a:srgbClr val="1C3354"/>
                </a:solidFill>
                <a:latin typeface="Arial" pitchFamily="34" charset="0"/>
                <a:ea typeface="Arial" pitchFamily="34" charset="-122"/>
                <a:cs typeface="Arial" pitchFamily="34" charset="-120"/>
              </a:rPr>
              <a:t>Что говорят звёздные знаки?
</a:t>
            </a:r>
            <a:pPr algn="l" indent="0" marL="0">
              <a:lnSpc>
                <a:spcPct val="100000"/>
              </a:lnSpc>
              <a:buNone/>
            </a:pPr>
            <a:r>
              <a:rPr lang="en-US" sz="900" b="1" dirty="0">
                <a:solidFill>
                  <a:srgbClr val="1C3354"/>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1C3354"/>
                </a:solidFill>
                <a:latin typeface="Arial" pitchFamily="34" charset="0"/>
                <a:ea typeface="Arial" pitchFamily="34" charset="-122"/>
                <a:cs typeface="Arial" pitchFamily="34" charset="-120"/>
              </a:rPr>
              <a:t>Английский язык через 12 знаков, слова о характере и короткие horoscope-тексты.
</a:t>
            </a:r>
            <a:endParaRPr lang="en-US" sz="2900" dirty="0"/>
          </a:p>
        </p:txBody>
      </p:sp>
      <p:sp>
        <p:nvSpPr>
          <p:cNvPr id="7" name="Text 1"/>
          <p:cNvSpPr txBox="1"/>
          <p:nvPr/>
        </p:nvSpPr>
        <p:spPr>
          <a:xfrm>
            <a:off x="629100" y="4581200"/>
            <a:ext cx="4761900" cy="369300"/>
          </a:xfrm>
          <a:prstGeom prst="rect">
            <a:avLst/>
          </a:prstGeom>
          <a:noFill/>
          <a:ln/>
        </p:spPr>
        <p:txBody>
          <a:bodyPr wrap="square" lIns="0" tIns="0" rIns="0" bIns="0" rtlCol="0" anchor="b"/>
          <a:lstStyle/>
          <a:p>
            <a:pPr algn="l" indent="0" marL="0">
              <a:lnSpc>
                <a:spcPct val="115000"/>
              </a:lnSpc>
              <a:buNone/>
            </a:pPr>
            <a:r>
              <a:rPr lang="en-US" sz="1200" i="1" dirty="0">
                <a:solidFill>
                  <a:srgbClr val="E6E9EF"/>
                </a:solidFill>
                <a:latin typeface="Arial" pitchFamily="34" charset="0"/>
                <a:ea typeface="Arial" pitchFamily="34" charset="-122"/>
                <a:cs typeface="Arial" pitchFamily="34" charset="-120"/>
              </a:rPr>
              <a:t>
</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81" y="0"/>
            <a:ext cx="4639039" cy="51411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492100"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E6E9EF"/>
                </a:solidFill>
                <a:latin typeface="Arial" pitchFamily="34" charset="0"/>
                <a:ea typeface="Arial" pitchFamily="34" charset="-122"/>
                <a:cs typeface="Arial" pitchFamily="34" charset="-120"/>
              </a:rPr>
              <a:t>2</a:t>
            </a:r>
            <a:endParaRPr lang="en-US" sz="1200" dirty="0"/>
          </a:p>
        </p:txBody>
      </p:sp>
      <p:sp>
        <p:nvSpPr>
          <p:cNvPr id="6" name="Text 1"/>
          <p:cNvSpPr txBox="1"/>
          <p:nvPr/>
        </p:nvSpPr>
        <p:spPr>
          <a:xfrm>
            <a:off x="4874675" y="905675"/>
            <a:ext cx="4090500" cy="3416100"/>
          </a:xfrm>
          <a:prstGeom prst="rect">
            <a:avLst/>
          </a:prstGeom>
          <a:noFill/>
          <a:ln/>
        </p:spPr>
        <p:txBody>
          <a:bodyPr wrap="square" lIns="0" tIns="0" rIns="0" bIns="0" rtlCol="0" anchor="ctr"/>
          <a:lstStyle/>
          <a:p>
            <a:pPr algn="l" indent="0" marL="0">
              <a:lnSpc>
                <a:spcPct val="100000"/>
              </a:lnSpc>
              <a:buNone/>
            </a:pPr>
            <a:r>
              <a:rPr lang="en-US" sz="2500" b="1" dirty="0">
                <a:solidFill>
                  <a:srgbClr val="1C3354"/>
                </a:solidFill>
                <a:latin typeface="Arial" pitchFamily="34" charset="0"/>
                <a:ea typeface="Arial" pitchFamily="34" charset="-122"/>
                <a:cs typeface="Arial" pitchFamily="34" charset="-120"/>
              </a:rPr>
              <a:t>Почему star signs помогают учить английский
</a:t>
            </a:r>
            <a:pPr algn="l" indent="0" marL="0">
              <a:lnSpc>
                <a:spcPct val="100000"/>
              </a:lnSpc>
              <a:buNone/>
            </a:pPr>
            <a:r>
              <a:rPr lang="en-US" sz="2500" b="1" dirty="0">
                <a:solidFill>
                  <a:srgbClr val="1C3354"/>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1C3354"/>
                </a:solidFill>
                <a:latin typeface="Arial" pitchFamily="34" charset="0"/>
                <a:ea typeface="Arial" pitchFamily="34" charset="-122"/>
                <a:cs typeface="Arial" pitchFamily="34" charset="-120"/>
              </a:rPr>
              <a:t>Тема star signs близка подросткам и легко связывает новую лексику с повседневной речью. Через неё удобно повторять sign, horoscope, zodiac, personality и простые фразы с to be, читая короткие тексты из журналов и сайтов для подростков.
</a:t>
            </a:r>
            <a:endParaRPr lang="en-US" sz="2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3</a:t>
            </a:r>
            <a:endParaRPr lang="en-US" sz="1200" dirty="0"/>
          </a:p>
        </p:txBody>
      </p:sp>
      <p:sp>
        <p:nvSpPr>
          <p:cNvPr id="10" name="Text 1"/>
          <p:cNvSpPr txBox="1"/>
          <p:nvPr/>
        </p:nvSpPr>
        <p:spPr>
          <a:xfrm>
            <a:off x="292825" y="510150"/>
            <a:ext cx="5415300" cy="978000"/>
          </a:xfrm>
          <a:prstGeom prst="rect">
            <a:avLst/>
          </a:prstGeom>
          <a:noFill/>
          <a:ln/>
        </p:spPr>
        <p:txBody>
          <a:bodyPr wrap="square" lIns="0" tIns="0" rIns="0" bIns="0" rtlCol="0" anchor="t"/>
          <a:lstStyle/>
          <a:p>
            <a:pPr algn="l" indent="0" marL="0">
              <a:lnSpc>
                <a:spcPct val="100000"/>
              </a:lnSpc>
              <a:buNone/>
            </a:pPr>
            <a:r>
              <a:rPr lang="en-US" sz="2500" b="1" dirty="0">
                <a:solidFill>
                  <a:srgbClr val="1C3354"/>
                </a:solidFill>
                <a:latin typeface="Arial" pitchFamily="34" charset="0"/>
                <a:ea typeface="Arial" pitchFamily="34" charset="-122"/>
                <a:cs typeface="Arial" pitchFamily="34" charset="-120"/>
              </a:rPr>
              <a:t>12 star signs in English
</a:t>
            </a:r>
            <a:endParaRPr lang="en-US" sz="2500" dirty="0"/>
          </a:p>
        </p:txBody>
      </p:sp>
      <p:sp>
        <p:nvSpPr>
          <p:cNvPr id="11" name="Text 2"/>
          <p:cNvSpPr txBox="1"/>
          <p:nvPr/>
        </p:nvSpPr>
        <p:spPr>
          <a:xfrm>
            <a:off x="860225" y="2828646"/>
            <a:ext cx="3361800" cy="900600"/>
          </a:xfrm>
          <a:prstGeom prst="rect">
            <a:avLst/>
          </a:prstGeom>
          <a:noFill/>
          <a:ln/>
        </p:spPr>
        <p:txBody>
          <a:bodyPr wrap="square" lIns="0" tIns="0" rIns="0" bIns="0" rtlCol="0" anchor="t"/>
          <a:lstStyle/>
          <a:p>
            <a:pPr algn="l" indent="0" marL="0">
              <a:lnSpc>
                <a:spcPct val="100000"/>
              </a:lnSpc>
              <a:buNone/>
            </a:pPr>
            <a:r>
              <a:rPr lang="en-US" sz="1100" b="1" dirty="0">
                <a:solidFill>
                  <a:srgbClr val="1C3354"/>
                </a:solidFill>
                <a:latin typeface="Arial" pitchFamily="34" charset="0"/>
                <a:ea typeface="Arial" pitchFamily="34" charset="-122"/>
                <a:cs typeface="Arial" pitchFamily="34" charset="-120"/>
              </a:rPr>
              <a:t>Знаки середины круга
</a:t>
            </a:r>
            <a:pPr algn="l" indent="0" marL="0">
              <a:lnSpc>
                <a:spcPct val="100000"/>
              </a:lnSpc>
              <a:buNone/>
            </a:pPr>
            <a:r>
              <a:rPr lang="en-US" sz="4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Далее идут Leo, Virgo, Libra и Scorpio. Эти слова полезно знать как базовую лексику по теме zodiac signs, потому что они часто появляются в коротких описаниях и тестах.
</a:t>
            </a:r>
            <a:endParaRPr lang="en-US" sz="1100" dirty="0"/>
          </a:p>
        </p:txBody>
      </p:sp>
      <p:sp>
        <p:nvSpPr>
          <p:cNvPr id="12" name="Text 3"/>
          <p:cNvSpPr txBox="1"/>
          <p:nvPr/>
        </p:nvSpPr>
        <p:spPr>
          <a:xfrm>
            <a:off x="860225" y="1780337"/>
            <a:ext cx="3361800" cy="900600"/>
          </a:xfrm>
          <a:prstGeom prst="rect">
            <a:avLst/>
          </a:prstGeom>
          <a:noFill/>
          <a:ln/>
        </p:spPr>
        <p:txBody>
          <a:bodyPr wrap="square" lIns="0" tIns="0" rIns="0" bIns="0" rtlCol="0" anchor="t"/>
          <a:lstStyle/>
          <a:p>
            <a:pPr algn="l" indent="0" marL="0">
              <a:lnSpc>
                <a:spcPct val="100000"/>
              </a:lnSpc>
              <a:buNone/>
            </a:pPr>
            <a:r>
              <a:rPr lang="en-US" sz="1100" b="1" dirty="0">
                <a:solidFill>
                  <a:srgbClr val="1C3354"/>
                </a:solidFill>
                <a:latin typeface="Arial" pitchFamily="34" charset="0"/>
                <a:ea typeface="Arial" pitchFamily="34" charset="-122"/>
                <a:cs typeface="Arial" pitchFamily="34" charset="-120"/>
              </a:rPr>
              <a:t>Первые знаки
</a:t>
            </a:r>
            <a:pPr algn="l" indent="0" marL="0">
              <a:lnSpc>
                <a:spcPct val="100000"/>
              </a:lnSpc>
              <a:buNone/>
            </a:pPr>
            <a:r>
              <a:rPr lang="en-US" sz="4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 английском языке названия знаков часто пишутся с заглавной буквы. Первые четыре знака — Aries, Taurus, Gemini и Cancer — встречаются в учебных текстах, карточках и простых заданиях на запоминание.
</a:t>
            </a:r>
            <a:endParaRPr lang="en-US" sz="1100" dirty="0"/>
          </a:p>
        </p:txBody>
      </p:sp>
      <p:sp>
        <p:nvSpPr>
          <p:cNvPr id="13" name="Text 4"/>
          <p:cNvSpPr txBox="1"/>
          <p:nvPr/>
        </p:nvSpPr>
        <p:spPr>
          <a:xfrm>
            <a:off x="860225" y="3884116"/>
            <a:ext cx="3361800" cy="900600"/>
          </a:xfrm>
          <a:prstGeom prst="rect">
            <a:avLst/>
          </a:prstGeom>
          <a:noFill/>
          <a:ln/>
        </p:spPr>
        <p:txBody>
          <a:bodyPr wrap="square" lIns="0" tIns="0" rIns="0" bIns="0" rtlCol="0" anchor="t"/>
          <a:lstStyle/>
          <a:p>
            <a:pPr algn="l" indent="0" marL="0">
              <a:lnSpc>
                <a:spcPct val="100000"/>
              </a:lnSpc>
              <a:buNone/>
            </a:pPr>
            <a:r>
              <a:rPr lang="en-US" sz="1100" b="1" dirty="0">
                <a:solidFill>
                  <a:srgbClr val="1C3354"/>
                </a:solidFill>
                <a:latin typeface="Arial" pitchFamily="34" charset="0"/>
                <a:ea typeface="Arial" pitchFamily="34" charset="-122"/>
                <a:cs typeface="Arial" pitchFamily="34" charset="-120"/>
              </a:rPr>
              <a:t>Знаки конца года
</a:t>
            </a:r>
            <a:pPr algn="l" indent="0" marL="0">
              <a:lnSpc>
                <a:spcPct val="100000"/>
              </a:lnSpc>
              <a:buNone/>
            </a:pPr>
            <a:r>
              <a:rPr lang="en-US" sz="4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Последние четыре названия — Sagittarius, Capricorn, Aquarius и Pisces. В учебных материалах их обычно изучают вместе, чтобы тренировать чтение, произношение и узнавание знакомых слов в английском тексте.
</a:t>
            </a:r>
            <a:endParaRPr lang="en-US" sz="1100" dirty="0"/>
          </a:p>
        </p:txBody>
      </p:sp>
      <p:sp>
        <p:nvSpPr>
          <p:cNvPr id="14" name="Text 5"/>
          <p:cNvSpPr txBox="1"/>
          <p:nvPr/>
        </p:nvSpPr>
        <p:spPr>
          <a:xfrm>
            <a:off x="5596575" y="2828643"/>
            <a:ext cx="3361800" cy="900600"/>
          </a:xfrm>
          <a:prstGeom prst="rect">
            <a:avLst/>
          </a:prstGeom>
          <a:noFill/>
          <a:ln/>
        </p:spPr>
        <p:txBody>
          <a:bodyPr wrap="square" lIns="0" tIns="0" rIns="0" bIns="0" rtlCol="0" anchor="t"/>
          <a:lstStyle/>
          <a:p>
            <a:pPr algn="l" indent="0" marL="0">
              <a:lnSpc>
                <a:spcPct val="100000"/>
              </a:lnSpc>
              <a:buNone/>
            </a:pPr>
            <a:r>
              <a:rPr lang="en-US" sz="1100" b="1" dirty="0">
                <a:solidFill>
                  <a:srgbClr val="1C3354"/>
                </a:solidFill>
                <a:latin typeface="Arial" pitchFamily="34" charset="0"/>
                <a:ea typeface="Arial" pitchFamily="34" charset="-122"/>
                <a:cs typeface="Arial" pitchFamily="34" charset="-120"/>
              </a:rPr>
              <a:t>Базовые слова темы
</a:t>
            </a:r>
            <a:pPr algn="l" indent="0" marL="0">
              <a:lnSpc>
                <a:spcPct val="100000"/>
              </a:lnSpc>
              <a:buNone/>
            </a:pPr>
            <a:r>
              <a:rPr lang="en-US" sz="4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Все 12 названий входят в основную лексику по теме zodiac signs. Они нужны для чтения, простых вопросов о себе и понимания коротких текстов о характере и прогнозах.
</a:t>
            </a:r>
            <a:endParaRPr lang="en-US" sz="1100" dirty="0"/>
          </a:p>
        </p:txBody>
      </p:sp>
      <p:sp>
        <p:nvSpPr>
          <p:cNvPr id="15" name="Text 6"/>
          <p:cNvSpPr txBox="1"/>
          <p:nvPr/>
        </p:nvSpPr>
        <p:spPr>
          <a:xfrm>
            <a:off x="5596575" y="1780337"/>
            <a:ext cx="3361800" cy="900600"/>
          </a:xfrm>
          <a:prstGeom prst="rect">
            <a:avLst/>
          </a:prstGeom>
          <a:noFill/>
          <a:ln/>
        </p:spPr>
        <p:txBody>
          <a:bodyPr wrap="square" lIns="0" tIns="0" rIns="0" bIns="0" rtlCol="0" anchor="t"/>
          <a:lstStyle/>
          <a:p>
            <a:pPr algn="l" indent="0" marL="0">
              <a:lnSpc>
                <a:spcPct val="100000"/>
              </a:lnSpc>
              <a:buNone/>
            </a:pPr>
            <a:r>
              <a:rPr lang="en-US" sz="1100" b="1" dirty="0">
                <a:solidFill>
                  <a:srgbClr val="1C3354"/>
                </a:solidFill>
                <a:latin typeface="Arial" pitchFamily="34" charset="0"/>
                <a:ea typeface="Arial" pitchFamily="34" charset="-122"/>
                <a:cs typeface="Arial" pitchFamily="34" charset="-120"/>
              </a:rPr>
              <a:t>Связь с календарём
</a:t>
            </a:r>
            <a:pPr algn="l" indent="0" marL="0">
              <a:lnSpc>
                <a:spcPct val="100000"/>
              </a:lnSpc>
              <a:buNone/>
            </a:pPr>
            <a:r>
              <a:rPr lang="en-US" sz="4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Тема помогает не только выучить названия знаков, но и повторить месяцы. Поэтому star signs удобно использовать на уроках как мост между лексикой, календарём и описанием людей.
</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269984" y="1583200"/>
            <a:ext cx="2687682" cy="3196500"/>
          </a:xfrm>
          <a:prstGeom prst="rect">
            <a:avLst/>
          </a:prstGeom>
        </p:spPr>
      </p:pic>
      <p:sp>
        <p:nvSpPr>
          <p:cNvPr id="8" name="Text 0"/>
          <p:cNvSpPr txBox="1"/>
          <p:nvPr/>
        </p:nvSpPr>
        <p:spPr>
          <a:xfrm>
            <a:off x="371525" y="298825"/>
            <a:ext cx="8377800" cy="991800"/>
          </a:xfrm>
          <a:prstGeom prst="rect">
            <a:avLst/>
          </a:prstGeom>
          <a:noFill/>
          <a:ln/>
        </p:spPr>
        <p:txBody>
          <a:bodyPr wrap="square" lIns="0" tIns="0" rIns="0" bIns="0" rtlCol="0" anchor="ctr"/>
          <a:lstStyle/>
          <a:p>
            <a:pPr algn="ctr" indent="0" marL="0">
              <a:lnSpc>
                <a:spcPct val="100000"/>
              </a:lnSpc>
              <a:buNone/>
            </a:pPr>
            <a:r>
              <a:rPr lang="en-US" sz="2500" b="1" dirty="0">
                <a:solidFill>
                  <a:srgbClr val="1C3354"/>
                </a:solidFill>
                <a:latin typeface="Arial" pitchFamily="34" charset="0"/>
                <a:ea typeface="Arial" pitchFamily="34" charset="-122"/>
                <a:cs typeface="Arial" pitchFamily="34" charset="-120"/>
              </a:rPr>
              <a:t>Aries, Taurus, Gemini: first three signs
</a:t>
            </a:r>
            <a:endParaRPr lang="en-US" sz="2500" dirty="0"/>
          </a:p>
        </p:txBody>
      </p:sp>
      <p:sp>
        <p:nvSpPr>
          <p:cNvPr id="9" name="Text 1"/>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4</a:t>
            </a:r>
            <a:endParaRPr lang="en-US" sz="1200" dirty="0"/>
          </a:p>
        </p:txBody>
      </p:sp>
      <p:sp>
        <p:nvSpPr>
          <p:cNvPr id="10" name="Text 2"/>
          <p:cNvSpPr txBox="1"/>
          <p:nvPr/>
        </p:nvSpPr>
        <p:spPr>
          <a:xfrm>
            <a:off x="590484" y="1724875"/>
            <a:ext cx="2145600" cy="1215900"/>
          </a:xfrm>
          <a:prstGeom prst="rect">
            <a:avLst/>
          </a:prstGeom>
          <a:noFill/>
          <a:ln/>
        </p:spPr>
        <p:txBody>
          <a:bodyPr wrap="square" lIns="0" tIns="0" rIns="0" bIns="0" rtlCol="0" anchor="ctr"/>
          <a:lstStyle/>
          <a:p>
            <a:pPr algn="l" indent="0" marL="0">
              <a:lnSpc>
                <a:spcPct val="115000"/>
              </a:lnSpc>
              <a:buNone/>
            </a:pPr>
            <a:r>
              <a:rPr lang="en-US" sz="1000" b="1" dirty="0">
                <a:solidFill>
                  <a:srgbClr val="1C3354"/>
                </a:solidFill>
                <a:latin typeface="Arial" pitchFamily="34" charset="0"/>
                <a:ea typeface="Arial" pitchFamily="34" charset="-122"/>
                <a:cs typeface="Arial" pitchFamily="34" charset="-120"/>
              </a:rPr>
              <a:t>Aries
</a:t>
            </a:r>
            <a:pPr algn="l" indent="0" marL="0">
              <a:lnSpc>
                <a:spcPct val="115000"/>
              </a:lnSpc>
              <a:buNone/>
            </a:pPr>
            <a:r>
              <a:rPr lang="en-US" sz="400" b="1" dirty="0">
                <a:solidFill>
                  <a:srgbClr val="1C3354"/>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1C3354"/>
                </a:solidFill>
                <a:latin typeface="Arial" pitchFamily="34" charset="0"/>
                <a:ea typeface="Arial" pitchFamily="34" charset="-122"/>
                <a:cs typeface="Arial" pitchFamily="34" charset="-120"/>
              </a:rPr>
              <a:t>Aries often stands for energy and courage. In illustrations it is usually shown by a ram, and in English captions it can be paired with words like active, brave and quick.
</a:t>
            </a:r>
            <a:endParaRPr lang="en-US" sz="1000" dirty="0"/>
          </a:p>
        </p:txBody>
      </p:sp>
      <p:sp>
        <p:nvSpPr>
          <p:cNvPr id="11" name="Text 3"/>
          <p:cNvSpPr txBox="1"/>
          <p:nvPr/>
        </p:nvSpPr>
        <p:spPr>
          <a:xfrm>
            <a:off x="3646487" y="1724825"/>
            <a:ext cx="2140800" cy="1215900"/>
          </a:xfrm>
          <a:prstGeom prst="rect">
            <a:avLst/>
          </a:prstGeom>
          <a:noFill/>
          <a:ln/>
        </p:spPr>
        <p:txBody>
          <a:bodyPr wrap="square" lIns="0" tIns="0" rIns="0" bIns="0" rtlCol="0" anchor="ctr"/>
          <a:lstStyle/>
          <a:p>
            <a:pPr algn="l" indent="0" marL="0">
              <a:lnSpc>
                <a:spcPct val="115000"/>
              </a:lnSpc>
              <a:buNone/>
            </a:pPr>
            <a:r>
              <a:rPr lang="en-US" sz="1000" b="1" dirty="0">
                <a:solidFill>
                  <a:srgbClr val="1C3354"/>
                </a:solidFill>
                <a:latin typeface="Arial" pitchFamily="34" charset="0"/>
                <a:ea typeface="Arial" pitchFamily="34" charset="-122"/>
                <a:cs typeface="Arial" pitchFamily="34" charset="-120"/>
              </a:rPr>
              <a:t>Gemini
</a:t>
            </a:r>
            <a:pPr algn="l" indent="0" marL="0">
              <a:lnSpc>
                <a:spcPct val="115000"/>
              </a:lnSpc>
              <a:buNone/>
            </a:pPr>
            <a:r>
              <a:rPr lang="en-US" sz="400" b="1" dirty="0">
                <a:solidFill>
                  <a:srgbClr val="1C3354"/>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1C3354"/>
                </a:solidFill>
                <a:latin typeface="Arial" pitchFamily="34" charset="0"/>
                <a:ea typeface="Arial" pitchFamily="34" charset="-122"/>
                <a:cs typeface="Arial" pitchFamily="34" charset="-120"/>
              </a:rPr>
              <a:t>Gemini is often described as talkative and curious. The twins symbol makes the meaning easy to remember, and words like curious, sociable and talkative work well in short English labels.
</a:t>
            </a:r>
            <a:endParaRPr lang="en-US" sz="1000" dirty="0"/>
          </a:p>
        </p:txBody>
      </p:sp>
      <p:sp>
        <p:nvSpPr>
          <p:cNvPr id="12" name="Text 4"/>
          <p:cNvSpPr txBox="1"/>
          <p:nvPr/>
        </p:nvSpPr>
        <p:spPr>
          <a:xfrm>
            <a:off x="590438" y="3435000"/>
            <a:ext cx="2145600" cy="1215900"/>
          </a:xfrm>
          <a:prstGeom prst="rect">
            <a:avLst/>
          </a:prstGeom>
          <a:noFill/>
          <a:ln/>
        </p:spPr>
        <p:txBody>
          <a:bodyPr wrap="square" lIns="0" tIns="0" rIns="0" bIns="0" rtlCol="0" anchor="ctr"/>
          <a:lstStyle/>
          <a:p>
            <a:pPr algn="l" indent="0" marL="0">
              <a:lnSpc>
                <a:spcPct val="115000"/>
              </a:lnSpc>
              <a:buNone/>
            </a:pPr>
            <a:r>
              <a:rPr lang="en-US" sz="1000" b="1" dirty="0">
                <a:solidFill>
                  <a:srgbClr val="1C3354"/>
                </a:solidFill>
                <a:latin typeface="Arial" pitchFamily="34" charset="0"/>
                <a:ea typeface="Arial" pitchFamily="34" charset="-122"/>
                <a:cs typeface="Arial" pitchFamily="34" charset="-120"/>
              </a:rPr>
              <a:t>Taurus
</a:t>
            </a:r>
            <a:pPr algn="l" indent="0" marL="0">
              <a:lnSpc>
                <a:spcPct val="115000"/>
              </a:lnSpc>
              <a:buNone/>
            </a:pPr>
            <a:r>
              <a:rPr lang="en-US" sz="400" b="1" dirty="0">
                <a:solidFill>
                  <a:srgbClr val="1C3354"/>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1C3354"/>
                </a:solidFill>
                <a:latin typeface="Arial" pitchFamily="34" charset="0"/>
                <a:ea typeface="Arial" pitchFamily="34" charset="-122"/>
                <a:cs typeface="Arial" pitchFamily="34" charset="-120"/>
              </a:rPr>
              <a:t>Taurus is commonly linked with patience and calm behaviour. The bull symbol helps children remember the sign, while adjectives such as calm, steady and reliable fit simple classroom descriptions.
</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80975" y="1457239"/>
            <a:ext cx="4663800" cy="2229022"/>
          </a:xfrm>
          <a:prstGeom prst="rect">
            <a:avLst/>
          </a:prstGeom>
        </p:spPr>
      </p:pic>
      <p:sp>
        <p:nvSpPr>
          <p:cNvPr id="4" name="Text 0"/>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5</a:t>
            </a:r>
            <a:endParaRPr lang="en-US" sz="1200" dirty="0"/>
          </a:p>
        </p:txBody>
      </p:sp>
      <p:sp>
        <p:nvSpPr>
          <p:cNvPr id="5" name="Text 1"/>
          <p:cNvSpPr txBox="1"/>
          <p:nvPr/>
        </p:nvSpPr>
        <p:spPr>
          <a:xfrm>
            <a:off x="4280974" y="4502100"/>
            <a:ext cx="4663800" cy="153900"/>
          </a:xfrm>
          <a:prstGeom prst="rect">
            <a:avLst/>
          </a:prstGeom>
          <a:noFill/>
          <a:ln/>
        </p:spPr>
        <p:txBody>
          <a:bodyPr wrap="square" lIns="0" tIns="0" rIns="0" bIns="0" rtlCol="0" anchor="t"/>
          <a:lstStyle/>
          <a:p>
            <a:pPr algn="r" indent="0" marL="0">
              <a:lnSpc>
                <a:spcPct val="150041"/>
              </a:lnSpc>
              <a:buNone/>
            </a:pPr>
            <a:r>
              <a:rPr lang="en-US" sz="808" dirty="0">
                <a:solidFill>
                  <a:srgbClr val="2A3E5C"/>
                </a:solidFill>
                <a:latin typeface="Arial" pitchFamily="34" charset="0"/>
                <a:ea typeface="Arial" pitchFamily="34" charset="-122"/>
                <a:cs typeface="Arial" pitchFamily="34" charset="-120"/>
              </a:rPr>
              <a:t>Учебная лексика по теме zodiac signs и описанию характера
</a:t>
            </a:r>
            <a:endParaRPr lang="en-US" sz="808" dirty="0"/>
          </a:p>
        </p:txBody>
      </p:sp>
      <p:sp>
        <p:nvSpPr>
          <p:cNvPr id="6" name="Text 2"/>
          <p:cNvSpPr txBox="1"/>
          <p:nvPr/>
        </p:nvSpPr>
        <p:spPr>
          <a:xfrm>
            <a:off x="248300" y="786300"/>
            <a:ext cx="3758100" cy="3869700"/>
          </a:xfrm>
          <a:prstGeom prst="rect">
            <a:avLst/>
          </a:prstGeom>
          <a:noFill/>
          <a:ln/>
        </p:spPr>
        <p:txBody>
          <a:bodyPr wrap="square" lIns="0" tIns="0" rIns="0" bIns="0" rtlCol="0" anchor="ctr"/>
          <a:lstStyle/>
          <a:p>
            <a:pPr algn="l" indent="0" marL="0">
              <a:lnSpc>
                <a:spcPct val="100000"/>
              </a:lnSpc>
              <a:buNone/>
            </a:pPr>
            <a:r>
              <a:rPr lang="en-US" sz="2000" b="1" dirty="0">
                <a:solidFill>
                  <a:srgbClr val="1C3354"/>
                </a:solidFill>
                <a:latin typeface="Arial" pitchFamily="34" charset="0"/>
                <a:ea typeface="Arial" pitchFamily="34" charset="-122"/>
                <a:cs typeface="Arial" pitchFamily="34" charset="-120"/>
              </a:rPr>
              <a:t>Star signs and words for character
</a:t>
            </a:r>
            <a:pPr algn="l" indent="0" marL="0">
              <a:lnSpc>
                <a:spcPct val="100000"/>
              </a:lnSpc>
              <a:buNone/>
            </a:pPr>
            <a:r>
              <a:rPr lang="en-US" sz="24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1C3354"/>
                </a:solidFill>
                <a:latin typeface="Arial" pitchFamily="34" charset="0"/>
                <a:ea typeface="Arial" pitchFamily="34" charset="-122"/>
                <a:cs typeface="Arial" pitchFamily="34" charset="-120"/>
              </a:rPr>
              <a:t>В таблице показано, как знак, символ и прилагательные помогают описывать характер на простом английском языке.
</a:t>
            </a:r>
            <a:pPr algn="l" indent="0" marL="0">
              <a:lnSpc>
                <a:spcPct val="100000"/>
              </a:lnSpc>
              <a:buNone/>
            </a:pPr>
            <a:r>
              <a:rPr lang="en-US" sz="1800"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1C3354"/>
                </a:solidFill>
                <a:latin typeface="Arial" pitchFamily="34" charset="0"/>
                <a:ea typeface="Arial" pitchFamily="34" charset="-122"/>
                <a:cs typeface="Arial" pitchFamily="34" charset="-120"/>
              </a:rPr>
              <a:t>Прилагательные помогают соединить название знака с коротким описанием личности и простыми предложениями с to be.
</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85538" y="1324817"/>
            <a:ext cx="376800" cy="376800"/>
          </a:xfrm>
          <a:prstGeom prst="rect">
            <a:avLst/>
          </a:prstGeom>
        </p:spPr>
      </p:pic>
      <p:pic>
        <p:nvPicPr>
          <p:cNvPr id="4" name="Image 2" descr="preencoded.png">    </p:cNvPr>
          <p:cNvPicPr>
            <a:picLocks noChangeAspect="1"/>
          </p:cNvPicPr>
          <p:nvPr/>
        </p:nvPicPr>
        <p:blipFill>
          <a:blip r:embed="rId3"/>
          <a:stretch>
            <a:fillRect/>
          </a:stretch>
        </p:blipFill>
        <p:spPr>
          <a:xfrm>
            <a:off x="2019762" y="1362497"/>
            <a:ext cx="376800" cy="301440"/>
          </a:xfrm>
          <a:prstGeom prst="rect">
            <a:avLst/>
          </a:prstGeom>
        </p:spPr>
      </p:pic>
      <p:pic>
        <p:nvPicPr>
          <p:cNvPr id="5" name="Image 3" descr="preencoded.png">    </p:cNvPr>
          <p:cNvPicPr>
            <a:picLocks noChangeAspect="1"/>
          </p:cNvPicPr>
          <p:nvPr/>
        </p:nvPicPr>
        <p:blipFill>
          <a:blip r:embed="rId4"/>
          <a:stretch>
            <a:fillRect/>
          </a:stretch>
        </p:blipFill>
        <p:spPr>
          <a:xfrm>
            <a:off x="3753988" y="1362497"/>
            <a:ext cx="376800" cy="301440"/>
          </a:xfrm>
          <a:prstGeom prst="rect">
            <a:avLst/>
          </a:prstGeom>
        </p:spPr>
      </p:pic>
      <p:pic>
        <p:nvPicPr>
          <p:cNvPr id="6" name="Image 4" descr="preencoded.png">    </p:cNvPr>
          <p:cNvPicPr>
            <a:picLocks noChangeAspect="1"/>
          </p:cNvPicPr>
          <p:nvPr/>
        </p:nvPicPr>
        <p:blipFill>
          <a:blip r:embed="rId5"/>
          <a:stretch>
            <a:fillRect/>
          </a:stretch>
        </p:blipFill>
        <p:spPr>
          <a:xfrm>
            <a:off x="5488213" y="1324817"/>
            <a:ext cx="376800" cy="376800"/>
          </a:xfrm>
          <a:prstGeom prst="rect">
            <a:avLst/>
          </a:prstGeom>
        </p:spPr>
      </p:pic>
      <p:pic>
        <p:nvPicPr>
          <p:cNvPr id="7" name="Image 5" descr="preencoded.png">    </p:cNvPr>
          <p:cNvPicPr>
            <a:picLocks noChangeAspect="1"/>
          </p:cNvPicPr>
          <p:nvPr/>
        </p:nvPicPr>
        <p:blipFill>
          <a:blip r:embed="rId6"/>
          <a:stretch>
            <a:fillRect/>
          </a:stretch>
        </p:blipFill>
        <p:spPr>
          <a:xfrm>
            <a:off x="7266500" y="1320767"/>
            <a:ext cx="288675" cy="384900"/>
          </a:xfrm>
          <a:prstGeom prst="rect">
            <a:avLst/>
          </a:prstGeom>
        </p:spPr>
      </p:pic>
      <p:sp>
        <p:nvSpPr>
          <p:cNvPr id="8" name="Text 0"/>
          <p:cNvSpPr txBox="1"/>
          <p:nvPr/>
        </p:nvSpPr>
        <p:spPr>
          <a:xfrm>
            <a:off x="723750" y="510900"/>
            <a:ext cx="7696500" cy="384900"/>
          </a:xfrm>
          <a:prstGeom prst="rect">
            <a:avLst/>
          </a:prstGeom>
          <a:noFill/>
          <a:ln/>
        </p:spPr>
        <p:txBody>
          <a:bodyPr wrap="square" lIns="0" tIns="0" rIns="0" bIns="0" rtlCol="0" anchor="ctr"/>
          <a:lstStyle/>
          <a:p>
            <a:pPr algn="ctr" indent="0" marL="0">
              <a:lnSpc>
                <a:spcPct val="120000"/>
              </a:lnSpc>
              <a:buNone/>
            </a:pPr>
            <a:r>
              <a:rPr lang="en-US" sz="2493" b="1" dirty="0">
                <a:solidFill>
                  <a:srgbClr val="1C3354"/>
                </a:solidFill>
                <a:latin typeface="Arial" pitchFamily="34" charset="0"/>
                <a:ea typeface="Arial" pitchFamily="34" charset="-122"/>
                <a:cs typeface="Arial" pitchFamily="34" charset="-120"/>
              </a:rPr>
              <a:t>Полезные прилагательные для описания людей
</a:t>
            </a:r>
            <a:endParaRPr lang="en-US" sz="2493" dirty="0"/>
          </a:p>
        </p:txBody>
      </p:sp>
      <p:sp>
        <p:nvSpPr>
          <p:cNvPr id="9" name="Text 1"/>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6</a:t>
            </a:r>
            <a:endParaRPr lang="en-US" sz="1200" dirty="0"/>
          </a:p>
        </p:txBody>
      </p:sp>
      <p:sp>
        <p:nvSpPr>
          <p:cNvPr id="10" name="Text 2"/>
          <p:cNvSpPr txBox="1"/>
          <p:nvPr/>
        </p:nvSpPr>
        <p:spPr>
          <a:xfrm>
            <a:off x="290763" y="1865087"/>
            <a:ext cx="1630800" cy="558300"/>
          </a:xfrm>
          <a:prstGeom prst="rect">
            <a:avLst/>
          </a:prstGeom>
          <a:noFill/>
          <a:ln/>
        </p:spPr>
        <p:txBody>
          <a:bodyPr wrap="square" lIns="0" tIns="0" rIns="0" bIns="0" rtlCol="0" anchor="ctr"/>
          <a:lstStyle/>
          <a:p>
            <a:pPr algn="l" indent="0" marL="0">
              <a:lnSpc>
                <a:spcPct val="90000"/>
              </a:lnSpc>
              <a:buNone/>
            </a:pPr>
            <a:r>
              <a:rPr lang="en-US" sz="1600" dirty="0">
                <a:solidFill>
                  <a:srgbClr val="D26A71"/>
                </a:solidFill>
                <a:latin typeface="Arial" pitchFamily="34" charset="0"/>
                <a:ea typeface="Arial" pitchFamily="34" charset="-122"/>
                <a:cs typeface="Arial" pitchFamily="34" charset="-120"/>
              </a:rPr>
              <a:t>Brave
</a:t>
            </a:r>
            <a:endParaRPr lang="en-US" sz="1600" dirty="0"/>
          </a:p>
        </p:txBody>
      </p:sp>
      <p:sp>
        <p:nvSpPr>
          <p:cNvPr id="11" name="Text 3"/>
          <p:cNvSpPr txBox="1"/>
          <p:nvPr/>
        </p:nvSpPr>
        <p:spPr>
          <a:xfrm>
            <a:off x="290763" y="2612438"/>
            <a:ext cx="1630800" cy="1828800"/>
          </a:xfrm>
          <a:prstGeom prst="rect">
            <a:avLst/>
          </a:prstGeom>
          <a:noFill/>
          <a:ln/>
        </p:spPr>
        <p:txBody>
          <a:bodyPr wrap="square" lIns="0" tIns="0" rIns="0" bIns="0" rtlCol="0" anchor="t"/>
          <a:lstStyle/>
          <a:p>
            <a:pPr algn="l" indent="0" marL="0">
              <a:lnSpc>
                <a:spcPct val="110046"/>
              </a:lnSpc>
              <a:buNone/>
            </a:pPr>
            <a:r>
              <a:rPr lang="en-US" sz="1200" dirty="0">
                <a:solidFill>
                  <a:srgbClr val="1C3354"/>
                </a:solidFill>
                <a:latin typeface="Arial" pitchFamily="34" charset="0"/>
                <a:ea typeface="Arial" pitchFamily="34" charset="-122"/>
                <a:cs typeface="Arial" pitchFamily="34" charset="-120"/>
              </a:rPr>
              <a:t>Это слово подходит для человека, который не боится трудностей и действует уверенно. В простом предложении оно часто сочетается с to be: He is brave.
</a:t>
            </a:r>
            <a:endParaRPr lang="en-US" sz="1200" dirty="0"/>
          </a:p>
        </p:txBody>
      </p:sp>
      <p:sp>
        <p:nvSpPr>
          <p:cNvPr id="12" name="Text 4"/>
          <p:cNvSpPr txBox="1"/>
          <p:nvPr/>
        </p:nvSpPr>
        <p:spPr>
          <a:xfrm>
            <a:off x="2024988" y="1865087"/>
            <a:ext cx="1630800" cy="558300"/>
          </a:xfrm>
          <a:prstGeom prst="rect">
            <a:avLst/>
          </a:prstGeom>
          <a:noFill/>
          <a:ln/>
        </p:spPr>
        <p:txBody>
          <a:bodyPr wrap="square" lIns="0" tIns="0" rIns="0" bIns="0" rtlCol="0" anchor="ctr"/>
          <a:lstStyle/>
          <a:p>
            <a:pPr algn="l" indent="0" marL="0">
              <a:lnSpc>
                <a:spcPct val="90000"/>
              </a:lnSpc>
              <a:buNone/>
            </a:pPr>
            <a:r>
              <a:rPr lang="en-US" sz="1600" dirty="0">
                <a:solidFill>
                  <a:srgbClr val="D26A71"/>
                </a:solidFill>
                <a:latin typeface="Arial" pitchFamily="34" charset="0"/>
                <a:ea typeface="Arial" pitchFamily="34" charset="-122"/>
                <a:cs typeface="Arial" pitchFamily="34" charset="-120"/>
              </a:rPr>
              <a:t>Kind
</a:t>
            </a:r>
            <a:endParaRPr lang="en-US" sz="1600" dirty="0"/>
          </a:p>
        </p:txBody>
      </p:sp>
      <p:sp>
        <p:nvSpPr>
          <p:cNvPr id="13" name="Text 5"/>
          <p:cNvSpPr txBox="1"/>
          <p:nvPr/>
        </p:nvSpPr>
        <p:spPr>
          <a:xfrm>
            <a:off x="2024988" y="2612438"/>
            <a:ext cx="1630800" cy="1828800"/>
          </a:xfrm>
          <a:prstGeom prst="rect">
            <a:avLst/>
          </a:prstGeom>
          <a:noFill/>
          <a:ln/>
        </p:spPr>
        <p:txBody>
          <a:bodyPr wrap="square" lIns="0" tIns="0" rIns="0" bIns="0" rtlCol="0" anchor="t"/>
          <a:lstStyle/>
          <a:p>
            <a:pPr algn="l" indent="0" marL="0">
              <a:lnSpc>
                <a:spcPct val="110046"/>
              </a:lnSpc>
              <a:buNone/>
            </a:pPr>
            <a:r>
              <a:rPr lang="en-US" sz="1200" dirty="0">
                <a:solidFill>
                  <a:srgbClr val="1C3354"/>
                </a:solidFill>
                <a:latin typeface="Arial" pitchFamily="34" charset="0"/>
                <a:ea typeface="Arial" pitchFamily="34" charset="-122"/>
                <a:cs typeface="Arial" pitchFamily="34" charset="-120"/>
              </a:rPr>
              <a:t>Kind используют, когда говорят о добром и внимательном человеке. Такое слово помогает описывать и реальных людей, и персонажей из коротких текстов.
</a:t>
            </a:r>
            <a:endParaRPr lang="en-US" sz="1200" dirty="0"/>
          </a:p>
        </p:txBody>
      </p:sp>
      <p:sp>
        <p:nvSpPr>
          <p:cNvPr id="14" name="Text 6"/>
          <p:cNvSpPr txBox="1"/>
          <p:nvPr/>
        </p:nvSpPr>
        <p:spPr>
          <a:xfrm>
            <a:off x="3759213" y="1865087"/>
            <a:ext cx="1630800" cy="558300"/>
          </a:xfrm>
          <a:prstGeom prst="rect">
            <a:avLst/>
          </a:prstGeom>
          <a:noFill/>
          <a:ln/>
        </p:spPr>
        <p:txBody>
          <a:bodyPr wrap="square" lIns="0" tIns="0" rIns="0" bIns="0" rtlCol="0" anchor="ctr"/>
          <a:lstStyle/>
          <a:p>
            <a:pPr algn="l" indent="0" marL="0">
              <a:lnSpc>
                <a:spcPct val="90000"/>
              </a:lnSpc>
              <a:buNone/>
            </a:pPr>
            <a:r>
              <a:rPr lang="en-US" sz="1600" dirty="0">
                <a:solidFill>
                  <a:srgbClr val="D26A71"/>
                </a:solidFill>
                <a:latin typeface="Arial" pitchFamily="34" charset="0"/>
                <a:ea typeface="Arial" pitchFamily="34" charset="-122"/>
                <a:cs typeface="Arial" pitchFamily="34" charset="-120"/>
              </a:rPr>
              <a:t>Friendly
</a:t>
            </a:r>
            <a:endParaRPr lang="en-US" sz="1600" dirty="0"/>
          </a:p>
        </p:txBody>
      </p:sp>
      <p:sp>
        <p:nvSpPr>
          <p:cNvPr id="15" name="Text 7"/>
          <p:cNvSpPr txBox="1"/>
          <p:nvPr/>
        </p:nvSpPr>
        <p:spPr>
          <a:xfrm>
            <a:off x="3759213" y="2612438"/>
            <a:ext cx="1630800" cy="1828800"/>
          </a:xfrm>
          <a:prstGeom prst="rect">
            <a:avLst/>
          </a:prstGeom>
          <a:noFill/>
          <a:ln/>
        </p:spPr>
        <p:txBody>
          <a:bodyPr wrap="square" lIns="0" tIns="0" rIns="0" bIns="0" rtlCol="0" anchor="t"/>
          <a:lstStyle/>
          <a:p>
            <a:pPr algn="l" indent="0" marL="0">
              <a:lnSpc>
                <a:spcPct val="110046"/>
              </a:lnSpc>
              <a:buNone/>
            </a:pPr>
            <a:r>
              <a:rPr lang="en-US" sz="1200" dirty="0">
                <a:solidFill>
                  <a:srgbClr val="1C3354"/>
                </a:solidFill>
                <a:latin typeface="Arial" pitchFamily="34" charset="0"/>
                <a:ea typeface="Arial" pitchFamily="34" charset="-122"/>
                <a:cs typeface="Arial" pitchFamily="34" charset="-120"/>
              </a:rPr>
              <a:t>Friendly означает дружелюбный и открытый. Это очень удобное слово для школьных диалогов, характеристик одноклассников и коротких описаний знаков зодиака.
</a:t>
            </a:r>
            <a:endParaRPr lang="en-US" sz="1200" dirty="0"/>
          </a:p>
        </p:txBody>
      </p:sp>
      <p:sp>
        <p:nvSpPr>
          <p:cNvPr id="16" name="Text 8"/>
          <p:cNvSpPr txBox="1"/>
          <p:nvPr/>
        </p:nvSpPr>
        <p:spPr>
          <a:xfrm>
            <a:off x="5493438" y="1865087"/>
            <a:ext cx="1630800" cy="558300"/>
          </a:xfrm>
          <a:prstGeom prst="rect">
            <a:avLst/>
          </a:prstGeom>
          <a:noFill/>
          <a:ln/>
        </p:spPr>
        <p:txBody>
          <a:bodyPr wrap="square" lIns="0" tIns="0" rIns="0" bIns="0" rtlCol="0" anchor="ctr"/>
          <a:lstStyle/>
          <a:p>
            <a:pPr algn="l" indent="0" marL="0">
              <a:lnSpc>
                <a:spcPct val="90000"/>
              </a:lnSpc>
              <a:buNone/>
            </a:pPr>
            <a:r>
              <a:rPr lang="en-US" sz="1600" dirty="0">
                <a:solidFill>
                  <a:srgbClr val="D26A71"/>
                </a:solidFill>
                <a:latin typeface="Arial" pitchFamily="34" charset="0"/>
                <a:ea typeface="Arial" pitchFamily="34" charset="-122"/>
                <a:cs typeface="Arial" pitchFamily="34" charset="-120"/>
              </a:rPr>
              <a:t>Shy
</a:t>
            </a:r>
            <a:endParaRPr lang="en-US" sz="1600" dirty="0"/>
          </a:p>
        </p:txBody>
      </p:sp>
      <p:sp>
        <p:nvSpPr>
          <p:cNvPr id="17" name="Text 9"/>
          <p:cNvSpPr txBox="1"/>
          <p:nvPr/>
        </p:nvSpPr>
        <p:spPr>
          <a:xfrm>
            <a:off x="5493438" y="2612438"/>
            <a:ext cx="1630800" cy="1828800"/>
          </a:xfrm>
          <a:prstGeom prst="rect">
            <a:avLst/>
          </a:prstGeom>
          <a:noFill/>
          <a:ln/>
        </p:spPr>
        <p:txBody>
          <a:bodyPr wrap="square" lIns="0" tIns="0" rIns="0" bIns="0" rtlCol="0" anchor="t"/>
          <a:lstStyle/>
          <a:p>
            <a:pPr algn="l" indent="0" marL="0">
              <a:lnSpc>
                <a:spcPct val="110046"/>
              </a:lnSpc>
              <a:buNone/>
            </a:pPr>
            <a:r>
              <a:rPr lang="en-US" sz="1200" dirty="0">
                <a:solidFill>
                  <a:srgbClr val="1C3354"/>
                </a:solidFill>
                <a:latin typeface="Arial" pitchFamily="34" charset="0"/>
                <a:ea typeface="Arial" pitchFamily="34" charset="-122"/>
                <a:cs typeface="Arial" pitchFamily="34" charset="-120"/>
              </a:rPr>
              <a:t>Shy описывает застенчивого человека, который не любит быть в центре внимания. В классных заданиях это слово часто сравнивают с более активными качествами.
</a:t>
            </a:r>
            <a:endParaRPr lang="en-US" sz="1200" dirty="0"/>
          </a:p>
        </p:txBody>
      </p:sp>
      <p:sp>
        <p:nvSpPr>
          <p:cNvPr id="18" name="Text 10"/>
          <p:cNvSpPr txBox="1"/>
          <p:nvPr/>
        </p:nvSpPr>
        <p:spPr>
          <a:xfrm>
            <a:off x="7227663" y="1865087"/>
            <a:ext cx="1630800" cy="558300"/>
          </a:xfrm>
          <a:prstGeom prst="rect">
            <a:avLst/>
          </a:prstGeom>
          <a:noFill/>
          <a:ln/>
        </p:spPr>
        <p:txBody>
          <a:bodyPr wrap="square" lIns="0" tIns="0" rIns="0" bIns="0" rtlCol="0" anchor="ctr"/>
          <a:lstStyle/>
          <a:p>
            <a:pPr algn="l" indent="0" marL="0">
              <a:lnSpc>
                <a:spcPct val="90000"/>
              </a:lnSpc>
              <a:buNone/>
            </a:pPr>
            <a:r>
              <a:rPr lang="en-US" sz="1600" dirty="0">
                <a:solidFill>
                  <a:srgbClr val="D26A71"/>
                </a:solidFill>
                <a:latin typeface="Arial" pitchFamily="34" charset="0"/>
                <a:ea typeface="Arial" pitchFamily="34" charset="-122"/>
                <a:cs typeface="Arial" pitchFamily="34" charset="-120"/>
              </a:rPr>
              <a:t>Clever и curious
</a:t>
            </a:r>
            <a:endParaRPr lang="en-US" sz="1600" dirty="0"/>
          </a:p>
        </p:txBody>
      </p:sp>
      <p:sp>
        <p:nvSpPr>
          <p:cNvPr id="19" name="Text 11"/>
          <p:cNvSpPr txBox="1"/>
          <p:nvPr/>
        </p:nvSpPr>
        <p:spPr>
          <a:xfrm>
            <a:off x="7227663" y="2612438"/>
            <a:ext cx="1630800" cy="1828800"/>
          </a:xfrm>
          <a:prstGeom prst="rect">
            <a:avLst/>
          </a:prstGeom>
          <a:noFill/>
          <a:ln/>
        </p:spPr>
        <p:txBody>
          <a:bodyPr wrap="square" lIns="0" tIns="0" rIns="0" bIns="0" rtlCol="0" anchor="t"/>
          <a:lstStyle/>
          <a:p>
            <a:pPr algn="l" indent="0" marL="0">
              <a:lnSpc>
                <a:spcPct val="110046"/>
              </a:lnSpc>
              <a:buNone/>
            </a:pPr>
            <a:r>
              <a:rPr lang="en-US" sz="1200" dirty="0">
                <a:solidFill>
                  <a:srgbClr val="1C3354"/>
                </a:solidFill>
                <a:latin typeface="Arial" pitchFamily="34" charset="0"/>
                <a:ea typeface="Arial" pitchFamily="34" charset="-122"/>
                <a:cs typeface="Arial" pitchFamily="34" charset="-120"/>
              </a:rPr>
              <a:t>Clever и curious помогают говорить о сообразительном и любознательном человеке. Такие прилагательные часто встречаются в текстах для 6 класса и хорошо работают в предложениях с to be.
</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80975" y="787692"/>
            <a:ext cx="4663800" cy="3568117"/>
          </a:xfrm>
          <a:prstGeom prst="rect">
            <a:avLst/>
          </a:prstGeom>
        </p:spPr>
      </p:pic>
      <p:sp>
        <p:nvSpPr>
          <p:cNvPr id="4" name="Text 0"/>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7</a:t>
            </a:r>
            <a:endParaRPr lang="en-US" sz="1200" dirty="0"/>
          </a:p>
        </p:txBody>
      </p:sp>
      <p:sp>
        <p:nvSpPr>
          <p:cNvPr id="5" name="Text 1"/>
          <p:cNvSpPr txBox="1"/>
          <p:nvPr/>
        </p:nvSpPr>
        <p:spPr>
          <a:xfrm>
            <a:off x="4280975" y="4578300"/>
            <a:ext cx="4663800" cy="153900"/>
          </a:xfrm>
          <a:prstGeom prst="rect">
            <a:avLst/>
          </a:prstGeom>
          <a:noFill/>
          <a:ln/>
        </p:spPr>
        <p:txBody>
          <a:bodyPr wrap="square" lIns="0" tIns="0" rIns="0" bIns="0" rtlCol="0" anchor="t"/>
          <a:lstStyle/>
          <a:p>
            <a:pPr algn="r" indent="0" marL="0">
              <a:lnSpc>
                <a:spcPct val="150041"/>
              </a:lnSpc>
              <a:buNone/>
            </a:pPr>
            <a:r>
              <a:rPr lang="en-US" sz="808" dirty="0">
                <a:solidFill>
                  <a:srgbClr val="2A3E5C"/>
                </a:solidFill>
                <a:latin typeface="Arial" pitchFamily="34" charset="0"/>
                <a:ea typeface="Arial" pitchFamily="34" charset="-122"/>
                <a:cs typeface="Arial" pitchFamily="34" charset="-120"/>
              </a:rPr>
              <a:t>Обобщение типичных учебных horoscope-текстов для подростков
</a:t>
            </a:r>
            <a:endParaRPr lang="en-US" sz="808" dirty="0"/>
          </a:p>
        </p:txBody>
      </p:sp>
      <p:sp>
        <p:nvSpPr>
          <p:cNvPr id="6" name="Text 2"/>
          <p:cNvSpPr txBox="1"/>
          <p:nvPr/>
        </p:nvSpPr>
        <p:spPr>
          <a:xfrm>
            <a:off x="248300" y="786300"/>
            <a:ext cx="3758100" cy="3869700"/>
          </a:xfrm>
          <a:prstGeom prst="rect">
            <a:avLst/>
          </a:prstGeom>
          <a:noFill/>
          <a:ln/>
        </p:spPr>
        <p:txBody>
          <a:bodyPr wrap="square" lIns="0" tIns="0" rIns="0" bIns="0" rtlCol="0" anchor="ctr"/>
          <a:lstStyle/>
          <a:p>
            <a:pPr algn="l" indent="0" marL="0">
              <a:lnSpc>
                <a:spcPct val="100000"/>
              </a:lnSpc>
              <a:buNone/>
            </a:pPr>
            <a:r>
              <a:rPr lang="en-US" sz="2000" b="1" dirty="0">
                <a:solidFill>
                  <a:srgbClr val="1C3354"/>
                </a:solidFill>
                <a:latin typeface="Arial" pitchFamily="34" charset="0"/>
                <a:ea typeface="Arial" pitchFamily="34" charset="-122"/>
                <a:cs typeface="Arial" pitchFamily="34" charset="-120"/>
              </a:rPr>
              <a:t>Which words are most common in horoscope texts?
</a:t>
            </a:r>
            <a:pPr algn="l" indent="0" marL="0">
              <a:lnSpc>
                <a:spcPct val="100000"/>
              </a:lnSpc>
              <a:buNone/>
            </a:pPr>
            <a:r>
              <a:rPr lang="en-US" sz="24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1C3354"/>
                </a:solidFill>
                <a:latin typeface="Arial" pitchFamily="34" charset="0"/>
                <a:ea typeface="Arial" pitchFamily="34" charset="-122"/>
                <a:cs typeface="Arial" pitchFamily="34" charset="-120"/>
              </a:rPr>
              <a:t>В коротких текстах для подростков чаще всего повторяются общие слова о настроении и личности, потому что они подходят разным читателям.
</a:t>
            </a:r>
            <a:pPr algn="l" indent="0" marL="0">
              <a:lnSpc>
                <a:spcPct val="100000"/>
              </a:lnSpc>
              <a:buNone/>
            </a:pPr>
            <a:r>
              <a:rPr lang="en-US" sz="1800"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1C3354"/>
                </a:solidFill>
                <a:latin typeface="Arial" pitchFamily="34" charset="0"/>
                <a:ea typeface="Arial" pitchFamily="34" charset="-122"/>
                <a:cs typeface="Arial" pitchFamily="34" charset="-120"/>
              </a:rPr>
              <a:t>Тексты строятся вокруг чувств и характера, а не точных событий, поэтому они звучат универсально и легко читаются.
</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109724" y="1574575"/>
            <a:ext cx="2638903" cy="3205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71525" y="298825"/>
            <a:ext cx="8377800" cy="991800"/>
          </a:xfrm>
          <a:prstGeom prst="rect">
            <a:avLst/>
          </a:prstGeom>
          <a:noFill/>
          <a:ln/>
        </p:spPr>
        <p:txBody>
          <a:bodyPr wrap="square" lIns="0" tIns="0" rIns="0" bIns="0" rtlCol="0" anchor="ctr"/>
          <a:lstStyle/>
          <a:p>
            <a:pPr algn="ctr" indent="0" marL="0">
              <a:lnSpc>
                <a:spcPct val="100000"/>
              </a:lnSpc>
              <a:buNone/>
            </a:pPr>
            <a:r>
              <a:rPr lang="en-US" sz="2500" b="1" dirty="0">
                <a:solidFill>
                  <a:srgbClr val="1C3354"/>
                </a:solidFill>
                <a:latin typeface="Arial" pitchFamily="34" charset="0"/>
                <a:ea typeface="Arial" pitchFamily="34" charset="-122"/>
                <a:cs typeface="Arial" pitchFamily="34" charset="-120"/>
              </a:rPr>
              <a:t>Symbols of the zodiac in English texts
</a:t>
            </a:r>
            <a:endParaRPr lang="en-US" sz="2500" dirty="0"/>
          </a:p>
        </p:txBody>
      </p:sp>
      <p:sp>
        <p:nvSpPr>
          <p:cNvPr id="9" name="Text 1"/>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8</a:t>
            </a:r>
            <a:endParaRPr lang="en-US" sz="1200" dirty="0"/>
          </a:p>
        </p:txBody>
      </p:sp>
      <p:sp>
        <p:nvSpPr>
          <p:cNvPr id="10" name="Text 2"/>
          <p:cNvSpPr txBox="1"/>
          <p:nvPr/>
        </p:nvSpPr>
        <p:spPr>
          <a:xfrm>
            <a:off x="762620" y="1724875"/>
            <a:ext cx="2067600" cy="1215900"/>
          </a:xfrm>
          <a:prstGeom prst="rect">
            <a:avLst/>
          </a:prstGeom>
          <a:noFill/>
          <a:ln/>
        </p:spPr>
        <p:txBody>
          <a:bodyPr wrap="square" lIns="0" tIns="0" rIns="0" bIns="0" rtlCol="0" anchor="ctr"/>
          <a:lstStyle/>
          <a:p>
            <a:pPr algn="l" indent="0" marL="0">
              <a:lnSpc>
                <a:spcPct val="115000"/>
              </a:lnSpc>
              <a:buNone/>
            </a:pPr>
            <a:r>
              <a:rPr lang="en-US" sz="1063" b="1" dirty="0">
                <a:solidFill>
                  <a:srgbClr val="1C3354"/>
                </a:solidFill>
                <a:latin typeface="Arial" pitchFamily="34" charset="0"/>
                <a:ea typeface="Arial" pitchFamily="34" charset="-122"/>
                <a:cs typeface="Arial" pitchFamily="34" charset="-120"/>
              </a:rPr>
              <a:t>Образы животных
</a:t>
            </a:r>
            <a:pPr algn="l" indent="0" marL="0">
              <a:lnSpc>
                <a:spcPct val="115000"/>
              </a:lnSpc>
              <a:buNone/>
            </a:pPr>
            <a:r>
              <a:rPr lang="en-US" sz="1063" dirty="0">
                <a:solidFill>
                  <a:srgbClr val="1C3354"/>
                </a:solidFill>
                <a:latin typeface="Arial" pitchFamily="34" charset="0"/>
                <a:ea typeface="Arial" pitchFamily="34" charset="-122"/>
                <a:cs typeface="Arial" pitchFamily="34" charset="-120"/>
              </a:rPr>
              <a:t>Many zodiac symbols are easy to remember because they use familiar animals such as lion, crab, scorpion, goat and fish. These images help learners connect a sign with a clear picture.
</a:t>
            </a:r>
            <a:endParaRPr lang="en-US" sz="1063" dirty="0"/>
          </a:p>
        </p:txBody>
      </p:sp>
      <p:sp>
        <p:nvSpPr>
          <p:cNvPr id="11" name="Text 3"/>
          <p:cNvSpPr txBox="1"/>
          <p:nvPr/>
        </p:nvSpPr>
        <p:spPr>
          <a:xfrm>
            <a:off x="762575" y="3435000"/>
            <a:ext cx="2067600" cy="1215900"/>
          </a:xfrm>
          <a:prstGeom prst="rect">
            <a:avLst/>
          </a:prstGeom>
          <a:noFill/>
          <a:ln/>
        </p:spPr>
        <p:txBody>
          <a:bodyPr wrap="square" lIns="0" tIns="0" rIns="0" bIns="0" rtlCol="0" anchor="ctr"/>
          <a:lstStyle/>
          <a:p>
            <a:pPr algn="l" indent="0" marL="0">
              <a:lnSpc>
                <a:spcPct val="115000"/>
              </a:lnSpc>
              <a:buNone/>
            </a:pPr>
            <a:r>
              <a:rPr lang="en-US" sz="1100" b="1" dirty="0">
                <a:solidFill>
                  <a:srgbClr val="1C3354"/>
                </a:solidFill>
                <a:latin typeface="Arial" pitchFamily="34" charset="0"/>
                <a:ea typeface="Arial" pitchFamily="34" charset="-122"/>
                <a:cs typeface="Arial" pitchFamily="34" charset="-120"/>
              </a:rPr>
              <a:t>Карточки и круг зодиака
</a:t>
            </a:r>
            <a:pPr algn="l" indent="0" marL="0">
              <a:lnSpc>
                <a:spcPct val="115000"/>
              </a:lnSpc>
              <a:buNone/>
            </a:pPr>
            <a:r>
              <a:rPr lang="en-US" sz="1100" dirty="0">
                <a:solidFill>
                  <a:srgbClr val="1C3354"/>
                </a:solidFill>
                <a:latin typeface="Arial" pitchFamily="34" charset="0"/>
                <a:ea typeface="Arial" pitchFamily="34" charset="-122"/>
                <a:cs typeface="Arial" pitchFamily="34" charset="-120"/>
              </a:rPr>
              <a:t>In class materials these symbols often appear on flashcards, in dictionaries and on a zodiac wheel. English labels near each picture make it easier to match the symbol with the correct sign.
</a:t>
            </a:r>
            <a:endParaRPr lang="en-US" sz="1100" dirty="0"/>
          </a:p>
        </p:txBody>
      </p:sp>
      <p:sp>
        <p:nvSpPr>
          <p:cNvPr id="12" name="Text 4"/>
          <p:cNvSpPr txBox="1"/>
          <p:nvPr/>
        </p:nvSpPr>
        <p:spPr>
          <a:xfrm>
            <a:off x="3631370" y="1724875"/>
            <a:ext cx="2067600" cy="1215900"/>
          </a:xfrm>
          <a:prstGeom prst="rect">
            <a:avLst/>
          </a:prstGeom>
          <a:noFill/>
          <a:ln/>
        </p:spPr>
        <p:txBody>
          <a:bodyPr wrap="square" lIns="0" tIns="0" rIns="0" bIns="0" rtlCol="0" anchor="ctr"/>
          <a:lstStyle/>
          <a:p>
            <a:pPr algn="l" indent="0" marL="0">
              <a:lnSpc>
                <a:spcPct val="115000"/>
              </a:lnSpc>
              <a:buNone/>
            </a:pPr>
            <a:r>
              <a:rPr lang="en-US" sz="1099" b="1" dirty="0">
                <a:solidFill>
                  <a:srgbClr val="1C3354"/>
                </a:solidFill>
                <a:latin typeface="Arial" pitchFamily="34" charset="0"/>
                <a:ea typeface="Arial" pitchFamily="34" charset="-122"/>
                <a:cs typeface="Arial" pitchFamily="34" charset="-120"/>
              </a:rPr>
              <a:t>Знаки и предметы
</a:t>
            </a:r>
            <a:pPr algn="l" indent="0" marL="0">
              <a:lnSpc>
                <a:spcPct val="115000"/>
              </a:lnSpc>
              <a:buNone/>
            </a:pPr>
            <a:r>
              <a:rPr lang="en-US" sz="1099" dirty="0">
                <a:solidFill>
                  <a:srgbClr val="1C3354"/>
                </a:solidFill>
                <a:latin typeface="Arial" pitchFamily="34" charset="0"/>
                <a:ea typeface="Arial" pitchFamily="34" charset="-122"/>
                <a:cs typeface="Arial" pitchFamily="34" charset="-120"/>
              </a:rPr>
              <a:t>Some symbols are not animals at all. Words like scales, archer and water bearer show that zodiac vocabulary also includes objects and roles, which makes the topic richer for reading practice.
</a:t>
            </a:r>
            <a:endParaRPr lang="en-US" sz="1099"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94934" y="1412700"/>
            <a:ext cx="8510981" cy="3360600"/>
          </a:xfrm>
          <a:prstGeom prst="rect">
            <a:avLst/>
          </a:prstGeom>
        </p:spPr>
      </p:pic>
      <p:sp>
        <p:nvSpPr>
          <p:cNvPr id="4" name="Text 0"/>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9</a:t>
            </a:r>
            <a:endParaRPr lang="en-US" sz="1200" dirty="0"/>
          </a:p>
        </p:txBody>
      </p:sp>
      <p:sp>
        <p:nvSpPr>
          <p:cNvPr id="5" name="Text 1"/>
          <p:cNvSpPr txBox="1"/>
          <p:nvPr/>
        </p:nvSpPr>
        <p:spPr>
          <a:xfrm>
            <a:off x="292825" y="401025"/>
            <a:ext cx="8515200" cy="815400"/>
          </a:xfrm>
          <a:prstGeom prst="rect">
            <a:avLst/>
          </a:prstGeom>
          <a:noFill/>
          <a:ln/>
        </p:spPr>
        <p:txBody>
          <a:bodyPr wrap="square" lIns="0" tIns="0" rIns="0" bIns="0" rtlCol="0" anchor="t"/>
          <a:lstStyle/>
          <a:p>
            <a:pPr algn="l" indent="0" marL="0">
              <a:lnSpc>
                <a:spcPct val="100000"/>
              </a:lnSpc>
              <a:buNone/>
            </a:pPr>
            <a:r>
              <a:rPr lang="en-US" sz="2000" b="1" dirty="0">
                <a:solidFill>
                  <a:srgbClr val="1C3354"/>
                </a:solidFill>
                <a:latin typeface="Arial" pitchFamily="34" charset="0"/>
                <a:ea typeface="Arial" pitchFamily="34" charset="-122"/>
                <a:cs typeface="Arial" pitchFamily="34" charset="-120"/>
              </a:rPr>
              <a:t>How a short horoscope text is built in English
</a:t>
            </a:r>
            <a:pPr algn="l" indent="0" marL="0">
              <a:lnSpc>
                <a:spcPct val="100000"/>
              </a:lnSpc>
              <a:buNone/>
            </a:pPr>
            <a:r>
              <a:rPr lang="en-US" sz="12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1C3354"/>
                </a:solidFill>
                <a:latin typeface="Arial" pitchFamily="34" charset="0"/>
                <a:ea typeface="Arial" pitchFamily="34" charset="-122"/>
                <a:cs typeface="Arial" pitchFamily="34" charset="-120"/>
              </a:rPr>
              <a:t>Показана типичная последовательность элементов в коротком horoscope-тексте для подростков.
</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28800" y="195098"/>
            <a:ext cx="8486400" cy="805500"/>
          </a:xfrm>
          <a:prstGeom prst="rect">
            <a:avLst/>
          </a:prstGeom>
          <a:noFill/>
          <a:ln/>
        </p:spPr>
        <p:txBody>
          <a:bodyPr wrap="square" lIns="0" tIns="0" rIns="0" bIns="0" rtlCol="0" anchor="ctr"/>
          <a:lstStyle/>
          <a:p>
            <a:pPr algn="ctr" indent="0" marL="0">
              <a:lnSpc>
                <a:spcPct val="100000"/>
              </a:lnSpc>
              <a:buNone/>
            </a:pPr>
            <a:r>
              <a:rPr lang="en-US" sz="2500" b="1" dirty="0">
                <a:solidFill>
                  <a:srgbClr val="1C3354"/>
                </a:solidFill>
                <a:latin typeface="Arial" pitchFamily="34" charset="0"/>
                <a:ea typeface="Arial" pitchFamily="34" charset="-122"/>
                <a:cs typeface="Arial" pitchFamily="34" charset="-120"/>
              </a:rPr>
              <a:t>Common phrases in English horoscopes
</a:t>
            </a:r>
            <a:endParaRPr lang="en-US" sz="2500" dirty="0"/>
          </a:p>
        </p:txBody>
      </p:sp>
      <p:sp>
        <p:nvSpPr>
          <p:cNvPr id="9" name="Text 1"/>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E6E9EF"/>
                </a:solidFill>
                <a:latin typeface="Arial" pitchFamily="34" charset="0"/>
                <a:ea typeface="Arial" pitchFamily="34" charset="-122"/>
                <a:cs typeface="Arial" pitchFamily="34" charset="-120"/>
              </a:rPr>
              <a:t>10</a:t>
            </a:r>
            <a:endParaRPr lang="en-US" sz="1200" dirty="0"/>
          </a:p>
        </p:txBody>
      </p:sp>
      <p:sp>
        <p:nvSpPr>
          <p:cNvPr id="10" name="Text 2"/>
          <p:cNvSpPr txBox="1"/>
          <p:nvPr/>
        </p:nvSpPr>
        <p:spPr>
          <a:xfrm>
            <a:off x="617125" y="1723919"/>
            <a:ext cx="3485100" cy="805500"/>
          </a:xfrm>
          <a:prstGeom prst="rect">
            <a:avLst/>
          </a:prstGeom>
          <a:noFill/>
          <a:ln/>
        </p:spPr>
        <p:txBody>
          <a:bodyPr wrap="square" lIns="0" tIns="0" rIns="0" bIns="0" rtlCol="0" anchor="t"/>
          <a:lstStyle/>
          <a:p>
            <a:pPr algn="l" indent="0" marL="0">
              <a:lnSpc>
                <a:spcPct val="100000"/>
              </a:lnSpc>
              <a:buNone/>
            </a:pPr>
            <a:r>
              <a:rPr lang="en-US" sz="1000" b="1" dirty="0">
                <a:solidFill>
                  <a:srgbClr val="1C3354"/>
                </a:solidFill>
                <a:latin typeface="Arial" pitchFamily="34" charset="0"/>
                <a:ea typeface="Arial" pitchFamily="34" charset="-122"/>
                <a:cs typeface="Arial" pitchFamily="34" charset="-120"/>
              </a:rPr>
              <a:t>Мягкие прогнозы
</a:t>
            </a:r>
            <a:pPr algn="l" indent="0" marL="0">
              <a:lnSpc>
                <a:spcPct val="100000"/>
              </a:lnSpc>
              <a:buNone/>
            </a:pPr>
            <a:r>
              <a:rPr lang="en-US" sz="3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C3354"/>
                </a:solidFill>
                <a:latin typeface="Arial" pitchFamily="34" charset="0"/>
                <a:ea typeface="Arial" pitchFamily="34" charset="-122"/>
                <a:cs typeface="Arial" pitchFamily="34" charset="-120"/>
              </a:rPr>
              <a:t>Фразы с will помогают делать короткие предсказания: you will have luck, good things are coming. Они звучат уверенно, но не слишком резко, поэтому подходят для дружелюбного текста.
</a:t>
            </a:r>
            <a:endParaRPr lang="en-US" sz="1000" dirty="0"/>
          </a:p>
        </p:txBody>
      </p:sp>
      <p:sp>
        <p:nvSpPr>
          <p:cNvPr id="11" name="Text 3"/>
          <p:cNvSpPr txBox="1"/>
          <p:nvPr/>
        </p:nvSpPr>
        <p:spPr>
          <a:xfrm>
            <a:off x="5112500" y="1723919"/>
            <a:ext cx="3485400" cy="805500"/>
          </a:xfrm>
          <a:prstGeom prst="rect">
            <a:avLst/>
          </a:prstGeom>
          <a:noFill/>
          <a:ln/>
        </p:spPr>
        <p:txBody>
          <a:bodyPr wrap="square" lIns="0" tIns="0" rIns="0" bIns="0" rtlCol="0" anchor="t"/>
          <a:lstStyle/>
          <a:p>
            <a:pPr algn="l" indent="0" marL="0">
              <a:lnSpc>
                <a:spcPct val="100000"/>
              </a:lnSpc>
              <a:buNone/>
            </a:pPr>
            <a:r>
              <a:rPr lang="en-US" sz="1000" b="1" dirty="0">
                <a:solidFill>
                  <a:srgbClr val="1C3354"/>
                </a:solidFill>
                <a:latin typeface="Arial" pitchFamily="34" charset="0"/>
                <a:ea typeface="Arial" pitchFamily="34" charset="-122"/>
                <a:cs typeface="Arial" pitchFamily="34" charset="-120"/>
              </a:rPr>
              <a:t>Советы и осторожность
</a:t>
            </a:r>
            <a:pPr algn="l" indent="0" marL="0">
              <a:lnSpc>
                <a:spcPct val="100000"/>
              </a:lnSpc>
              <a:buNone/>
            </a:pPr>
            <a:r>
              <a:rPr lang="en-US" sz="3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C3354"/>
                </a:solidFill>
                <a:latin typeface="Arial" pitchFamily="34" charset="0"/>
                <a:ea typeface="Arial" pitchFamily="34" charset="-122"/>
                <a:cs typeface="Arial" pitchFamily="34" charset="-120"/>
              </a:rPr>
              <a:t>Выражения be careful и take care добавляют тексту спокойный тон. Такие фразы не обещают точного события, а скорее дают общую рекомендацию, понятную школьникам.
</a:t>
            </a:r>
            <a:endParaRPr lang="en-US" sz="1000" dirty="0"/>
          </a:p>
        </p:txBody>
      </p:sp>
      <p:sp>
        <p:nvSpPr>
          <p:cNvPr id="12" name="Text 4"/>
          <p:cNvSpPr txBox="1"/>
          <p:nvPr/>
        </p:nvSpPr>
        <p:spPr>
          <a:xfrm>
            <a:off x="617125" y="2972444"/>
            <a:ext cx="3485100" cy="805500"/>
          </a:xfrm>
          <a:prstGeom prst="rect">
            <a:avLst/>
          </a:prstGeom>
          <a:noFill/>
          <a:ln/>
        </p:spPr>
        <p:txBody>
          <a:bodyPr wrap="square" lIns="0" tIns="0" rIns="0" bIns="0" rtlCol="0" anchor="t"/>
          <a:lstStyle/>
          <a:p>
            <a:pPr algn="l" indent="0" marL="0">
              <a:lnSpc>
                <a:spcPct val="100000"/>
              </a:lnSpc>
              <a:buNone/>
            </a:pPr>
            <a:r>
              <a:rPr lang="en-US" sz="1000" b="1" dirty="0">
                <a:solidFill>
                  <a:srgbClr val="1C3354"/>
                </a:solidFill>
                <a:latin typeface="Arial" pitchFamily="34" charset="0"/>
                <a:ea typeface="Arial" pitchFamily="34" charset="-122"/>
                <a:cs typeface="Arial" pitchFamily="34" charset="-120"/>
              </a:rPr>
              <a:t>Возможность и шанс
</a:t>
            </a:r>
            <a:pPr algn="l" indent="0" marL="0">
              <a:lnSpc>
                <a:spcPct val="100000"/>
              </a:lnSpc>
              <a:buNone/>
            </a:pPr>
            <a:r>
              <a:rPr lang="en-US" sz="3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C3354"/>
                </a:solidFill>
                <a:latin typeface="Arial" pitchFamily="34" charset="0"/>
                <a:ea typeface="Arial" pitchFamily="34" charset="-122"/>
                <a:cs typeface="Arial" pitchFamily="34" charset="-120"/>
              </a:rPr>
              <a:t>Слова may, can и maybe делают прогноз мягче. С их помощью автор показывает, что событие возможно, но не обязательно произойдёт, поэтому текст звучит естественно и просто.
</a:t>
            </a:r>
            <a:endParaRPr lang="en-US" sz="1000" dirty="0"/>
          </a:p>
        </p:txBody>
      </p:sp>
      <p:sp>
        <p:nvSpPr>
          <p:cNvPr id="13" name="Text 5"/>
          <p:cNvSpPr txBox="1"/>
          <p:nvPr/>
        </p:nvSpPr>
        <p:spPr>
          <a:xfrm>
            <a:off x="5112500" y="2972444"/>
            <a:ext cx="3498000" cy="805500"/>
          </a:xfrm>
          <a:prstGeom prst="rect">
            <a:avLst/>
          </a:prstGeom>
          <a:noFill/>
          <a:ln/>
        </p:spPr>
        <p:txBody>
          <a:bodyPr wrap="square" lIns="0" tIns="0" rIns="0" bIns="0" rtlCol="0" anchor="t"/>
          <a:lstStyle/>
          <a:p>
            <a:pPr algn="l" indent="0" marL="0">
              <a:lnSpc>
                <a:spcPct val="100000"/>
              </a:lnSpc>
              <a:buNone/>
            </a:pPr>
            <a:r>
              <a:rPr lang="en-US" sz="1000" b="1" dirty="0">
                <a:solidFill>
                  <a:srgbClr val="1C3354"/>
                </a:solidFill>
                <a:latin typeface="Arial" pitchFamily="34" charset="0"/>
                <a:ea typeface="Arial" pitchFamily="34" charset="-122"/>
                <a:cs typeface="Arial" pitchFamily="34" charset="-120"/>
              </a:rPr>
              <a:t>Короткие фразы дня
</a:t>
            </a:r>
            <a:pPr algn="l" indent="0" marL="0">
              <a:lnSpc>
                <a:spcPct val="100000"/>
              </a:lnSpc>
              <a:buNone/>
            </a:pPr>
            <a:r>
              <a:rPr lang="en-US" sz="3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C3354"/>
                </a:solidFill>
                <a:latin typeface="Arial" pitchFamily="34" charset="0"/>
                <a:ea typeface="Arial" pitchFamily="34" charset="-122"/>
                <a:cs typeface="Arial" pitchFamily="34" charset="-120"/>
              </a:rPr>
              <a:t>Предложения вроде today is a good day или you may meet a new friend легко читаются и запоминаются. Они хорошо подходят для учебных упражнений на понимание общего смысла.
</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80975" y="787692"/>
            <a:ext cx="4663800" cy="3568117"/>
          </a:xfrm>
          <a:prstGeom prst="rect">
            <a:avLst/>
          </a:prstGeom>
        </p:spPr>
      </p:pic>
      <p:sp>
        <p:nvSpPr>
          <p:cNvPr id="4" name="Text 0"/>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11</a:t>
            </a:r>
            <a:endParaRPr lang="en-US" sz="1200" dirty="0"/>
          </a:p>
        </p:txBody>
      </p:sp>
      <p:sp>
        <p:nvSpPr>
          <p:cNvPr id="5" name="Text 1"/>
          <p:cNvSpPr txBox="1"/>
          <p:nvPr/>
        </p:nvSpPr>
        <p:spPr>
          <a:xfrm>
            <a:off x="4280975" y="4578300"/>
            <a:ext cx="4663800" cy="153900"/>
          </a:xfrm>
          <a:prstGeom prst="rect">
            <a:avLst/>
          </a:prstGeom>
          <a:noFill/>
          <a:ln/>
        </p:spPr>
        <p:txBody>
          <a:bodyPr wrap="square" lIns="0" tIns="0" rIns="0" bIns="0" rtlCol="0" anchor="t"/>
          <a:lstStyle/>
          <a:p>
            <a:pPr algn="r" indent="0" marL="0">
              <a:lnSpc>
                <a:spcPct val="150041"/>
              </a:lnSpc>
              <a:buNone/>
            </a:pPr>
            <a:r>
              <a:rPr lang="en-US" sz="808" dirty="0">
                <a:solidFill>
                  <a:srgbClr val="2A3E5C"/>
                </a:solidFill>
                <a:latin typeface="Arial" pitchFamily="34" charset="0"/>
                <a:ea typeface="Arial" pitchFamily="34" charset="-122"/>
                <a:cs typeface="Arial" pitchFamily="34" charset="-120"/>
              </a:rPr>
              <a:t>Схематичная оценка по типовым учебным horoscope texts для урока английского.
</a:t>
            </a:r>
            <a:endParaRPr lang="en-US" sz="808" dirty="0"/>
          </a:p>
        </p:txBody>
      </p:sp>
      <p:sp>
        <p:nvSpPr>
          <p:cNvPr id="6" name="Text 2"/>
          <p:cNvSpPr txBox="1"/>
          <p:nvPr/>
        </p:nvSpPr>
        <p:spPr>
          <a:xfrm>
            <a:off x="248300" y="786300"/>
            <a:ext cx="3758100" cy="3869700"/>
          </a:xfrm>
          <a:prstGeom prst="rect">
            <a:avLst/>
          </a:prstGeom>
          <a:noFill/>
          <a:ln/>
        </p:spPr>
        <p:txBody>
          <a:bodyPr wrap="square" lIns="0" tIns="0" rIns="0" bIns="0" rtlCol="0" anchor="ctr"/>
          <a:lstStyle/>
          <a:p>
            <a:pPr algn="l" indent="0" marL="0">
              <a:lnSpc>
                <a:spcPct val="100000"/>
              </a:lnSpc>
              <a:buNone/>
            </a:pPr>
            <a:r>
              <a:rPr lang="en-US" sz="2000" b="1" dirty="0">
                <a:solidFill>
                  <a:srgbClr val="1C3354"/>
                </a:solidFill>
                <a:latin typeface="Arial" pitchFamily="34" charset="0"/>
                <a:ea typeface="Arial" pitchFamily="34" charset="-122"/>
                <a:cs typeface="Arial" pitchFamily="34" charset="-120"/>
              </a:rPr>
              <a:t>Grammar patterns in horoscope language
</a:t>
            </a:r>
            <a:pPr algn="l" indent="0" marL="0">
              <a:lnSpc>
                <a:spcPct val="100000"/>
              </a:lnSpc>
              <a:buNone/>
            </a:pPr>
            <a:r>
              <a:rPr lang="en-US" sz="24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1C3354"/>
                </a:solidFill>
                <a:latin typeface="Arial" pitchFamily="34" charset="0"/>
                <a:ea typeface="Arial" pitchFamily="34" charset="-122"/>
                <a:cs typeface="Arial" pitchFamily="34" charset="-120"/>
              </a:rPr>
              <a:t>Короткие прогнозы обычно строятся по простым шаблонам, чтобы их было легко читать и запоминать. Часто они звучат как дружелюбный совет.
</a:t>
            </a:r>
            <a:pPr algn="l" indent="0" marL="0">
              <a:lnSpc>
                <a:spcPct val="100000"/>
              </a:lnSpc>
              <a:buNone/>
            </a:pPr>
            <a:r>
              <a:rPr lang="en-US" sz="1800"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1C3354"/>
                </a:solidFill>
                <a:latin typeface="Arial" pitchFamily="34" charset="0"/>
                <a:ea typeface="Arial" pitchFamily="34" charset="-122"/>
                <a:cs typeface="Arial" pitchFamily="34" charset="-120"/>
              </a:rPr>
              <a:t>Модель will встречается чаще других, потому что она сразу создаёт ощущение прогноза и ясного будущего.
</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35550" y="475796"/>
            <a:ext cx="8115300" cy="804600"/>
          </a:xfrm>
          <a:prstGeom prst="rect">
            <a:avLst/>
          </a:prstGeom>
          <a:noFill/>
          <a:ln/>
        </p:spPr>
        <p:txBody>
          <a:bodyPr wrap="square" lIns="0" tIns="0" rIns="0" bIns="0" rtlCol="0" anchor="t"/>
          <a:lstStyle/>
          <a:p>
            <a:pPr algn="l" indent="0" marL="0">
              <a:lnSpc>
                <a:spcPct val="120000"/>
              </a:lnSpc>
              <a:buNone/>
            </a:pPr>
            <a:r>
              <a:rPr lang="en-US" sz="2824" b="1" dirty="0">
                <a:solidFill>
                  <a:srgbClr val="1C3354"/>
                </a:solidFill>
                <a:latin typeface="Arial" pitchFamily="34" charset="0"/>
                <a:ea typeface="Arial" pitchFamily="34" charset="-122"/>
                <a:cs typeface="Arial" pitchFamily="34" charset="-120"/>
              </a:rPr>
              <a:t>Difference between sign meaning and real facts
</a:t>
            </a:r>
            <a:endParaRPr lang="en-US" sz="2824" dirty="0"/>
          </a:p>
        </p:txBody>
      </p:sp>
      <p:sp>
        <p:nvSpPr>
          <p:cNvPr id="8" name="Text 1"/>
          <p:cNvSpPr txBox="1"/>
          <p:nvPr/>
        </p:nvSpPr>
        <p:spPr>
          <a:xfrm>
            <a:off x="1302013" y="1859650"/>
            <a:ext cx="3318000" cy="967200"/>
          </a:xfrm>
          <a:prstGeom prst="rect">
            <a:avLst/>
          </a:prstGeom>
          <a:noFill/>
          <a:ln/>
        </p:spPr>
        <p:txBody>
          <a:bodyPr wrap="square" lIns="0" tIns="0" rIns="0" bIns="0" rtlCol="0" anchor="t"/>
          <a:lstStyle/>
          <a:p>
            <a:pPr algn="l" indent="0" marL="0">
              <a:lnSpc>
                <a:spcPct val="100000"/>
              </a:lnSpc>
              <a:buNone/>
            </a:pPr>
            <a:r>
              <a:rPr lang="en-US" sz="1300" b="1" dirty="0">
                <a:solidFill>
                  <a:srgbClr val="1E3950"/>
                </a:solidFill>
                <a:latin typeface="Arial" pitchFamily="34" charset="0"/>
                <a:ea typeface="Arial" pitchFamily="34" charset="-122"/>
                <a:cs typeface="Arial" pitchFamily="34" charset="-120"/>
              </a:rPr>
              <a:t>1. Что относится к фактам
</a:t>
            </a:r>
            <a:pPr algn="l" indent="0" marL="0">
              <a:lnSpc>
                <a:spcPct val="100000"/>
              </a:lnSpc>
              <a:buNone/>
            </a:pPr>
            <a:r>
              <a:rPr lang="en-US" sz="600" b="1" dirty="0">
                <a:solidFill>
                  <a:srgbClr val="1E395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C3354"/>
                </a:solidFill>
                <a:latin typeface="Arial" pitchFamily="34" charset="0"/>
                <a:ea typeface="Arial" pitchFamily="34" charset="-122"/>
                <a:cs typeface="Arial" pitchFamily="34" charset="-120"/>
              </a:rPr>
              <a:t>Сначала ученики выделяют проверяемую информацию: названия знаков, месяцы, символы и базовую лексику. Эти элементы можно выучить и использовать без споров о смысле.
</a:t>
            </a:r>
            <a:endParaRPr lang="en-US" sz="1300" dirty="0"/>
          </a:p>
        </p:txBody>
      </p:sp>
      <p:sp>
        <p:nvSpPr>
          <p:cNvPr id="9" name="Text 2"/>
          <p:cNvSpPr txBox="1"/>
          <p:nvPr/>
        </p:nvSpPr>
        <p:spPr>
          <a:xfrm>
            <a:off x="3456163" y="3540375"/>
            <a:ext cx="3318000" cy="967200"/>
          </a:xfrm>
          <a:prstGeom prst="rect">
            <a:avLst/>
          </a:prstGeom>
          <a:noFill/>
          <a:ln/>
        </p:spPr>
        <p:txBody>
          <a:bodyPr wrap="square" lIns="0" tIns="0" rIns="0" bIns="0" rtlCol="0" anchor="t"/>
          <a:lstStyle/>
          <a:p>
            <a:pPr algn="l" indent="0" marL="0">
              <a:lnSpc>
                <a:spcPct val="100000"/>
              </a:lnSpc>
              <a:buNone/>
            </a:pPr>
            <a:r>
              <a:rPr lang="en-US" sz="1300" b="1" dirty="0">
                <a:solidFill>
                  <a:srgbClr val="1E3950"/>
                </a:solidFill>
                <a:latin typeface="Arial" pitchFamily="34" charset="0"/>
                <a:ea typeface="Arial" pitchFamily="34" charset="-122"/>
                <a:cs typeface="Arial" pitchFamily="34" charset="-120"/>
              </a:rPr>
              <a:t>2. Где начинается символика
</a:t>
            </a:r>
            <a:pPr algn="l" indent="0" marL="0">
              <a:lnSpc>
                <a:spcPct val="130040"/>
              </a:lnSpc>
              <a:buNone/>
            </a:pPr>
            <a:r>
              <a:rPr lang="en-US" sz="600" b="1" dirty="0">
                <a:solidFill>
                  <a:srgbClr val="1E395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C3355"/>
                </a:solidFill>
                <a:latin typeface="Arial" pitchFamily="34" charset="0"/>
                <a:ea typeface="Arial" pitchFamily="34" charset="-122"/>
                <a:cs typeface="Arial" pitchFamily="34" charset="-120"/>
              </a:rPr>
              <a:t>Затем видно, что слова вроде brave, lucky или sensitive описывают не доказанный факт, а образ. Такие формулировки делают текст ярким, но обобщённым.
</a:t>
            </a:r>
            <a:endParaRPr lang="en-US" sz="1300" dirty="0"/>
          </a:p>
        </p:txBody>
      </p:sp>
      <p:sp>
        <p:nvSpPr>
          <p:cNvPr id="10" name="Text 3"/>
          <p:cNvSpPr txBox="1"/>
          <p:nvPr/>
        </p:nvSpPr>
        <p:spPr>
          <a:xfrm>
            <a:off x="5590538" y="1859675"/>
            <a:ext cx="3318000" cy="967200"/>
          </a:xfrm>
          <a:prstGeom prst="rect">
            <a:avLst/>
          </a:prstGeom>
          <a:noFill/>
          <a:ln/>
        </p:spPr>
        <p:txBody>
          <a:bodyPr wrap="square" lIns="0" tIns="0" rIns="0" bIns="0" rtlCol="0" anchor="t"/>
          <a:lstStyle/>
          <a:p>
            <a:pPr algn="l" indent="0" marL="0">
              <a:lnSpc>
                <a:spcPct val="100000"/>
              </a:lnSpc>
              <a:buNone/>
            </a:pPr>
            <a:r>
              <a:rPr lang="en-US" sz="1300" b="1" dirty="0">
                <a:solidFill>
                  <a:srgbClr val="1C3354"/>
                </a:solidFill>
                <a:latin typeface="Arial" pitchFamily="34" charset="0"/>
                <a:ea typeface="Arial" pitchFamily="34" charset="-122"/>
                <a:cs typeface="Arial" pitchFamily="34" charset="-120"/>
              </a:rPr>
              <a:t>3. Как читать критически
</a:t>
            </a:r>
            <a:pPr algn="l" indent="0" marL="0">
              <a:lnSpc>
                <a:spcPct val="100000"/>
              </a:lnSpc>
              <a:buNone/>
            </a:pPr>
            <a:r>
              <a:rPr lang="en-US" sz="6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C3354"/>
                </a:solidFill>
                <a:latin typeface="Arial" pitchFamily="34" charset="0"/>
                <a:ea typeface="Arial" pitchFamily="34" charset="-122"/>
                <a:cs typeface="Arial" pitchFamily="34" charset="-120"/>
              </a:rPr>
              <a:t>В конце важно сравнивать текст с реальностью: понимать, что horoscope может быть интересным чтением, но не научным объяснением характера человека.
</a:t>
            </a:r>
            <a:endParaRPr lang="en-US" sz="1300" dirty="0"/>
          </a:p>
        </p:txBody>
      </p:sp>
      <p:sp>
        <p:nvSpPr>
          <p:cNvPr id="11" name="Text 4"/>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35400" y="2084817"/>
            <a:ext cx="4339200" cy="1384715"/>
          </a:xfrm>
          <a:prstGeom prst="rect">
            <a:avLst/>
          </a:prstGeom>
        </p:spPr>
      </p:pic>
      <p:sp>
        <p:nvSpPr>
          <p:cNvPr id="4" name="Text 0"/>
          <p:cNvSpPr txBox="1"/>
          <p:nvPr/>
        </p:nvSpPr>
        <p:spPr>
          <a:xfrm>
            <a:off x="292825" y="310575"/>
            <a:ext cx="8380800" cy="833400"/>
          </a:xfrm>
          <a:prstGeom prst="rect">
            <a:avLst/>
          </a:prstGeom>
          <a:noFill/>
          <a:ln/>
        </p:spPr>
        <p:txBody>
          <a:bodyPr wrap="square" lIns="0" tIns="0" rIns="0" bIns="0" rtlCol="0" anchor="ctr"/>
          <a:lstStyle/>
          <a:p>
            <a:pPr algn="l" indent="0" marL="0">
              <a:lnSpc>
                <a:spcPct val="120000"/>
              </a:lnSpc>
              <a:buNone/>
            </a:pPr>
            <a:r>
              <a:rPr lang="en-US" sz="2500" b="1" dirty="0">
                <a:solidFill>
                  <a:srgbClr val="1C3354"/>
                </a:solidFill>
                <a:latin typeface="Arial" pitchFamily="34" charset="0"/>
                <a:ea typeface="Arial" pitchFamily="34" charset="-122"/>
                <a:cs typeface="Arial" pitchFamily="34" charset="-120"/>
              </a:rPr>
              <a:t>Zodiac signs in English-speaking culture
</a:t>
            </a:r>
            <a:endParaRPr lang="en-US" sz="2500" dirty="0"/>
          </a:p>
        </p:txBody>
      </p:sp>
      <p:sp>
        <p:nvSpPr>
          <p:cNvPr id="5" name="Text 1"/>
          <p:cNvSpPr txBox="1"/>
          <p:nvPr/>
        </p:nvSpPr>
        <p:spPr>
          <a:xfrm>
            <a:off x="4930675" y="991650"/>
            <a:ext cx="3742800" cy="3570900"/>
          </a:xfrm>
          <a:prstGeom prst="rect">
            <a:avLst/>
          </a:prstGeom>
          <a:noFill/>
          <a:ln/>
        </p:spPr>
        <p:txBody>
          <a:bodyPr wrap="square" lIns="0" tIns="0" rIns="0" bIns="0" rtlCol="0" anchor="ctr"/>
          <a:lstStyle/>
          <a:p>
            <a:pPr algn="l" indent="0" marL="0">
              <a:lnSpc>
                <a:spcPct val="115000"/>
              </a:lnSpc>
              <a:buNone/>
            </a:pPr>
            <a:r>
              <a:rPr lang="en-US" sz="1500" dirty="0">
                <a:solidFill>
                  <a:srgbClr val="000000"/>
                </a:solidFill>
                <a:latin typeface="Arial" pitchFamily="34" charset="0"/>
                <a:ea typeface="Arial" pitchFamily="34" charset="-122"/>
                <a:cs typeface="Arial" pitchFamily="34" charset="-120"/>
              </a:rPr>
              <a:t>Тема зодиака часто встречается в популярных англоязычных текстах и помогает учить лексику через знакомый культурный материал.
</a:t>
            </a:r>
            <a:pPr algn="l" indent="0" marL="0">
              <a:lnSpc>
                <a:spcPct val="115000"/>
              </a:lnSpc>
              <a:buNone/>
            </a:pPr>
            <a:r>
              <a:rPr lang="en-US" sz="18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500" dirty="0">
                <a:solidFill>
                  <a:srgbClr val="000000"/>
                </a:solidFill>
                <a:latin typeface="Arial" pitchFamily="34" charset="0"/>
                <a:ea typeface="Arial" pitchFamily="34" charset="-122"/>
                <a:cs typeface="Arial" pitchFamily="34" charset="-120"/>
              </a:rPr>
              <a:t>Знаки зодиака широко используются в повседневных англоязычных текстах, поэтому тема удобна для чтения и словарной практики.
</a:t>
            </a:r>
            <a:endParaRPr lang="en-US" sz="1500" dirty="0"/>
          </a:p>
        </p:txBody>
      </p:sp>
      <p:sp>
        <p:nvSpPr>
          <p:cNvPr id="6" name="Text 2"/>
          <p:cNvSpPr txBox="1"/>
          <p:nvPr/>
        </p:nvSpPr>
        <p:spPr>
          <a:xfrm>
            <a:off x="292825" y="4678225"/>
            <a:ext cx="4281900" cy="169200"/>
          </a:xfrm>
          <a:prstGeom prst="rect">
            <a:avLst/>
          </a:prstGeom>
          <a:noFill/>
          <a:ln/>
        </p:spPr>
        <p:txBody>
          <a:bodyPr wrap="square" lIns="0" tIns="0" rIns="0" bIns="0" rtlCol="0" anchor="ctr"/>
          <a:lstStyle/>
          <a:p>
            <a:pPr algn="l" indent="0" marL="0">
              <a:lnSpc>
                <a:spcPct val="100000"/>
              </a:lnSpc>
              <a:buNone/>
            </a:pPr>
            <a:r>
              <a:rPr lang="en-US" sz="666" dirty="0">
                <a:solidFill>
                  <a:srgbClr val="2A3E5C"/>
                </a:solidFill>
                <a:latin typeface="Arial" pitchFamily="34" charset="0"/>
                <a:ea typeface="Arial" pitchFamily="34" charset="-122"/>
                <a:cs typeface="Arial" pitchFamily="34" charset="-120"/>
              </a:rPr>
              <a:t>Учебное обобщение по распространённым англоязычным форматам: журналы, приложения, школьные задания.
</a:t>
            </a:r>
            <a:endParaRPr lang="en-US" sz="666" dirty="0"/>
          </a:p>
        </p:txBody>
      </p:sp>
      <p:sp>
        <p:nvSpPr>
          <p:cNvPr id="7" name="Text 3"/>
          <p:cNvSpPr txBox="1"/>
          <p:nvPr/>
        </p:nvSpPr>
        <p:spPr>
          <a:xfrm>
            <a:off x="8425975" y="4777775"/>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92902" y="1204051"/>
            <a:ext cx="2455500" cy="1522698"/>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343840" y="1204051"/>
            <a:ext cx="2455500" cy="1522698"/>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394827" y="1204051"/>
            <a:ext cx="2455500" cy="1522698"/>
          </a:xfrm>
          <a:prstGeom prst="rect">
            <a:avLst/>
          </a:prstGeom>
        </p:spPr>
      </p:pic>
      <p:sp>
        <p:nvSpPr>
          <p:cNvPr id="9" name="Text 0"/>
          <p:cNvSpPr txBox="1"/>
          <p:nvPr/>
        </p:nvSpPr>
        <p:spPr>
          <a:xfrm>
            <a:off x="292825" y="212825"/>
            <a:ext cx="8557500" cy="850800"/>
          </a:xfrm>
          <a:prstGeom prst="rect">
            <a:avLst/>
          </a:prstGeom>
          <a:noFill/>
          <a:ln/>
        </p:spPr>
        <p:txBody>
          <a:bodyPr wrap="square" lIns="0" tIns="0" rIns="0" bIns="0" rtlCol="0" anchor="ctr"/>
          <a:lstStyle/>
          <a:p>
            <a:pPr algn="l" indent="0" marL="0">
              <a:lnSpc>
                <a:spcPct val="100000"/>
              </a:lnSpc>
              <a:buNone/>
            </a:pPr>
            <a:r>
              <a:rPr lang="en-US" sz="3000" b="1" dirty="0">
                <a:solidFill>
                  <a:srgbClr val="1C3354"/>
                </a:solidFill>
                <a:latin typeface="Arial" pitchFamily="34" charset="0"/>
                <a:ea typeface="Arial" pitchFamily="34" charset="-122"/>
                <a:cs typeface="Arial" pitchFamily="34" charset="-120"/>
              </a:rPr>
              <a:t>Короткие истории из книг, приложений и соцсетей
</a:t>
            </a:r>
            <a:endParaRPr lang="en-US" sz="3000" dirty="0"/>
          </a:p>
        </p:txBody>
      </p:sp>
      <p:sp>
        <p:nvSpPr>
          <p:cNvPr id="10" name="Text 1"/>
          <p:cNvSpPr txBox="1"/>
          <p:nvPr/>
        </p:nvSpPr>
        <p:spPr>
          <a:xfrm>
            <a:off x="104375" y="4866200"/>
            <a:ext cx="551700" cy="2772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14</a:t>
            </a:r>
            <a:endParaRPr lang="en-US" sz="1200" dirty="0"/>
          </a:p>
        </p:txBody>
      </p:sp>
      <p:sp>
        <p:nvSpPr>
          <p:cNvPr id="11" name="Text 2"/>
          <p:cNvSpPr txBox="1"/>
          <p:nvPr/>
        </p:nvSpPr>
        <p:spPr>
          <a:xfrm>
            <a:off x="488229" y="3504175"/>
            <a:ext cx="2064900" cy="649200"/>
          </a:xfrm>
          <a:prstGeom prst="rect">
            <a:avLst/>
          </a:prstGeom>
          <a:noFill/>
          <a:ln/>
        </p:spPr>
        <p:txBody>
          <a:bodyPr wrap="square" lIns="0" tIns="0" rIns="0" bIns="0" rtlCol="0" anchor="t"/>
          <a:lstStyle/>
          <a:p>
            <a:pPr algn="l" indent="0" marL="0">
              <a:lnSpc>
                <a:spcPct val="100000"/>
              </a:lnSpc>
              <a:buNone/>
            </a:pPr>
            <a:r>
              <a:rPr lang="en-US" sz="729" dirty="0">
                <a:solidFill>
                  <a:srgbClr val="000000"/>
                </a:solidFill>
                <a:latin typeface="Arial" pitchFamily="34" charset="0"/>
                <a:ea typeface="Arial" pitchFamily="34" charset="-122"/>
                <a:cs typeface="Arial" pitchFamily="34" charset="-120"/>
              </a:rPr>
              <a:t>На экране телефона открывается короткий quiz о star signs. Под каждым вопросом есть простой ответ и значок знака, поэтому читатель быстро связывает слова, символы и характер. Такой формат особенно удобен для подростков, которые любят быстрые задания и понятные результаты.
</a:t>
            </a:r>
            <a:endParaRPr lang="en-US" sz="729" dirty="0"/>
          </a:p>
        </p:txBody>
      </p:sp>
      <p:sp>
        <p:nvSpPr>
          <p:cNvPr id="12" name="Text 3"/>
          <p:cNvSpPr txBox="1"/>
          <p:nvPr/>
        </p:nvSpPr>
        <p:spPr>
          <a:xfrm>
            <a:off x="488230" y="2964825"/>
            <a:ext cx="2064900" cy="402000"/>
          </a:xfrm>
          <a:prstGeom prst="rect">
            <a:avLst/>
          </a:prstGeom>
          <a:noFill/>
          <a:ln/>
        </p:spPr>
        <p:txBody>
          <a:bodyPr wrap="square" lIns="0" tIns="0" rIns="0" bIns="0" rtlCol="0" anchor="ctr"/>
          <a:lstStyle/>
          <a:p>
            <a:pPr algn="l" indent="0" marL="0">
              <a:lnSpc>
                <a:spcPct val="115000"/>
              </a:lnSpc>
              <a:buNone/>
            </a:pPr>
            <a:r>
              <a:rPr lang="en-US" sz="1300" b="1" dirty="0">
                <a:solidFill>
                  <a:srgbClr val="C62F39"/>
                </a:solidFill>
                <a:latin typeface="Arial" pitchFamily="34" charset="0"/>
                <a:ea typeface="Arial" pitchFamily="34" charset="-122"/>
                <a:cs typeface="Arial" pitchFamily="34" charset="-120"/>
              </a:rPr>
              <a:t>Звёздный тест в телефоне
</a:t>
            </a:r>
            <a:endParaRPr lang="en-US" sz="1300" dirty="0"/>
          </a:p>
        </p:txBody>
      </p:sp>
      <p:sp>
        <p:nvSpPr>
          <p:cNvPr id="13" name="Text 4"/>
          <p:cNvSpPr txBox="1"/>
          <p:nvPr/>
        </p:nvSpPr>
        <p:spPr>
          <a:xfrm>
            <a:off x="3539167" y="3504175"/>
            <a:ext cx="2064900" cy="649200"/>
          </a:xfrm>
          <a:prstGeom prst="rect">
            <a:avLst/>
          </a:prstGeom>
          <a:noFill/>
          <a:ln/>
        </p:spPr>
        <p:txBody>
          <a:bodyPr wrap="square" lIns="0" tIns="0" rIns="0" bIns="0" rtlCol="0" anchor="t"/>
          <a:lstStyle/>
          <a:p>
            <a:pPr algn="l" indent="0" marL="0">
              <a:lnSpc>
                <a:spcPct val="100000"/>
              </a:lnSpc>
              <a:buNone/>
            </a:pPr>
            <a:r>
              <a:rPr lang="en-US" sz="781" dirty="0">
                <a:solidFill>
                  <a:srgbClr val="000000"/>
                </a:solidFill>
                <a:latin typeface="Arial" pitchFamily="34" charset="0"/>
                <a:ea typeface="Arial" pitchFamily="34" charset="-122"/>
                <a:cs typeface="Arial" pitchFamily="34" charset="-120"/>
              </a:rPr>
              <a:t>В папке лежат цветные карточки со словами Aries, Leo и Pisces. Рядом с названиями нарисованы animal symbols, а на обратной стороне написаны adjectives, например kind, brave и shy. Карточки помогают запоминать лексику через картинку и короткое слово.
</a:t>
            </a:r>
            <a:endParaRPr lang="en-US" sz="781" dirty="0"/>
          </a:p>
        </p:txBody>
      </p:sp>
      <p:sp>
        <p:nvSpPr>
          <p:cNvPr id="14" name="Text 5"/>
          <p:cNvSpPr txBox="1"/>
          <p:nvPr/>
        </p:nvSpPr>
        <p:spPr>
          <a:xfrm>
            <a:off x="3539167" y="2964825"/>
            <a:ext cx="2064900" cy="402000"/>
          </a:xfrm>
          <a:prstGeom prst="rect">
            <a:avLst/>
          </a:prstGeom>
          <a:noFill/>
          <a:ln/>
        </p:spPr>
        <p:txBody>
          <a:bodyPr wrap="square" lIns="0" tIns="0" rIns="0" bIns="0" rtlCol="0" anchor="ctr"/>
          <a:lstStyle/>
          <a:p>
            <a:pPr algn="l" indent="0" marL="0">
              <a:lnSpc>
                <a:spcPct val="115000"/>
              </a:lnSpc>
              <a:buNone/>
            </a:pPr>
            <a:r>
              <a:rPr lang="en-US" sz="1300" b="1" dirty="0">
                <a:solidFill>
                  <a:srgbClr val="C62F39"/>
                </a:solidFill>
                <a:latin typeface="Arial" pitchFamily="34" charset="0"/>
                <a:ea typeface="Arial" pitchFamily="34" charset="-122"/>
                <a:cs typeface="Arial" pitchFamily="34" charset="-120"/>
              </a:rPr>
              <a:t>Карточки из школьной папки
</a:t>
            </a:r>
            <a:endParaRPr lang="en-US" sz="1300" dirty="0"/>
          </a:p>
        </p:txBody>
      </p:sp>
      <p:sp>
        <p:nvSpPr>
          <p:cNvPr id="15" name="Text 6"/>
          <p:cNvSpPr txBox="1"/>
          <p:nvPr/>
        </p:nvSpPr>
        <p:spPr>
          <a:xfrm>
            <a:off x="6590154" y="3504175"/>
            <a:ext cx="2064900" cy="649200"/>
          </a:xfrm>
          <a:prstGeom prst="rect">
            <a:avLst/>
          </a:prstGeom>
          <a:noFill/>
          <a:ln/>
        </p:spPr>
        <p:txBody>
          <a:bodyPr wrap="square" lIns="0" tIns="0" rIns="0" bIns="0" rtlCol="0" anchor="t"/>
          <a:lstStyle/>
          <a:p>
            <a:pPr algn="l" indent="0" marL="0">
              <a:lnSpc>
                <a:spcPct val="100000"/>
              </a:lnSpc>
              <a:buNone/>
            </a:pPr>
            <a:r>
              <a:rPr lang="en-US" sz="771" dirty="0">
                <a:solidFill>
                  <a:srgbClr val="000000"/>
                </a:solidFill>
                <a:latin typeface="Arial" pitchFamily="34" charset="0"/>
                <a:ea typeface="Arial" pitchFamily="34" charset="-122"/>
                <a:cs typeface="Arial" pitchFamily="34" charset="-120"/>
              </a:rPr>
              <a:t>В социальной сети появляется короткий пост с фразой of the day и небольшим описанием настроения. Ниже стоят иконки, похожие на zodiac symbols, и несколько простых слов о дружбе, школе и планах. Такой текст легко читать и обсуждать в классе.
</a:t>
            </a:r>
            <a:endParaRPr lang="en-US" sz="771" dirty="0"/>
          </a:p>
        </p:txBody>
      </p:sp>
      <p:sp>
        <p:nvSpPr>
          <p:cNvPr id="16" name="Text 7"/>
          <p:cNvSpPr txBox="1"/>
          <p:nvPr/>
        </p:nvSpPr>
        <p:spPr>
          <a:xfrm>
            <a:off x="6590155" y="2964825"/>
            <a:ext cx="2064900" cy="402000"/>
          </a:xfrm>
          <a:prstGeom prst="rect">
            <a:avLst/>
          </a:prstGeom>
          <a:noFill/>
          <a:ln/>
        </p:spPr>
        <p:txBody>
          <a:bodyPr wrap="square" lIns="0" tIns="0" rIns="0" bIns="0" rtlCol="0" anchor="ctr"/>
          <a:lstStyle/>
          <a:p>
            <a:pPr algn="l" indent="0" marL="0">
              <a:lnSpc>
                <a:spcPct val="115000"/>
              </a:lnSpc>
              <a:buNone/>
            </a:pPr>
            <a:r>
              <a:rPr lang="en-US" sz="1300" b="1" dirty="0">
                <a:solidFill>
                  <a:srgbClr val="C62F39"/>
                </a:solidFill>
                <a:latin typeface="Arial" pitchFamily="34" charset="0"/>
                <a:ea typeface="Arial" pitchFamily="34" charset="-122"/>
                <a:cs typeface="Arial" pitchFamily="34" charset="-120"/>
              </a:rPr>
              <a:t>Пост о знаке дня
</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80975" y="787692"/>
            <a:ext cx="4663800" cy="3568117"/>
          </a:xfrm>
          <a:prstGeom prst="rect">
            <a:avLst/>
          </a:prstGeom>
        </p:spPr>
      </p:pic>
      <p:sp>
        <p:nvSpPr>
          <p:cNvPr id="4" name="Text 0"/>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15</a:t>
            </a:r>
            <a:endParaRPr lang="en-US" sz="1200" dirty="0"/>
          </a:p>
        </p:txBody>
      </p:sp>
      <p:sp>
        <p:nvSpPr>
          <p:cNvPr id="5" name="Text 1"/>
          <p:cNvSpPr txBox="1"/>
          <p:nvPr/>
        </p:nvSpPr>
        <p:spPr>
          <a:xfrm>
            <a:off x="4280975" y="4578300"/>
            <a:ext cx="4663800" cy="153900"/>
          </a:xfrm>
          <a:prstGeom prst="rect">
            <a:avLst/>
          </a:prstGeom>
          <a:noFill/>
          <a:ln/>
        </p:spPr>
        <p:txBody>
          <a:bodyPr wrap="square" lIns="0" tIns="0" rIns="0" bIns="0" rtlCol="0" anchor="t"/>
          <a:lstStyle/>
          <a:p>
            <a:pPr algn="r" indent="0" marL="0">
              <a:lnSpc>
                <a:spcPct val="150041"/>
              </a:lnSpc>
              <a:buNone/>
            </a:pPr>
            <a:r>
              <a:rPr lang="en-US" sz="808" dirty="0">
                <a:solidFill>
                  <a:srgbClr val="2A3E5C"/>
                </a:solidFill>
                <a:latin typeface="Arial" pitchFamily="34" charset="0"/>
                <a:ea typeface="Arial" pitchFamily="34" charset="-122"/>
                <a:cs typeface="Arial" pitchFamily="34" charset="-120"/>
              </a:rPr>
              <a:t>Схематичная оценка типичных тем в подростковых horoscope texts для учебных целей.
</a:t>
            </a:r>
            <a:endParaRPr lang="en-US" sz="808" dirty="0"/>
          </a:p>
        </p:txBody>
      </p:sp>
      <p:sp>
        <p:nvSpPr>
          <p:cNvPr id="6" name="Text 2"/>
          <p:cNvSpPr txBox="1"/>
          <p:nvPr/>
        </p:nvSpPr>
        <p:spPr>
          <a:xfrm>
            <a:off x="248300" y="786300"/>
            <a:ext cx="3758100" cy="3869700"/>
          </a:xfrm>
          <a:prstGeom prst="rect">
            <a:avLst/>
          </a:prstGeom>
          <a:noFill/>
          <a:ln/>
        </p:spPr>
        <p:txBody>
          <a:bodyPr wrap="square" lIns="0" tIns="0" rIns="0" bIns="0" rtlCol="0" anchor="ctr"/>
          <a:lstStyle/>
          <a:p>
            <a:pPr algn="l" indent="0" marL="0">
              <a:lnSpc>
                <a:spcPct val="100000"/>
              </a:lnSpc>
              <a:buNone/>
            </a:pPr>
            <a:r>
              <a:rPr lang="en-US" sz="2000" b="1" dirty="0">
                <a:solidFill>
                  <a:srgbClr val="1C3354"/>
                </a:solidFill>
                <a:latin typeface="Arial" pitchFamily="34" charset="0"/>
                <a:ea typeface="Arial" pitchFamily="34" charset="-122"/>
                <a:cs typeface="Arial" pitchFamily="34" charset="-120"/>
              </a:rPr>
              <a:t>What horoscope texts usually talk about
</a:t>
            </a:r>
            <a:pPr algn="l" indent="0" marL="0">
              <a:lnSpc>
                <a:spcPct val="100000"/>
              </a:lnSpc>
              <a:buNone/>
            </a:pPr>
            <a:r>
              <a:rPr lang="en-US" sz="24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1C3354"/>
                </a:solidFill>
                <a:latin typeface="Arial" pitchFamily="34" charset="0"/>
                <a:ea typeface="Arial" pitchFamily="34" charset="-122"/>
                <a:cs typeface="Arial" pitchFamily="34" charset="-120"/>
              </a:rPr>
              <a:t>Для учеников 6 класса особенно понятны темы, связанные с повседневной жизнью и общением. Они встречаются в коротких прогнозах чаще всего.
</a:t>
            </a:r>
            <a:pPr algn="l" indent="0" marL="0">
              <a:lnSpc>
                <a:spcPct val="100000"/>
              </a:lnSpc>
              <a:buNone/>
            </a:pPr>
            <a:r>
              <a:rPr lang="en-US" sz="1800"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1C3354"/>
                </a:solidFill>
                <a:latin typeface="Arial" pitchFamily="34" charset="0"/>
                <a:ea typeface="Arial" pitchFamily="34" charset="-122"/>
                <a:cs typeface="Arial" pitchFamily="34" charset="-120"/>
              </a:rPr>
              <a:t>Хороскопы чаще говорят о чувствах и отношениях, чем о точных событиях, поэтому тексты легко подходят разным читателям.
</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71525" y="298825"/>
            <a:ext cx="8377800" cy="991800"/>
          </a:xfrm>
          <a:prstGeom prst="rect">
            <a:avLst/>
          </a:prstGeom>
          <a:noFill/>
          <a:ln/>
        </p:spPr>
        <p:txBody>
          <a:bodyPr wrap="square" lIns="0" tIns="0" rIns="0" bIns="0" rtlCol="0" anchor="ctr"/>
          <a:lstStyle/>
          <a:p>
            <a:pPr algn="ctr" indent="0" marL="0">
              <a:lnSpc>
                <a:spcPct val="100000"/>
              </a:lnSpc>
              <a:buNone/>
            </a:pPr>
            <a:r>
              <a:rPr lang="en-US" sz="2500" b="1" dirty="0">
                <a:solidFill>
                  <a:srgbClr val="1C3354"/>
                </a:solidFill>
                <a:latin typeface="Arial" pitchFamily="34" charset="0"/>
                <a:ea typeface="Arial" pitchFamily="34" charset="-122"/>
                <a:cs typeface="Arial" pitchFamily="34" charset="-120"/>
              </a:rPr>
              <a:t>Simple English sentences about star signs
</a:t>
            </a:r>
            <a:endParaRPr lang="en-US" sz="2500" dirty="0"/>
          </a:p>
        </p:txBody>
      </p:sp>
      <p:sp>
        <p:nvSpPr>
          <p:cNvPr id="9" name="Text 1"/>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16</a:t>
            </a:r>
            <a:endParaRPr lang="en-US" sz="1200" dirty="0"/>
          </a:p>
        </p:txBody>
      </p:sp>
      <p:sp>
        <p:nvSpPr>
          <p:cNvPr id="10" name="Text 2"/>
          <p:cNvSpPr txBox="1"/>
          <p:nvPr/>
        </p:nvSpPr>
        <p:spPr>
          <a:xfrm>
            <a:off x="590539" y="1724875"/>
            <a:ext cx="3702000" cy="1215900"/>
          </a:xfrm>
          <a:prstGeom prst="rect">
            <a:avLst/>
          </a:prstGeom>
          <a:noFill/>
          <a:ln/>
        </p:spPr>
        <p:txBody>
          <a:bodyPr wrap="square" lIns="0" tIns="0" rIns="0" bIns="0" rtlCol="0" anchor="ctr"/>
          <a:lstStyle/>
          <a:p>
            <a:pPr algn="l" indent="0" marL="0">
              <a:lnSpc>
                <a:spcPct val="115000"/>
              </a:lnSpc>
              <a:buNone/>
            </a:pPr>
            <a:r>
              <a:rPr lang="en-US" sz="1100" b="1" dirty="0">
                <a:solidFill>
                  <a:srgbClr val="1C3354"/>
                </a:solidFill>
                <a:latin typeface="Arial" pitchFamily="34" charset="0"/>
                <a:ea typeface="Arial" pitchFamily="34" charset="-122"/>
                <a:cs typeface="Arial" pitchFamily="34" charset="-120"/>
              </a:rPr>
              <a:t>Говорим о себе
</a:t>
            </a:r>
            <a:pPr algn="l" indent="0" marL="0">
              <a:lnSpc>
                <a:spcPct val="115000"/>
              </a:lnSpc>
              <a:buNone/>
            </a:pPr>
            <a:r>
              <a:rPr lang="en-US" sz="400" b="1" dirty="0">
                <a:solidFill>
                  <a:srgbClr val="1C3354"/>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1C3354"/>
                </a:solidFill>
                <a:latin typeface="Arial" pitchFamily="34" charset="0"/>
                <a:ea typeface="Arial" pitchFamily="34" charset="-122"/>
                <a:cs typeface="Arial" pitchFamily="34" charset="-120"/>
              </a:rPr>
              <a:t>Короткие предложения помогают назвать свой знак и сразу использовать to be: I am a Gemini. Такая модель простая, но уже позволяет строить связный ответ о себе.
</a:t>
            </a:r>
            <a:endParaRPr lang="en-US" sz="1100" dirty="0"/>
          </a:p>
        </p:txBody>
      </p:sp>
      <p:sp>
        <p:nvSpPr>
          <p:cNvPr id="11" name="Text 3"/>
          <p:cNvSpPr txBox="1"/>
          <p:nvPr/>
        </p:nvSpPr>
        <p:spPr>
          <a:xfrm>
            <a:off x="5047176" y="1724825"/>
            <a:ext cx="3693600" cy="1215900"/>
          </a:xfrm>
          <a:prstGeom prst="rect">
            <a:avLst/>
          </a:prstGeom>
          <a:noFill/>
          <a:ln/>
        </p:spPr>
        <p:txBody>
          <a:bodyPr wrap="square" lIns="0" tIns="0" rIns="0" bIns="0" rtlCol="0" anchor="ctr"/>
          <a:lstStyle/>
          <a:p>
            <a:pPr algn="l" indent="0" marL="0">
              <a:lnSpc>
                <a:spcPct val="115000"/>
              </a:lnSpc>
              <a:buNone/>
            </a:pPr>
            <a:r>
              <a:rPr lang="en-US" sz="1100" b="1" dirty="0">
                <a:solidFill>
                  <a:srgbClr val="1C3354"/>
                </a:solidFill>
                <a:latin typeface="Arial" pitchFamily="34" charset="0"/>
                <a:ea typeface="Arial" pitchFamily="34" charset="-122"/>
                <a:cs typeface="Arial" pitchFamily="34" charset="-120"/>
              </a:rPr>
              <a:t>Говорим о чертах
</a:t>
            </a:r>
            <a:pPr algn="l" indent="0" marL="0">
              <a:lnSpc>
                <a:spcPct val="115000"/>
              </a:lnSpc>
              <a:buNone/>
            </a:pPr>
            <a:r>
              <a:rPr lang="en-US" sz="400" b="1" dirty="0">
                <a:solidFill>
                  <a:srgbClr val="1C3354"/>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1C3354"/>
                </a:solidFill>
                <a:latin typeface="Arial" pitchFamily="34" charset="0"/>
                <a:ea typeface="Arial" pitchFamily="34" charset="-122"/>
                <a:cs typeface="Arial" pitchFamily="34" charset="-120"/>
              </a:rPr>
              <a:t>Слова для характера легко соединяются с существительным во множественном числе: Pisces are kind. Это удобный способ повторить прилагательные и согласование глагола с подлежащим.
</a:t>
            </a:r>
            <a:endParaRPr lang="en-US" sz="1100" dirty="0"/>
          </a:p>
        </p:txBody>
      </p:sp>
      <p:sp>
        <p:nvSpPr>
          <p:cNvPr id="12" name="Text 4"/>
          <p:cNvSpPr txBox="1"/>
          <p:nvPr/>
        </p:nvSpPr>
        <p:spPr>
          <a:xfrm>
            <a:off x="5038700" y="3435000"/>
            <a:ext cx="3693600" cy="1215900"/>
          </a:xfrm>
          <a:prstGeom prst="rect">
            <a:avLst/>
          </a:prstGeom>
          <a:noFill/>
          <a:ln/>
        </p:spPr>
        <p:txBody>
          <a:bodyPr wrap="square" lIns="0" tIns="0" rIns="0" bIns="0" rtlCol="0" anchor="ctr"/>
          <a:lstStyle/>
          <a:p>
            <a:pPr algn="l" indent="0" marL="0">
              <a:lnSpc>
                <a:spcPct val="115000"/>
              </a:lnSpc>
              <a:buNone/>
            </a:pPr>
            <a:r>
              <a:rPr lang="en-US" sz="1100" b="1" dirty="0">
                <a:solidFill>
                  <a:srgbClr val="1C3354"/>
                </a:solidFill>
                <a:latin typeface="Arial" pitchFamily="34" charset="0"/>
                <a:ea typeface="Arial" pitchFamily="34" charset="-122"/>
                <a:cs typeface="Arial" pitchFamily="34" charset="-120"/>
              </a:rPr>
              <a:t>Добавляем смысл
</a:t>
            </a:r>
            <a:pPr algn="l" indent="0" marL="0">
              <a:lnSpc>
                <a:spcPct val="115000"/>
              </a:lnSpc>
              <a:buNone/>
            </a:pPr>
            <a:r>
              <a:rPr lang="en-US" sz="400" b="1" dirty="0">
                <a:solidFill>
                  <a:srgbClr val="1C3354"/>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1C3354"/>
                </a:solidFill>
                <a:latin typeface="Arial" pitchFamily="34" charset="0"/>
                <a:ea typeface="Arial" pitchFamily="34" charset="-122"/>
                <a:cs typeface="Arial" pitchFamily="34" charset="-120"/>
              </a:rPr>
              <a:t>Фразы вроде Cancer has a strong family feeling show that descriptions can sound personal and simple at the same time. They help learners talk about traits without using difficult grammar.
</a:t>
            </a:r>
            <a:endParaRPr lang="en-US" sz="1100" dirty="0"/>
          </a:p>
        </p:txBody>
      </p:sp>
      <p:sp>
        <p:nvSpPr>
          <p:cNvPr id="13" name="Text 5"/>
          <p:cNvSpPr txBox="1"/>
          <p:nvPr/>
        </p:nvSpPr>
        <p:spPr>
          <a:xfrm>
            <a:off x="590459" y="3435000"/>
            <a:ext cx="3702000" cy="1215900"/>
          </a:xfrm>
          <a:prstGeom prst="rect">
            <a:avLst/>
          </a:prstGeom>
          <a:noFill/>
          <a:ln/>
        </p:spPr>
        <p:txBody>
          <a:bodyPr wrap="square" lIns="0" tIns="0" rIns="0" bIns="0" rtlCol="0" anchor="ctr"/>
          <a:lstStyle/>
          <a:p>
            <a:pPr algn="l" indent="0" marL="0">
              <a:lnSpc>
                <a:spcPct val="115000"/>
              </a:lnSpc>
              <a:buNone/>
            </a:pPr>
            <a:r>
              <a:rPr lang="en-US" sz="1100" b="1" dirty="0">
                <a:solidFill>
                  <a:srgbClr val="1C3354"/>
                </a:solidFill>
                <a:latin typeface="Arial" pitchFamily="34" charset="0"/>
                <a:ea typeface="Arial" pitchFamily="34" charset="-122"/>
                <a:cs typeface="Arial" pitchFamily="34" charset="-120"/>
              </a:rPr>
              <a:t>Рассказываем о друзьях
</a:t>
            </a:r>
            <a:pPr algn="l" indent="0" marL="0">
              <a:lnSpc>
                <a:spcPct val="115000"/>
              </a:lnSpc>
              <a:buNone/>
            </a:pPr>
            <a:r>
              <a:rPr lang="en-US" sz="400" b="1" dirty="0">
                <a:solidFill>
                  <a:srgbClr val="1C3354"/>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1C3354"/>
                </a:solidFill>
                <a:latin typeface="Arial" pitchFamily="34" charset="0"/>
                <a:ea typeface="Arial" pitchFamily="34" charset="-122"/>
                <a:cs typeface="Arial" pitchFamily="34" charset="-120"/>
              </a:rPr>
              <a:t>Можно описывать одноклассников и персонажей: My friend is Leo. The sentence stays short and clear, so learners focus on subject, verb and the name of the sign.
</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17</a:t>
            </a:r>
            <a:endParaRPr lang="en-US" sz="1200" dirty="0"/>
          </a:p>
        </p:txBody>
      </p:sp>
      <p:sp>
        <p:nvSpPr>
          <p:cNvPr id="9" name="Text 1"/>
          <p:cNvSpPr txBox="1"/>
          <p:nvPr/>
        </p:nvSpPr>
        <p:spPr>
          <a:xfrm>
            <a:off x="292825" y="510150"/>
            <a:ext cx="5415300" cy="978000"/>
          </a:xfrm>
          <a:prstGeom prst="rect">
            <a:avLst/>
          </a:prstGeom>
          <a:noFill/>
          <a:ln/>
        </p:spPr>
        <p:txBody>
          <a:bodyPr wrap="square" lIns="0" tIns="0" rIns="0" bIns="0" rtlCol="0" anchor="t"/>
          <a:lstStyle/>
          <a:p>
            <a:pPr algn="l" indent="0" marL="0">
              <a:lnSpc>
                <a:spcPct val="100000"/>
              </a:lnSpc>
              <a:buNone/>
            </a:pPr>
            <a:r>
              <a:rPr lang="en-US" sz="2500" b="1" dirty="0">
                <a:solidFill>
                  <a:srgbClr val="1C3354"/>
                </a:solidFill>
                <a:latin typeface="Arial" pitchFamily="34" charset="0"/>
                <a:ea typeface="Arial" pitchFamily="34" charset="-122"/>
                <a:cs typeface="Arial" pitchFamily="34" charset="-120"/>
              </a:rPr>
              <a:t>How to use star-sign vocabulary in class language
</a:t>
            </a:r>
            <a:endParaRPr lang="en-US" sz="2500" dirty="0"/>
          </a:p>
        </p:txBody>
      </p:sp>
      <p:sp>
        <p:nvSpPr>
          <p:cNvPr id="10" name="Text 2"/>
          <p:cNvSpPr txBox="1"/>
          <p:nvPr/>
        </p:nvSpPr>
        <p:spPr>
          <a:xfrm>
            <a:off x="860225" y="2828646"/>
            <a:ext cx="3361800" cy="900600"/>
          </a:xfrm>
          <a:prstGeom prst="rect">
            <a:avLst/>
          </a:prstGeom>
          <a:noFill/>
          <a:ln/>
        </p:spPr>
        <p:txBody>
          <a:bodyPr wrap="square" lIns="0" tIns="0" rIns="0" bIns="0" rtlCol="0" anchor="t"/>
          <a:lstStyle/>
          <a:p>
            <a:pPr algn="l" indent="0" marL="0">
              <a:lnSpc>
                <a:spcPct val="100000"/>
              </a:lnSpc>
              <a:buNone/>
            </a:pPr>
            <a:r>
              <a:rPr lang="en-US" sz="1098" b="1" dirty="0">
                <a:solidFill>
                  <a:srgbClr val="1C3354"/>
                </a:solidFill>
                <a:latin typeface="Arial" pitchFamily="34" charset="0"/>
                <a:ea typeface="Arial" pitchFamily="34" charset="-122"/>
                <a:cs typeface="Arial" pitchFamily="34" charset="-120"/>
              </a:rPr>
              <a:t>Описываем людей
</a:t>
            </a:r>
            <a:pPr algn="l" indent="0" marL="0">
              <a:lnSpc>
                <a:spcPct val="100000"/>
              </a:lnSpc>
              <a:buNone/>
            </a:pPr>
            <a:r>
              <a:rPr lang="en-US" sz="499"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098" dirty="0">
                <a:solidFill>
                  <a:srgbClr val="000000"/>
                </a:solidFill>
                <a:latin typeface="Arial" pitchFamily="34" charset="0"/>
                <a:ea typeface="Arial" pitchFamily="34" charset="-122"/>
                <a:cs typeface="Arial" pitchFamily="34" charset="-120"/>
              </a:rPr>
              <a:t>Затем используйте слова для сравнения характера: like, favorite, usually, sometimes, often, because. С их помощью можно объяснить, почему персонаж или одноклассник кажется friendly, shy или curious.
</a:t>
            </a:r>
            <a:endParaRPr lang="en-US" sz="1098" dirty="0"/>
          </a:p>
        </p:txBody>
      </p:sp>
      <p:sp>
        <p:nvSpPr>
          <p:cNvPr id="11" name="Text 3"/>
          <p:cNvSpPr txBox="1"/>
          <p:nvPr/>
        </p:nvSpPr>
        <p:spPr>
          <a:xfrm>
            <a:off x="860225" y="1780337"/>
            <a:ext cx="3361800" cy="900600"/>
          </a:xfrm>
          <a:prstGeom prst="rect">
            <a:avLst/>
          </a:prstGeom>
          <a:noFill/>
          <a:ln/>
        </p:spPr>
        <p:txBody>
          <a:bodyPr wrap="square" lIns="0" tIns="0" rIns="0" bIns="0" rtlCol="0" anchor="t"/>
          <a:lstStyle/>
          <a:p>
            <a:pPr algn="l" indent="0" marL="0">
              <a:lnSpc>
                <a:spcPct val="100000"/>
              </a:lnSpc>
              <a:buNone/>
            </a:pPr>
            <a:r>
              <a:rPr lang="en-US" sz="1100" b="1" dirty="0">
                <a:solidFill>
                  <a:srgbClr val="1C3354"/>
                </a:solidFill>
                <a:latin typeface="Arial" pitchFamily="34" charset="0"/>
                <a:ea typeface="Arial" pitchFamily="34" charset="-122"/>
                <a:cs typeface="Arial" pitchFamily="34" charset="-120"/>
              </a:rPr>
              <a:t>Собираем словарь
</a:t>
            </a:r>
            <a:pPr algn="l" indent="0" marL="0">
              <a:lnSpc>
                <a:spcPct val="100000"/>
              </a:lnSpc>
              <a:buNone/>
            </a:pPr>
            <a:r>
              <a:rPr lang="en-US" sz="5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Начните с ключевых слов: sign, star sign, personality, trait, symbol, horoscope, month. Они помогают понимать тексты и быстро находить нужные слова в упражнениях.
</a:t>
            </a:r>
            <a:endParaRPr lang="en-US" sz="1100" dirty="0"/>
          </a:p>
        </p:txBody>
      </p:sp>
      <p:sp>
        <p:nvSpPr>
          <p:cNvPr id="12" name="Text 4"/>
          <p:cNvSpPr txBox="1"/>
          <p:nvPr/>
        </p:nvSpPr>
        <p:spPr>
          <a:xfrm>
            <a:off x="860225" y="3884116"/>
            <a:ext cx="3361800" cy="900600"/>
          </a:xfrm>
          <a:prstGeom prst="rect">
            <a:avLst/>
          </a:prstGeom>
          <a:noFill/>
          <a:ln/>
        </p:spPr>
        <p:txBody>
          <a:bodyPr wrap="square" lIns="0" tIns="0" rIns="0" bIns="0" rtlCol="0" anchor="t"/>
          <a:lstStyle/>
          <a:p>
            <a:pPr algn="l" indent="0" marL="0">
              <a:lnSpc>
                <a:spcPct val="100000"/>
              </a:lnSpc>
              <a:buNone/>
            </a:pPr>
            <a:r>
              <a:rPr lang="en-US" sz="1100" b="1" dirty="0">
                <a:solidFill>
                  <a:srgbClr val="1C3354"/>
                </a:solidFill>
                <a:latin typeface="Arial" pitchFamily="34" charset="0"/>
                <a:ea typeface="Arial" pitchFamily="34" charset="-122"/>
                <a:cs typeface="Arial" pitchFamily="34" charset="-120"/>
              </a:rPr>
              <a:t>Строим короткие тексты
</a:t>
            </a:r>
            <a:pPr algn="l" indent="0" marL="0">
              <a:lnSpc>
                <a:spcPct val="100000"/>
              </a:lnSpc>
              <a:buNone/>
            </a:pPr>
            <a:r>
              <a:rPr lang="en-US" sz="5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После этого ученики пишут простые профили: one sign, one trait, one example. Такой формат полезен для письма, потому что учит собирать мысли в короткие и ясные предложения.
</a:t>
            </a:r>
            <a:endParaRPr lang="en-US" sz="1100" dirty="0"/>
          </a:p>
        </p:txBody>
      </p:sp>
      <p:sp>
        <p:nvSpPr>
          <p:cNvPr id="13" name="Text 5"/>
          <p:cNvSpPr txBox="1"/>
          <p:nvPr/>
        </p:nvSpPr>
        <p:spPr>
          <a:xfrm>
            <a:off x="5596575" y="1780337"/>
            <a:ext cx="3361800" cy="900600"/>
          </a:xfrm>
          <a:prstGeom prst="rect">
            <a:avLst/>
          </a:prstGeom>
          <a:noFill/>
          <a:ln/>
        </p:spPr>
        <p:txBody>
          <a:bodyPr wrap="square" lIns="0" tIns="0" rIns="0" bIns="0" rtlCol="0" anchor="t"/>
          <a:lstStyle/>
          <a:p>
            <a:pPr algn="l" indent="0" marL="0">
              <a:lnSpc>
                <a:spcPct val="100000"/>
              </a:lnSpc>
              <a:buNone/>
            </a:pPr>
            <a:r>
              <a:rPr lang="en-US" sz="1100" b="1" dirty="0">
                <a:solidFill>
                  <a:srgbClr val="1C3354"/>
                </a:solidFill>
                <a:latin typeface="Arial" pitchFamily="34" charset="0"/>
                <a:ea typeface="Arial" pitchFamily="34" charset="-122"/>
                <a:cs typeface="Arial" pitchFamily="34" charset="-120"/>
              </a:rPr>
              <a:t>Говорим и читаем
</a:t>
            </a:r>
            <a:pPr algn="l" indent="0" marL="0">
              <a:lnSpc>
                <a:spcPct val="100000"/>
              </a:lnSpc>
              <a:buNone/>
            </a:pPr>
            <a:r>
              <a:rPr lang="en-US" sz="5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Наконец, эта лексика помогает обсуждать тексты вслух, отвечать на вопросы и искать нужные слова в словаре. Так тема связывает чтение, говорение и работу с лексикой.
</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80975" y="1649278"/>
            <a:ext cx="4663800" cy="1844944"/>
          </a:xfrm>
          <a:prstGeom prst="rect">
            <a:avLst/>
          </a:prstGeom>
        </p:spPr>
      </p:pic>
      <p:sp>
        <p:nvSpPr>
          <p:cNvPr id="4" name="Text 0"/>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18</a:t>
            </a:r>
            <a:endParaRPr lang="en-US" sz="1200" dirty="0"/>
          </a:p>
        </p:txBody>
      </p:sp>
      <p:sp>
        <p:nvSpPr>
          <p:cNvPr id="5" name="Text 1"/>
          <p:cNvSpPr txBox="1"/>
          <p:nvPr/>
        </p:nvSpPr>
        <p:spPr>
          <a:xfrm>
            <a:off x="4280974" y="4502100"/>
            <a:ext cx="4663800" cy="153900"/>
          </a:xfrm>
          <a:prstGeom prst="rect">
            <a:avLst/>
          </a:prstGeom>
          <a:noFill/>
          <a:ln/>
        </p:spPr>
        <p:txBody>
          <a:bodyPr wrap="square" lIns="0" tIns="0" rIns="0" bIns="0" rtlCol="0" anchor="t"/>
          <a:lstStyle/>
          <a:p>
            <a:pPr algn="r" indent="0" marL="0">
              <a:lnSpc>
                <a:spcPct val="150041"/>
              </a:lnSpc>
              <a:buNone/>
            </a:pPr>
            <a:r>
              <a:rPr lang="en-US" sz="808" dirty="0">
                <a:solidFill>
                  <a:srgbClr val="2A3E5C"/>
                </a:solidFill>
                <a:latin typeface="Arial" pitchFamily="34" charset="0"/>
                <a:ea typeface="Arial" pitchFamily="34" charset="-122"/>
                <a:cs typeface="Arial" pitchFamily="34" charset="-120"/>
              </a:rPr>
              <a:t>Учебное обобщение по типичным особенностям horoscope texts.
</a:t>
            </a:r>
            <a:endParaRPr lang="en-US" sz="808" dirty="0"/>
          </a:p>
        </p:txBody>
      </p:sp>
      <p:sp>
        <p:nvSpPr>
          <p:cNvPr id="6" name="Text 2"/>
          <p:cNvSpPr txBox="1"/>
          <p:nvPr/>
        </p:nvSpPr>
        <p:spPr>
          <a:xfrm>
            <a:off x="248300" y="786300"/>
            <a:ext cx="3758100" cy="3869700"/>
          </a:xfrm>
          <a:prstGeom prst="rect">
            <a:avLst/>
          </a:prstGeom>
          <a:noFill/>
          <a:ln/>
        </p:spPr>
        <p:txBody>
          <a:bodyPr wrap="square" lIns="0" tIns="0" rIns="0" bIns="0" rtlCol="0" anchor="ctr"/>
          <a:lstStyle/>
          <a:p>
            <a:pPr algn="l" indent="0" marL="0">
              <a:lnSpc>
                <a:spcPct val="100000"/>
              </a:lnSpc>
              <a:buNone/>
            </a:pPr>
            <a:r>
              <a:rPr lang="en-US" sz="2000" b="1" dirty="0">
                <a:solidFill>
                  <a:srgbClr val="1C3354"/>
                </a:solidFill>
                <a:latin typeface="Arial" pitchFamily="34" charset="0"/>
                <a:ea typeface="Arial" pitchFamily="34" charset="-122"/>
                <a:cs typeface="Arial" pitchFamily="34" charset="-120"/>
              </a:rPr>
              <a:t>Advantages and limits of horoscope texts in English
</a:t>
            </a:r>
            <a:pPr algn="l" indent="0" marL="0">
              <a:lnSpc>
                <a:spcPct val="100000"/>
              </a:lnSpc>
              <a:buNone/>
            </a:pPr>
            <a:r>
              <a:rPr lang="en-US" sz="24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1C3354"/>
                </a:solidFill>
                <a:latin typeface="Arial" pitchFamily="34" charset="0"/>
                <a:ea typeface="Arial" pitchFamily="34" charset="-122"/>
                <a:cs typeface="Arial" pitchFamily="34" charset="-120"/>
              </a:rPr>
              <a:t>Таблица показывает, чем такие тексты полезны для урока и где их нужно читать критически.
</a:t>
            </a:r>
            <a:pPr algn="l" indent="0" marL="0">
              <a:lnSpc>
                <a:spcPct val="100000"/>
              </a:lnSpc>
              <a:buNone/>
            </a:pPr>
            <a:r>
              <a:rPr lang="en-US" sz="1800"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1C3354"/>
                </a:solidFill>
                <a:latin typeface="Arial" pitchFamily="34" charset="0"/>
                <a:ea typeface="Arial" pitchFamily="34" charset="-122"/>
                <a:cs typeface="Arial" pitchFamily="34" charset="-120"/>
              </a:rPr>
              <a:t>Гороскопы полезны как материал для языка, но их прогнозы нельзя считать достоверным описанием человека.
</a:t>
            </a:r>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19</a:t>
            </a:r>
            <a:endParaRPr lang="en-US" sz="1200" dirty="0"/>
          </a:p>
        </p:txBody>
      </p:sp>
      <p:sp>
        <p:nvSpPr>
          <p:cNvPr id="4" name="Text 1"/>
          <p:cNvSpPr txBox="1"/>
          <p:nvPr/>
        </p:nvSpPr>
        <p:spPr>
          <a:xfrm>
            <a:off x="4897200" y="1297800"/>
            <a:ext cx="3869700" cy="2731800"/>
          </a:xfrm>
          <a:prstGeom prst="rect">
            <a:avLst/>
          </a:prstGeom>
          <a:noFill/>
          <a:ln/>
        </p:spPr>
        <p:txBody>
          <a:bodyPr wrap="square" lIns="0" tIns="0" rIns="0" bIns="0" rtlCol="0" anchor="ctr"/>
          <a:lstStyle/>
          <a:p>
            <a:pPr algn="ctr" indent="0" marL="0">
              <a:lnSpc>
                <a:spcPct val="115000"/>
              </a:lnSpc>
              <a:buNone/>
            </a:pPr>
            <a:r>
              <a:rPr lang="en-US" sz="1500" dirty="0">
                <a:solidFill>
                  <a:srgbClr val="1C3354"/>
                </a:solidFill>
                <a:latin typeface="Arial" pitchFamily="34" charset="0"/>
                <a:ea typeface="Arial" pitchFamily="34" charset="-122"/>
                <a:cs typeface="Arial" pitchFamily="34" charset="-120"/>
              </a:rPr>
              <a:t>Это число показывает основу темы: ученики запоминают названия, повторяют прилагательные и учатся строить короткие предложения о характере и прогнозах.
</a:t>
            </a:r>
            <a:endParaRPr lang="en-US" sz="1500" dirty="0"/>
          </a:p>
        </p:txBody>
      </p:sp>
      <p:sp>
        <p:nvSpPr>
          <p:cNvPr id="5" name="Text 2"/>
          <p:cNvSpPr txBox="1"/>
          <p:nvPr/>
        </p:nvSpPr>
        <p:spPr>
          <a:xfrm>
            <a:off x="646925" y="1463850"/>
            <a:ext cx="3782700" cy="2399400"/>
          </a:xfrm>
          <a:prstGeom prst="rect">
            <a:avLst/>
          </a:prstGeom>
          <a:noFill/>
          <a:ln/>
        </p:spPr>
        <p:txBody>
          <a:bodyPr wrap="square" lIns="0" tIns="0" rIns="0" bIns="0" rtlCol="0" anchor="ctr"/>
          <a:lstStyle/>
          <a:p>
            <a:pPr algn="ctr" indent="0" marL="0">
              <a:lnSpc>
                <a:spcPct val="120004"/>
              </a:lnSpc>
              <a:buNone/>
            </a:pPr>
            <a:r>
              <a:rPr lang="en-US" sz="4000" b="1" dirty="0">
                <a:solidFill>
                  <a:srgbClr val="D26A71"/>
                </a:solidFill>
                <a:latin typeface="Arial" pitchFamily="34" charset="0"/>
                <a:ea typeface="Arial" pitchFamily="34" charset="-122"/>
                <a:cs typeface="Arial" pitchFamily="34" charset="-120"/>
              </a:rPr>
              <a:t>12
</a:t>
            </a:r>
            <a:pPr algn="ctr" indent="0" marL="0">
              <a:lnSpc>
                <a:spcPct val="115000"/>
              </a:lnSpc>
              <a:buNone/>
            </a:pPr>
            <a:r>
              <a:rPr lang="en-US" sz="1800" dirty="0">
                <a:solidFill>
                  <a:srgbClr val="1C3354"/>
                </a:solidFill>
                <a:latin typeface="Arial" pitchFamily="34" charset="0"/>
                <a:ea typeface="Arial" pitchFamily="34" charset="-122"/>
                <a:cs typeface="Arial" pitchFamily="34" charset="-120"/>
              </a:rPr>
              <a:t>названий знаков нужно выучить на английском.
</a:t>
            </a:r>
            <a:endParaRPr lang="en-US" sz="4000" dirty="0"/>
          </a:p>
        </p:txBody>
      </p:sp>
      <p:sp>
        <p:nvSpPr>
          <p:cNvPr id="6" name="Text 3"/>
          <p:cNvSpPr txBox="1"/>
          <p:nvPr/>
        </p:nvSpPr>
        <p:spPr>
          <a:xfrm>
            <a:off x="493025" y="4105800"/>
            <a:ext cx="4090500" cy="369300"/>
          </a:xfrm>
          <a:prstGeom prst="rect">
            <a:avLst/>
          </a:prstGeom>
          <a:noFill/>
          <a:ln/>
        </p:spPr>
        <p:txBody>
          <a:bodyPr wrap="square" lIns="0" tIns="0" rIns="0" bIns="0" rtlCol="0" anchor="t"/>
          <a:lstStyle/>
          <a:p>
            <a:pPr algn="ctr" indent="0" marL="0">
              <a:lnSpc>
                <a:spcPct val="140014"/>
              </a:lnSpc>
              <a:buNone/>
            </a:pPr>
            <a:r>
              <a:rPr lang="en-US" sz="1200" i="1" dirty="0">
                <a:solidFill>
                  <a:srgbClr val="2A3E5C"/>
                </a:solidFill>
                <a:latin typeface="Arial" pitchFamily="34" charset="0"/>
                <a:ea typeface="Arial" pitchFamily="34" charset="-122"/>
                <a:cs typeface="Arial" pitchFamily="34" charset="-120"/>
              </a:rPr>
              <a:t>Материалы урока по теме star signs.
</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19475" y="1432950"/>
            <a:ext cx="8112000" cy="2084100"/>
          </a:xfrm>
          <a:prstGeom prst="rect">
            <a:avLst/>
          </a:prstGeom>
          <a:noFill/>
          <a:ln/>
        </p:spPr>
        <p:txBody>
          <a:bodyPr wrap="square" lIns="0" tIns="0" rIns="0" bIns="0" rtlCol="0" anchor="t"/>
          <a:lstStyle/>
          <a:p>
            <a:pPr algn="l" indent="0" marL="0">
              <a:lnSpc>
                <a:spcPct val="100000"/>
              </a:lnSpc>
              <a:buNone/>
            </a:pPr>
            <a:r>
              <a:rPr lang="en-US" sz="3200" b="1" dirty="0">
                <a:solidFill>
                  <a:srgbClr val="1C3354"/>
                </a:solidFill>
                <a:latin typeface="Arial" pitchFamily="34" charset="0"/>
                <a:ea typeface="Arial" pitchFamily="34" charset="-122"/>
                <a:cs typeface="Arial" pitchFamily="34" charset="-120"/>
              </a:rPr>
              <a:t>Что говорят звёздные знаки?
</a:t>
            </a:r>
            <a:pPr algn="l" indent="0" marL="0">
              <a:lnSpc>
                <a:spcPct val="100000"/>
              </a:lnSpc>
              <a:buNone/>
            </a:pPr>
            <a:r>
              <a:rPr lang="en-US" sz="3200" b="1" dirty="0">
                <a:solidFill>
                  <a:srgbClr val="1C3354"/>
                </a:solidFill>
                <a:latin typeface="Arial" pitchFamily="34" charset="0"/>
                <a:ea typeface="Arial" pitchFamily="34" charset="-122"/>
                <a:cs typeface="Arial" pitchFamily="34" charset="-120"/>
              </a:rPr>
              <a:t>
</a:t>
            </a:r>
            <a:pPr algn="l" indent="0" marL="0">
              <a:lnSpc>
                <a:spcPct val="115000"/>
              </a:lnSpc>
              <a:buNone/>
            </a:pPr>
            <a:r>
              <a:rPr lang="en-US" sz="1500" dirty="0">
                <a:solidFill>
                  <a:srgbClr val="1C3354"/>
                </a:solidFill>
                <a:latin typeface="Arial" pitchFamily="34" charset="0"/>
                <a:ea typeface="Arial" pitchFamily="34" charset="-122"/>
                <a:cs typeface="Arial" pitchFamily="34" charset="-120"/>
              </a:rPr>
              <a:t>Знаки зодиака делают урок английского живым: они дают новые слова, простые модели предложений и интересный культурный контекст. Но настоящая личность человека всегда шире любого horoscope.
</a:t>
            </a:r>
            <a:endParaRPr lang="en-US"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2026-05-30T14:28:57Z</dcterms:created>
  <dcterms:modified xsi:type="dcterms:W3CDTF">2026-05-30T14:28:57Z</dcterms:modified>
</cp:coreProperties>
</file>