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двучлена в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куб двучлена: закономерности, знаки, коэффициенты.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2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4943707" y="150"/>  <a:ext cx="4199186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sp><p:nvSpPr><p:cNvPr id="5" name="Text 0"></p:cNvPr><p:cNvSpPr txBox="1"/><p:nvPr></p:nvPr></p:nvSpPr><p:spPr><a:xfrm><a:off x="337600" y="1326275"/><a:ext cx="3914100" cy="34374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Эта тема учит быстро раскрывать скобки, упрощать выражения и проверять вычисления в примерах вроде (x+2)^2 и (m-3)^3.
</a:t></a:r><a:endParaRPr lang="en-US" sz="1600" dirty="0"/></a:p></p:txBody></p:sp><p:sp><p:nvSpPr><p:cNvPr id="6" name="Text 1"></p:cNvPr><p:cNvSpPr txBox="1"/><p:nvPr></p:nvPr></p:nvSpPr><p:spPr><a:xfrm><a:off x="337600" y="370650"/><a:ext cx="6730200" cy="8109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Почему это важно в 7 классе
</a:t></a:r><a:endParaRPr lang="en-US" sz="3200" dirty="0"/></a:p></p:txBody></p:sp><p:sp><p:nvSpPr><p:cNvPr id="7" name="Text 2"></p:cNvPr><p:cNvSpPr txBox="1"/><p:nvPr></p:nvPr></p:nvSpPr><p:spPr><a:xfrm><a:off x="8629400" y="4595825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FFF6E3"/></a:solidFill><a:latin typeface="Arial" pitchFamily="34" charset="0"/><a:ea typeface="Arial" pitchFamily="34" charset="-122"/><a:cs typeface="Arial" pitchFamily="34" charset="-120"/></a:rPr><a:t>2</a:t></a:r><a:endParaRPr lang="en-US" sz="2400" dirty="0"/></a:p></p:txBody></p:sp></p:spTree></p:cSld><p:clrMapOvr><a:masterClrMapping/></p:clrMapOvr>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раскрывают степень двучлена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раскрытии скобок и проверке ответа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4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306750" y="370650"/><a:ext cx="8041800" cy="667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Квадрат суммы и квадрат разности
</a:t></a:r><a:endParaRPr lang="en-US" sz="3200" dirty="0"/></a:p></p:txBody></p:sp><p:sp><p:nvSpPr><p:cNvPr id="9" name="Text 1"></p:cNvPr><p:cNvSpPr txBox="1"/><p:nvPr></p:nvPr></p:nvSpPr><p:spPr><a:xfrm><a:off x="137850" y="4596000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FFF6E3"/></a:solidFill><a:latin typeface="Arial" pitchFamily="34" charset="0"/><a:ea typeface="Arial" pitchFamily="34" charset="-122"/><a:cs typeface="Arial" pitchFamily="34" charset="-120"/></a:rPr><a:t>4</a:t></a:r><a:endParaRPr lang="en-US" sz="2400" dirty="0"/></a:p></p:txBody></p:sp><p:sp><p:nvSpPr><p:cNvPr id="10" name="Text 2"></p:cNvPr><p:cNvSpPr txBox="1"/><p:nvPr></p:nvPr></p:nvSpPr><p:spPr><a:xfrm><a:off x="575675" y="1221252"/><a:ext cx="3468600" cy="1500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Формулы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При возведении двучлена в квадрат используют две основные формулы: (a+b)^2=a^2+2ab+b^2 и (a-b)^2=a^2-2ab+b^2. Они помогают раскрывать скобки без длинного перемножения.
</a:t></a:r><a:endParaRPr lang="en-US" sz="1700" dirty="0"/></a:p></p:txBody></p:sp><p:sp><p:nvSpPr><p:cNvPr id="11" name="Text 3"></p:cNvPr><p:cNvSpPr txBox="1"/><p:nvPr></p:nvPr></p:nvSpPr><p:spPr><a:xfrm><a:off x="4872152" y="1221252"/><a:ext cx="3468600" cy="1500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693" b="1" dirty="0"><a:solidFill><a:srgbClr val="000000"/></a:solidFill><a:latin typeface="Arial" pitchFamily="34" charset="0"/><a:ea typeface="Arial" pitchFamily="34" charset="-122"/><a:cs typeface="Arial" pitchFamily="34" charset="-120"/></a:rPr><a:t>Роль знака
</a:t></a:r><a:pPr algn="l" indent="0" marL="0"><a:lnSpc><a:spcPct val="100000"/></a:lnSpc><a:buNone/></a:pPr><a:r><a:rPr lang="en-US" sz="896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494" dirty="0"><a:solidFill><a:srgbClr val="000000"/></a:solidFill><a:latin typeface="Arial" pitchFamily="34" charset="0"/><a:ea typeface="Arial" pitchFamily="34" charset="-122"/><a:cs typeface="Arial" pitchFamily="34" charset="-120"/></a:rPr><a:t>Знак между слагаемыми влияет только на средний член. При сложении он положительный, а при вычитании становится отрицательным, поэтому важно внимательно смотреть на исходную скобку.
</a:t></a:r><a:endParaRPr lang="en-US" sz="1693" dirty="0"/></a:p></p:txBody></p:sp><p:sp><p:nvSpPr><p:cNvPr id="12" name="Text 4"></p:cNvPr><p:cNvSpPr txBox="1"/><p:nvPr></p:nvPr></p:nvSpPr><p:spPr><a:xfrm><a:off x="575675" y="2902490"/><a:ext cx="3468600" cy="1500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Крайние члены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Первый и последний члены всегда получаются как квадраты исходных слагаемых. Поэтому в ответе сразу видны a^2 и b^2, а между ними находится средний член.
</a:t></a:r><a:endParaRPr lang="en-US" sz="1700" dirty="0"/></a:p></p:txBody></p:sp><p:sp><p:nvSpPr><p:cNvPr id="13" name="Text 5"></p:cNvPr><p:cNvSpPr txBox="1"/><p:nvPr></p:nvPr></p:nvSpPr><p:spPr><a:xfrm><a:off x="4872152" y="2902490"/><a:ext cx="3468600" cy="15003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Откуда берётся 2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Коэффициент 2 появляется потому, что одинаковое произведение ab получается дважды: из первой скобки на вторую и из второй на первую. Именно поэтому средний член удваивается.
</a:t></a:r><a:endParaRPr lang="en-US" sz="1700" dirty="0"/></a:p></p:txBody></p:sp></p:spTree></p:cSld><p:clrMapOvr><a:masterClrMapping/></p:clrMapOvr>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формулы для степеней двучлена
</a:t>
            </a:r>
            <a:endParaRPr lang="en-US" sz="3181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разложения для разных степеней и заметим общий закон.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членов на один больше степени, а структура разложения остаётся упорядоченной.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разложения двучлена в школьной алгебре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6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4151991" y="1479875"/>  <a:ext cx="4649619" cy="2458200"/> </a:xfrm> <a:prstGeom prst="rect"><a:avLst/></a:prstGeom></p:spPr></p:pic><p:sp><p:nvSpPr><p:cNvPr id="4" name="Text 0"></p:cNvPr><p:cNvSpPr txBox="1"/><p:nvPr></p:nvPr></p:nvSpPr><p:spPr><a:xfrm><a:off x="337600" y="370650"/><a:ext cx="8464800" cy="6672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Как меняются коэффициенты
</a:t></a:r><a:endParaRPr lang="en-US" sz="3200" dirty="0"/></a:p></p:txBody></p:sp><p:sp><p:nvSpPr><p:cNvPr id="5" name="Text 1"></p:cNvPr><p:cNvSpPr txBox="1"/><p:nvPr></p:nvPr></p:nvSpPr><p:spPr><a:xfrm><a:off x="8629400" y="4595825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000000"/></a:solidFill><a:latin typeface="Arial" pitchFamily="34" charset="0"/><a:ea typeface="Arial" pitchFamily="34" charset="-122"/><a:cs typeface="Arial" pitchFamily="34" charset="-120"/></a:rPr><a:t>6</a:t></a:r><a:endParaRPr lang="en-US" sz="2400" dirty="0"/></a:p></p:txBody></p:sp><p:sp><p:nvSpPr><p:cNvPr id="6" name="Text 2"></p:cNvPr><p:cNvSpPr txBox="1"/><p:nvPr></p:nvPr></p:nvSpPr><p:spPr><a:xfrm><a:off x="337600" y="1479875"/><a:ext cx="2605200" cy="3560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FFF6E3"/></a:solidFill><a:latin typeface="Arial" pitchFamily="34" charset="0"/><a:ea typeface="Arial" pitchFamily="34" charset="-122"/><a:cs typeface="Arial" pitchFamily="34" charset="-120"/></a:rPr><a:t>С увеличением степени появляются более крупные средние коэффициенты, а крайние остаются равными единице.
</a:t></a:r><a:pPr algn="l" indent="0" marL="0"><a:lnSpc><a:spcPct val="100000"/></a:lnSpc><a:buNone/></a:pPr><a:r><a:rPr lang="en-US" sz="1400" dirty="0"><a:solidFill><a:srgbClr val="FFF6E3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400" dirty="0"><a:solidFill><a:srgbClr val="FFF6E3"/></a:solidFill><a:latin typeface="Arial" pitchFamily="34" charset="0"/><a:ea typeface="Arial" pitchFamily="34" charset="-122"/><a:cs typeface="Arial" pitchFamily="34" charset="-120"/></a:rPr><a:t>Коэффициенты растут к середине и затем уменьшаются, сохраняя симметрию слева направо.
</a:t></a:r><a:endParaRPr lang="en-US" sz="1400" dirty="0"/></a:p></p:txBody></p:sp><p:sp><p:nvSpPr><p:cNvPr id="7" name="Text 3"></p:cNvPr><p:cNvSpPr txBox="1"/><p:nvPr></p:nvPr></p:nvSpPr><p:spPr><a:xfrm><a:off x="4151200" y="4449750"/><a:ext cx="4335900" cy="5901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000000"/></a:solidFill><a:latin typeface="Arial" pitchFamily="34" charset="0"/><a:ea typeface="Arial" pitchFamily="34" charset="-122"/><a:cs typeface="Arial" pitchFamily="34" charset="-120"/></a:rPr><a:t>Коэффициенты разложения (a+b)^2, (a+b)^3 и (a+b)^4
</a:t></a:r><a:endParaRPr lang="en-US" sz="1400" dirty="0"/></a:p></p:txBody></p:sp></p:spTree></p:cSld><p:clrMapOvr><a:masterClrMapping/></p:clrMapOvr>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0848" y="1226200"/>
            <a:ext cx="3096353" cy="302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 коэффициенты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разложений удобно читать по строкам треугольника Паскаля: 1; 1 1; 1 2 1; 1 3 3 1; 1 4 6 4 1. Они совпадают с формулами для степеней двучлена.
</a:t>
            </a:r>
            <a:endParaRPr lang="en-US" sz="149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внутренний элемент получается как сумма двух чисел над ним. Благодаря этому треугольник строится постепенно, а нужные коэффициенты можно находить без запоминания длинных списков.
</a:t>
            </a:r>
            <a:endParaRPr lang="en-US" sz="1324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строк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читаются одинаково слева направо и справа налево. Такая симметрия помогает быстро замечать ошибки в записи коэффициентов и проверять правильность разложения.
</a:t>
            </a:r>
            <a:endParaRPr lang="en-US" sz="1350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степень, тем длиннее строка треугольника и тем больше членов в разложении. Поэтому треугольник Паскаля показывает общий порядок построения формул.
</a:t>
            </a:r>
            <a:endParaRPr lang="en-US" sz="1413" dirty="0"/>
          </a:p>
        </p:txBody>
      </p:sp>
    </p:spTree>
  </p:cSld>
  <p:clrMapOvr>
    <a:masterClrMapping/>
  </p:clrMapOvr>
</p:sld>
</file>

<file path=ppt/slides/slide8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8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sp><p:nvSpPr><p:cNvPr id="8" name="Text 0"></p:cNvPr><p:cNvSpPr txBox="1"/><p:nvPr></p:nvPr></p:nvSpPr><p:spPr><a:xfrm><a:off x="337600" y="370650"/><a:ext cx="8464800" cy="7380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Куб суммы
</a:t></a:r><a:endParaRPr lang="en-US" sz="3200" dirty="0"/></a:p></p:txBody></p:sp><p:sp><p:nvSpPr><p:cNvPr id="9" name="Text 1"></p:cNvPr><p:cNvSpPr txBox="1"/><p:nvPr></p:nvPr></p:nvSpPr><p:spPr><a:xfrm><a:off x="8629400" y="4595825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FFF6E3"/></a:solidFill><a:latin typeface="Arial" pitchFamily="34" charset="0"/><a:ea typeface="Arial" pitchFamily="34" charset="-122"/><a:cs typeface="Arial" pitchFamily="34" charset="-120"/></a:rPr><a:t>8</a:t></a:r><a:endParaRPr lang="en-US" sz="2400" dirty="0"/></a:p></p:txBody></p:sp><p:sp><p:nvSpPr><p:cNvPr id="10" name="Text 2"></p:cNvPr><p:cNvSpPr txBox="1"/><p:nvPr></p:nvPr></p:nvSpPr><p:spPr><a:xfrm><a:off x="659383" y="1342434"/><a:ext cx="1676064" cy="30387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Основная формула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Для куба суммы используют формулу (a+b)^3=a^3+3a^2b+3ab^2+b^3. В ней четыре члена, и каждый из них появляется по строгому правилу.
</a:t></a:r><a:endParaRPr lang="en-US" sz="1700" dirty="0"/></a:p></p:txBody></p:sp><p:sp><p:nvSpPr><p:cNvPr id="11" name="Text 3"></p:cNvPr><p:cNvSpPr txBox="1"/><p:nvPr></p:nvPr></p:nvSpPr><p:spPr><a:xfrm><a:off x="2815034" y="1342434"/><a:ext cx="1676064" cy="30387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Изменение степеней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Степень первого буквы уменьшается от 3 до 0, а второй увеличивается от 0 до 3. Из-за этого разложение выглядит упорядоченно и легко проверяется по схеме.
</a:t></a:r><a:endParaRPr lang="en-US" sz="1700" dirty="0"/></a:p></p:txBody></p:sp><p:sp><p:nvSpPr><p:cNvPr id="12" name="Text 4"></p:cNvPr><p:cNvSpPr txBox="1"/><p:nvPr></p:nvPr></p:nvSpPr><p:spPr><a:xfrm><a:off x="4970685" y="1342434"/><a:ext cx="1676064" cy="30387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Коэффициенты 1, 3, 3, 1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Числа перед членами образуют симметричный ряд 1, 3, 3, 1. Он показывает, что середина разложения «шире» края и что одинаковые сочетания встречаются несколько раз.
</a:t></a:r><a:endParaRPr lang="en-US" sz="1700" dirty="0"/></a:p></p:txBody></p:sp><p:sp><p:nvSpPr><p:cNvPr id="13" name="Text 5"></p:cNvPr><p:cNvSpPr txBox="1"/><p:nvPr></p:nvPr></p:nvSpPr><p:spPr><a:xfrm><a:off x="7126336" y="1342434"/><a:ext cx="1676064" cy="30387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1700" b="1" dirty="0"><a:solidFill><a:srgbClr val="000000"/></a:solidFill><a:latin typeface="Arial" pitchFamily="34" charset="0"/><a:ea typeface="Arial" pitchFamily="34" charset="-122"/><a:cs typeface="Arial" pitchFamily="34" charset="-120"/></a:rPr><a:t>Удобный пример
</a:t></a:r><a:pPr algn="l" indent="0" marL="0"><a:lnSpc><a:spcPct val="100000"/></a:lnSpc><a:buNone/></a:pPr><a:r><a:rPr lang="en-US" sz="900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00" dirty="0"><a:solidFill><a:srgbClr val="000000"/></a:solidFill><a:latin typeface="Arial" pitchFamily="34" charset="0"/><a:ea typeface="Arial" pitchFamily="34" charset="-122"/><a:cs typeface="Arial" pitchFamily="34" charset="-120"/></a:rPr><a:t>Куб суммы хорошо подходит для первого знакомства с общим законом. На нём видно, как работают степени, коэффициенты и симметрия, не перегружая вычисления.
</a:t></a:r><a:endParaRPr lang="en-US" sz="1700" dirty="0"/></a:p></p:txBody></p:sp></p:spTree></p:cSld><p:clrMapOvr><a:masterClrMapping/></p:clrMapOvr></p:sld>
</file>

<file path=ppt/slides/slide9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9"><p:bg><p:bgPr><a:solidFill><a:srgbClr val="FFF6E3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pic>  <p:nvPicPr><p:cNvPr id="4" name="Image 2" descr="preencoded.png">    </p:cNvPr>    <p:cNvPicPr><a:picLocks noChangeAspect="1"/></p:cNvPicPr>    <p:nvPr></p:nvPr>  </p:nvPicPr><p:blipFill><a:blip r:embed="rId3"></a:blip>  <a:stretch><a:fillRect/></a:stretch></p:blipFill><p:spPr> <a:xfrm>  <a:off x="0" y="0"/>  <a:ext cx="9144000" cy="5143500"/> </a:xfrm> <a:prstGeom prst="rect"><a:avLst/></a:prstGeom></p:spPr></p:pic><p:pic>  <p:nvPicPr><p:cNvPr id="5" name="Image 3" descr="preencoded.png">    </p:cNvPr>    <p:cNvPicPr><a:picLocks noChangeAspect="1"/></p:cNvPicPr>    <p:nvPr></p:nvPr>  </p:nvPicPr><p:blipFill><a:blip r:embed="rId4"></a:blip>  <a:stretch><a:fillRect/></a:stretch></p:blipFill><p:spPr> <a:xfrm>  <a:off x="0" y="0"/>  <a:ext cx="9144000" cy="5143500"/> </a:xfrm> <a:prstGeom prst="rect"><a:avLst/></a:prstGeom></p:spPr></p:pic><p:pic>  <p:nvPicPr><p:cNvPr id="6" name="Image 4" descr="preencoded.png">    </p:cNvPr>    <p:cNvPicPr><a:picLocks noChangeAspect="1"/></p:cNvPicPr>    <p:nvPr></p:nvPr>  </p:nvPicPr><p:blipFill><a:blip r:embed="rId5"></a:blip>  <a:stretch><a:fillRect/></a:stretch></p:blipFill><p:spPr> <a:xfrm>  <a:off x="0" y="0"/>  <a:ext cx="9144000" cy="5143500"/> </a:xfrm> <a:prstGeom prst="rect"><a:avLst/></a:prstGeom></p:spPr></p:pic><p:pic>  <p:nvPicPr><p:cNvPr id="7" name="Image 5" descr="preencoded.png">    </p:cNvPr>    <p:cNvPicPr><a:picLocks noChangeAspect="1"/></p:cNvPicPr>    <p:nvPr></p:nvPr>  </p:nvPicPr><p:blipFill><a:blip r:embed="rId6"></a:blip>  <a:stretch><a:fillRect/></a:stretch></p:blipFill><p:spPr> <a:xfrm>  <a:off x="0" y="0"/>  <a:ext cx="9144000" cy="5143500"/> </a:xfrm> <a:prstGeom prst="rect"><a:avLst/></a:prstGeom></p:spPr></p:pic><p:pic>  <p:nvPicPr><p:cNvPr id="8" name="Image 6" descr="preencoded.png">    </p:cNvPr>    <p:cNvPicPr><a:picLocks noChangeAspect="1"/></p:cNvPicPr>    <p:nvPr></p:nvPr>  </p:nvPicPr><p:blipFill><a:blip r:embed="rId7"></a:blip>  <a:stretch><a:fillRect/></a:stretch></p:blipFill><p:spPr> <a:xfrm>  <a:off x="0" y="0"/>  <a:ext cx="9144000" cy="5143500"/> </a:xfrm> <a:prstGeom prst="rect"><a:avLst/></a:prstGeom></p:spPr></p:pic><p:sp><p:nvSpPr><p:cNvPr id="9" name="Text 0"></p:cNvPr><p:cNvSpPr txBox="1"/><p:nvPr></p:nvPr></p:nvSpPr><p:spPr><a:xfrm><a:off x="337600" y="370650"/><a:ext cx="8464800" cy="738000"/></a:xfrm><a:prstGeom prst="rect"><a:avLst></a:avLst></a:prstGeom><a:noFill/><a:ln></a:ln></p:spPr><p:txBody><a:bodyPr wrap="square" lIns="0" tIns="0" rIns="0" bIns="0" rtlCol="0" anchor="t"></a:bodyPr><a:lstStyle/><a:p><a:pPr algn="l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Куб разности
</a:t></a:r><a:endParaRPr lang="en-US" sz="3200" dirty="0"/></a:p></p:txBody></p:sp><p:sp><p:nvSpPr><p:cNvPr id="10" name="Text 1"></p:cNvPr><p:cNvSpPr txBox="1"/><p:nvPr></p:nvPr></p:nvSpPr><p:spPr><a:xfrm><a:off x="8629400" y="4595825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FFF6E3"/></a:solidFill><a:latin typeface="Arial" pitchFamily="34" charset="0"/><a:ea typeface="Arial" pitchFamily="34" charset="-122"/><a:cs typeface="Arial" pitchFamily="34" charset="-120"/></a:rPr><a:t>9</a:t></a:r><a:endParaRPr lang="en-US" sz="2400" dirty="0"/></a:p></p:txBody></p:sp><p:sp><p:nvSpPr><p:cNvPr id="11" name="Text 2"></p:cNvPr><p:cNvSpPr txBox="1"/><p:nvPr></p:nvPr></p:nvSpPr><p:spPr><a:xfrm><a:off x="783700" y="1342450"/><a:ext cx="3701400" cy="1308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716" b="1" dirty="0"><a:solidFill><a:srgbClr val="000000"/></a:solidFill><a:latin typeface="Arial" pitchFamily="34" charset="0"/><a:ea typeface="Arial" pitchFamily="34" charset="-122"/><a:cs typeface="Arial" pitchFamily="34" charset="-120"/></a:rPr><a:t>Формула разности
</a:t></a:r><a:pPr algn="l" indent="0" marL="0"><a:lnSpc><a:spcPct val="100000"/></a:lnSpc><a:buNone/></a:pPr><a:r><a:rPr lang="en-US" sz="953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25" dirty="0"><a:solidFill><a:srgbClr val="000000"/></a:solidFill><a:latin typeface="Arial" pitchFamily="34" charset="0"/><a:ea typeface="Arial" pitchFamily="34" charset="-122"/><a:cs typeface="Arial" pitchFamily="34" charset="-120"/></a:rPr><a:t>Для куба разности используют формулу (a-b)^3=a^3-3a^2b+3ab^2-b^3. Она похожа на куб суммы, но знаки внутри разложения меняются по особому правилу.
</a:t></a:r><a:endParaRPr lang="en-US" sz="1716" dirty="0"/></a:p></p:txBody></p:sp><p:sp><p:nvSpPr><p:cNvPr id="12" name="Text 3"></p:cNvPr><p:cNvSpPr txBox="1"/><p:nvPr></p:nvPr></p:nvSpPr><p:spPr><a:xfrm><a:off x="783700" y="2884850"/><a:ext cx="3701400" cy="1308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716" b="1" dirty="0"><a:solidFill><a:srgbClr val="000000"/></a:solidFill><a:latin typeface="Arial" pitchFamily="34" charset="0"/><a:ea typeface="Arial" pitchFamily="34" charset="-122"/><a:cs typeface="Arial" pitchFamily="34" charset="-120"/></a:rPr><a:t>Чередование знаков
</a:t></a:r><a:pPr algn="l" indent="0" marL="0"><a:lnSpc><a:spcPct val="100000"/></a:lnSpc><a:buNone/></a:pPr><a:r><a:rPr lang="en-US" sz="953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25" dirty="0"><a:solidFill><a:srgbClr val="000000"/></a:solidFill><a:latin typeface="Arial" pitchFamily="34" charset="0"/><a:ea typeface="Arial" pitchFamily="34" charset="-122"/><a:cs typeface="Arial" pitchFamily="34" charset="-120"/></a:rPr><a:t>Знаки идут по схеме плюс, минус, плюс, минус. Если потерять хотя бы один знак, весь ответ станет неверным, поэтому каждую часть записи нужно проверять отдельно.
</a:t></a:r><a:endParaRPr lang="en-US" sz="1716" dirty="0"/></a:p></p:txBody></p:sp><p:sp><p:nvSpPr><p:cNvPr id="13" name="Text 4"></p:cNvPr><p:cNvSpPr txBox="1"/><p:nvPr></p:nvPr></p:nvSpPr><p:spPr><a:xfrm><a:off x="5100413" y="1342450"/><a:ext cx="3701400" cy="1308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716" b="1" dirty="0"><a:solidFill><a:srgbClr val="000000"/></a:solidFill><a:latin typeface="Arial" pitchFamily="34" charset="0"/><a:ea typeface="Arial" pitchFamily="34" charset="-122"/><a:cs typeface="Arial" pitchFamily="34" charset="-120"/></a:rPr><a:t>Крайние члены
</a:t></a:r><a:pPr algn="l" indent="0" marL="0"><a:lnSpc><a:spcPct val="100000"/></a:lnSpc><a:buNone/></a:pPr><a:r><a:rPr lang="en-US" sz="953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25" dirty="0"><a:solidFill><a:srgbClr val="000000"/></a:solidFill><a:latin typeface="Arial" pitchFamily="34" charset="0"/><a:ea typeface="Arial" pitchFamily="34" charset="-122"/><a:cs typeface="Arial" pitchFamily="34" charset="-120"/></a:rPr><a:t>Первый член остаётся положительным, а последний становится отрицательным, потому что степень нечётная. Это помогает быстро вспомнить общий вид формулы даже без полного вывода.
</a:t></a:r><a:endParaRPr lang="en-US" sz="1716" dirty="0"/></a:p></p:txBody></p:sp><p:sp><p:nvSpPr><p:cNvPr id="14" name="Text 5"></p:cNvPr><p:cNvSpPr txBox="1"/><p:nvPr></p:nvPr></p:nvSpPr><p:spPr><a:xfrm><a:off x="5100413" y="2884850"/><a:ext cx="3701400" cy="13086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716" b="1" dirty="0"><a:solidFill><a:srgbClr val="000000"/></a:solidFill><a:latin typeface="Arial" pitchFamily="34" charset="0"/><a:ea typeface="Arial" pitchFamily="34" charset="-122"/><a:cs typeface="Arial" pitchFamily="34" charset="-120"/></a:rPr><a:t>Особая внимательность
</a:t></a:r><a:pPr algn="l" indent="0" marL="0"><a:lnSpc><a:spcPct val="100000"/></a:lnSpc><a:buNone/></a:pPr><a:r><a:rPr lang="en-US" sz="953" b="1" dirty="0"><a:solidFill><a:srgbClr val="000000"/></a:solidFill><a:latin typeface="Arial" pitchFamily="34" charset="0"/><a:ea typeface="Arial" pitchFamily="34" charset="-122"/><a:cs typeface="Arial" pitchFamily="34" charset="-120"/></a:rPr><a:t>
</a:t></a:r><a:pPr algn="l" indent="0" marL="0"><a:lnSpc><a:spcPct val="100000"/></a:lnSpc><a:buNone/></a:pPr><a:r><a:rPr lang="en-US" sz="1525" dirty="0"><a:solidFill><a:srgbClr val="000000"/></a:solidFill><a:latin typeface="Arial" pitchFamily="34" charset="0"/><a:ea typeface="Arial" pitchFamily="34" charset="-122"/><a:cs typeface="Arial" pitchFamily="34" charset="-120"/></a:rPr><a:t>В заданиях с вычитанием чаще всего ошибаются именно в знаках средних членов. Поэтому полезно сначала выписывать формулу целиком, а потом переходить к вычислениям.
</a:t></a:r><a:endParaRPr lang="en-US" sz="1716" dirty="0"/></a:p></p:txBody></p:sp></p:spTree></p:cSld><p:clrMapOvr><a:masterClrMapping/></p:clrMapOvr></p:sld>
</file>

<file path=ppt/slides/slide1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 name="Slide 10"><p:bg><p:bgPr><a:solidFill><a:srgbClr val="FFFFFF"/></a:solidFill></p:bgPr></p:bg><p:spTree><p:nvGrpSpPr><p:cNvPr id="1" name=""/><p:cNvGrpSpPr/><p:nvPr/></p:nvGrpSpPr><p:grpSpPr><a:xfrm><a:off x="0" y="0"/><a:ext cx="0" cy="0"/><a:chOff x="0" y="0"/><a:chExt cx="0" cy="0"/></a:xfrm></p:grpSpPr><p:pic>  <p:nvPicPr><p:cNvPr id="2" name="Image 0" descr="preencoded.png">    </p:cNvPr>    <p:cNvPicPr><a:picLocks noChangeAspect="1"/></p:cNvPicPr>    <p:nvPr></p:nvPr>  </p:nvPicPr><p:blipFill><a:blip r:embed="rId1"></a:blip>  <a:stretch><a:fillRect/></a:stretch></p:blipFill><p:spPr> <a:xfrm>  <a:off x="0" y="0"/>  <a:ext cx="9144000" cy="5143500"/> </a:xfrm> <a:prstGeom prst="rect"><a:avLst/></a:prstGeom></p:spPr></p:pic><p:pic>  <p:nvPicPr><p:cNvPr id="3" name="Image 1" descr="preencoded.png">    </p:cNvPr>    <p:cNvPicPr><a:picLocks noChangeAspect="1"/></p:cNvPicPr>    <p:nvPr></p:nvPr>  </p:nvPicPr><p:blipFill><a:blip r:embed="rId2"></a:blip>  <a:stretch><a:fillRect/></a:stretch></p:blipFill><p:spPr> <a:xfrm>  <a:off x="0" y="0"/>  <a:ext cx="9144000" cy="5143500"/> </a:xfrm> <a:prstGeom prst="rect"><a:avLst/></a:prstGeom></p:spPr></p:pic><p:sp><p:nvSpPr><p:cNvPr id="4" name="Text 0"></p:cNvPr><p:cNvSpPr txBox="1"/><p:nvPr></p:nvPr></p:nvSpPr><p:spPr><a:xfrm><a:off x="4846550" y="552750"/><a:ext cx="3711900" cy="33834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7000" b="1" dirty="0"><a:solidFill><a:srgbClr val="000000"/></a:solidFill><a:latin typeface="Arial" pitchFamily="34" charset="0"/><a:ea typeface="Arial" pitchFamily="34" charset="-122"/><a:cs typeface="Arial" pitchFamily="34" charset="-120"/></a:rPr><a:t>4
</a:t></a:r><a:pPr algn="ctr" indent="0" marL="0"><a:lnSpc><a:spcPct val="100000"/></a:lnSpc><a:buNone/></a:pPr><a:r><a:rPr lang="en-US" sz="3200" b="1" dirty="0"><a:solidFill><a:srgbClr val="000000"/></a:solidFill><a:latin typeface="Arial" pitchFamily="34" charset="0"/><a:ea typeface="Arial" pitchFamily="34" charset="-122"/><a:cs typeface="Arial" pitchFamily="34" charset="-120"/></a:rPr><a:t>члена видно уже в кубе двучлена, поэтому общий закон удобно замечать на простом примере.
</a:t></a:r><a:endParaRPr lang="en-US" sz="7000" dirty="0"/></a:p></p:txBody></p:sp><p:sp><p:nvSpPr><p:cNvPr id="5" name="Text 1"></p:cNvPr><p:cNvSpPr txBox="1"/><p:nvPr></p:nvPr></p:nvSpPr><p:spPr><a:xfrm><a:off x="8629400" y="4595825"/><a:ext cx="377100" cy="444000"/></a:xfrm><a:prstGeom prst="rect"><a:avLst></a:avLst></a:prstGeom><a:noFill/><a:ln></a:ln></p:spPr><p:txBody><a:bodyPr wrap="square" lIns="0" tIns="0" rIns="0" bIns="0" rtlCol="0" anchor="ctr"></a:bodyPr><a:lstStyle/><a:p><a:pPr algn="ctr" indent="0" marL="0"><a:lnSpc><a:spcPct val="100000"/></a:lnSpc><a:buNone/></a:pPr><a:r><a:rPr lang="en-US" sz="2400" dirty="0"><a:solidFill><a:srgbClr val="FFF6E3"/></a:solidFill><a:latin typeface="Arial" pitchFamily="34" charset="0"/><a:ea typeface="Arial" pitchFamily="34" charset="-122"/><a:cs typeface="Arial" pitchFamily="34" charset="-120"/></a:rPr><a:t>10</a:t></a:r><a:endParaRPr lang="en-US" sz="2400" dirty="0"/></a:p></p:txBody></p:sp><p:sp><p:nvSpPr><p:cNvPr id="6" name="Text 2"></p:cNvPr><p:cNvSpPr txBox="1"/><p:nvPr></p:nvPr></p:nvSpPr><p:spPr><a:xfrm><a:off x="1442750" y="552700"/><a:ext cx="2563500" cy="33834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600" dirty="0"><a:solidFill><a:srgbClr val="000000"/></a:solidFill><a:latin typeface="Arial" pitchFamily="34" charset="0"/><a:ea typeface="Arial" pitchFamily="34" charset="-122"/><a:cs typeface="Arial" pitchFamily="34" charset="-120"/></a:rPr><a:t>В школьной теме важнее увидеть закономерность, чем заучить длинную запись целиком.
</a:t></a:r><a:endParaRPr lang="en-US" sz="1600" dirty="0"/></a:p></p:txBody></p:sp><p:sp><p:nvSpPr><p:cNvPr id="7" name="Text 3"></p:cNvPr><p:cNvSpPr txBox="1"/><p:nvPr></p:nvPr></p:nvSpPr><p:spPr><a:xfrm><a:off x="5154700" y="4300250"/><a:ext cx="3165600" cy="739500"/></a:xfrm><a:prstGeom prst="rect"><a:avLst></a:avLst></a:prstGeom><a:noFill/><a:ln></a:ln></p:spPr><p:txBody><a:bodyPr wrap="square" lIns="0" tIns="0" rIns="0" bIns="0" rtlCol="0" anchor="ctr"></a:bodyPr><a:lstStyle/><a:p><a:pPr algn="l" indent="0" marL="0"><a:lnSpc><a:spcPct val="100000"/></a:lnSpc><a:buNone/></a:pPr><a:r><a:rPr lang="en-US" sz="1400" dirty="0"><a:solidFill><a:srgbClr val="000000"/></a:solidFill><a:latin typeface="Arial" pitchFamily="34" charset="0"/><a:ea typeface="Arial" pitchFamily="34" charset="-122"/><a:cs typeface="Arial" pitchFamily="34" charset="-120"/></a:rPr><a:t>Формула бинома Ньютона и разложение (a+b)^3
</a:t></a:r><a:endParaRPr lang="en-US" sz="1400" dirty="0"/></a:p></p:txBody></p:sp></p:spTree></p:cSld><p:clrMapOvr><a:masterClrMapping/></p:clrMapOvr>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конкретных примерах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разложения и подстановки помогает быстро убедиться, что формула применена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 в исходное выражение и в разложение даёт одинаковый результат, значит формула записана правильно.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«Возведение двучлена в степень»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скобок
</a:t>
            </a:r>
            <a:endParaRPr lang="en-US" sz="3091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Пропускается член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записывает не все слагаемые и получает неполное разложение. Важно помнить, что у квадрата и куба двучлена число членов всегда строго определено.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Теряется минус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разности легко забыть, что знак «минус» влияет на все члены внутри скобок. Из-за этого ответ меняется целиком, а не только в одной части выражения.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Сбивается коэффициент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разложения одинаковые произведения появляются дважды, поэтому там возникает нужный коэффициент. Если не заметить повтор, вместо правильного числа получится ошибка в ответе.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первого буквеного множителя должна уменьшаться, а второго — увеличиваться. Если эта закономерность нарушена, разложение становится неверным, даже если знаки и коэффициенты выглядят правильно.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Путаются степени
</a:t>
            </a:r>
            <a:endParaRPr lang="en-US" sz="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труднее всего даются знаки и середина разложения, поэтому здесь полезно делать отдельную проверку каждого члена.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контролировать знаки и коэффициенты, число ошибок заметно уменьшается, а крайние члены обычно запоминаются без труда.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типовым заданиям на раскрытие скобок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 квадрата суммы
</a:t>
            </a:r>
            <a:endParaRPr lang="en-US" sz="2334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квадрат — четыре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a+b, его площадь можно разложить на несколько фигур. Сначала получается квадрат со стороной a, затем два одинаковых прямоугольника и ещё один маленький квадрат со стороной b. Так формула становится наглядной.
</a:t>
            </a:r>
            <a:endParaRPr lang="en-US" sz="1324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появляются два ab
</a:t>
            </a:r>
            <a:pPr algn="ctr" indent="0" marL="0">
              <a:lnSpc>
                <a:spcPct val="100000"/>
              </a:lnSpc>
              <a:buNone/>
            </a:pPr>
            <a:r>
              <a:rPr lang="en-US" sz="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прямоугольника имеют одинаковую площадь ab, поэтому в записи возникает слагаемое 2ab. Геометрический рисунок показывает, что это не отдельное правило, а результат разбиения одной фигуры на равные части.
</a:t>
            </a:r>
            <a:endParaRPr lang="en-US" sz="13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раскрытие примера (x+3)^2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раскрытия скобок на примере повторного умножения двучлена на самого себя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57750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 для запоминания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суммы и разности первый и последний члены всегда являются квадратами слагаемых. Это помогает быстро проверить, не пропущена ли важная часть разложения.
</a:t>
            </a:r>
            <a:endParaRPr lang="en-US" sz="1239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куба суммы всегда четыре члена, а коэффициенты образуют последовательность 1, 3, 3, 1. Она сразу подсказывает структуру разложения и облегчает проверку ответа.
</a:t>
            </a:r>
            <a:endParaRPr lang="en-US" sz="1239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 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скобок стоит минус, знаки в разложении чередуются. Особенно важно следить за средними членами, потому что именно там чаще всего появляется ошибка.
</a:t>
            </a:r>
            <a:endParaRPr lang="en-US" sz="12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симметрией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в разложении симметричны слева направо. Если последовательность нарушилась, значит где-то допущена ошибка в вычислении, знаке или степени.
</a:t>
            </a:r>
            <a:endParaRPr lang="en-US" sz="11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членов получается в разных степенях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степени разложение удлиняется, поэтому при проверке полезно заранее знать, сколько членов должно получиться.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степень добавляет один новый член, а середина разложения становится всё более насыщенной и требует внимательности.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для степеней двучлена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возведение двучлена в степень
</a:t>
            </a:r>
            <a:endParaRPr lang="en-US" sz="2534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задачах разложение двучлена объясняет, как меняется площадь фигуры при изменении сторон. Так алгебра связывается с привычными чертежами и измерениями.
</a:t>
            </a:r>
            <a:endParaRPr lang="en-US" sz="1542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r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раскрывать скобки и приводить выражение к более удобному виду. Это ускоряет вычисления и делает работу с алгебраическими выражениями понятнее.
</a:t>
            </a:r>
            <a:endParaRPr lang="en-US" sz="1589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уравнений часто нужно заменить сложное выражение более простым. Формулы для квадрата и куба двучлена помогают выполнить это без лишних действий.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получен несколькими способами, разложение двучлена помогает сверить результат. Это полезно в примерах на числовые закономерности и при преобразовании формул.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endParaRPr lang="en-US" sz="9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закрепления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выражения (a+1)^2. Здесь удобно проверить, как работает квадрат суммы, и не забыть, что средний член появляется дважды.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(m+4)^3 показывает сразу четыре члена разложения. В нём важно увидеть последовательность коэффициентов 1, 3, 3, 1 и правильно записать степени.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 квадрате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(x-2)^2 нужно особенно внимательно следить за знаком минус. Он меняет середину разложения, но крайние члены остаются квадратами.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(2y-1)^2 нужно аккуратно раскрыть скобки, сохранить знаки и объединить подобные слагаемые. Такой пример хорошо проверяет внимательность и аккуратность вычислений.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двучлена в степень строится на повторном умножении, симметрии коэффициентов и внимании к знакам. Если помнить формулы и проверять себя подстановкой, ошибок станет гораздо меньше.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2026-05-29T22:30:48Z</dcterms:created>
  <dcterms:modified xsi:type="dcterms:W3CDTF">2026-05-29T22:30:48Z</dcterms:modified>
</cp:coreProperties>
</file>