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Обрабатывающая промышленность мира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Мир, где сырьё превращается в товары, технологии и связи.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производство товаров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создаёт почти все привычные вещи вокруг нас и связывает сырьё, науку, транспорт и торговлю в единую систему.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промышленность мира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693038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Добавленная стоимость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сырья в готовую продукцию показывает, где именно возникает добавленная стоимость и почему промышленность влияет на конкурентоспособность стран сильнее, чем простой экспорт ресурсов.
</a:t>
            </a:r>
            <a:endParaRPr lang="en-US" sz="1178" dirty="0"/>
          </a:p>
        </p:txBody>
      </p:sp>
      <p:sp>
        <p:nvSpPr>
          <p:cNvPr id="11" name="Text 3"/>
          <p:cNvSpPr txBox="1"/>
          <p:nvPr/>
        </p:nvSpPr>
        <p:spPr>
          <a:xfrm>
            <a:off x="693038" y="37367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промышленности помогает понять, какие отрасли дают рабочие места, какие требуют высоких технологий и почему одни государства становятся экспортёрами, а другие — поставщиками сырья.
</a:t>
            </a:r>
            <a:endParaRPr lang="en-US" sz="1235" dirty="0"/>
          </a:p>
        </p:txBody>
      </p:sp>
      <p:sp>
        <p:nvSpPr>
          <p:cNvPr id="12" name="Text 4"/>
          <p:cNvSpPr txBox="1"/>
          <p:nvPr/>
        </p:nvSpPr>
        <p:spPr>
          <a:xfrm>
            <a:off x="4821550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повседневности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транспортом, энергетикой, строительством и медициной делает отрасль базой повседневной жизни: от инфраструктуры до лекарств и бытовых товаров.
</a:t>
            </a:r>
            <a:endParaRPr lang="en-US" sz="1273" dirty="0"/>
          </a:p>
        </p:txBody>
      </p:sp>
      <p:sp>
        <p:nvSpPr>
          <p:cNvPr id="13" name="Text 5"/>
          <p:cNvSpPr txBox="1"/>
          <p:nvPr/>
        </p:nvSpPr>
        <p:spPr>
          <a:xfrm>
            <a:off x="4821550" y="376182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мирового производства объясняет, как меняются цены, логистика и занятость, а также почему сбои в цепочках поставок быстро ощущают потребители по всему миру.
</a:t>
            </a:r>
            <a:endParaRPr lang="en-US" sz="127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 место в экономике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33750" y="1443475"/>
            <a:ext cx="1818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сырья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фабриках и заводах сырьё проходит обработку, после которой возникают полуфабрикаты и готовые изделия, пригодные для хранения, перевозки и продажи на рынке.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42850" y="1443475"/>
            <a:ext cx="1818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отраслей
</a:t>
            </a:r>
            <a:pPr algn="l" indent="0" marL="0">
              <a:lnSpc>
                <a:spcPct val="115000"/>
              </a:lnSpc>
              <a:buNone/>
            </a:pPr>
            <a:r>
              <a:rPr lang="en-US" sz="6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 объединяет множество отраслей — от пищевой до машиностроительной — и опирается на машины, труд специалистов, энергию и организацию производства.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4751950" y="1443475"/>
            <a:ext cx="1818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стоимости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создаётся значительная часть добавленной стоимости: простое сырьё становится более дорогим и сложным товаром с расширенными потребительскими свойствами.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961050" y="1443475"/>
            <a:ext cx="1818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работы отрасли — материальные товары, которые входят в повседневную жизнь, поддерживают торговлю и делают экономику менее зависимой от импорта.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5163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1344" y="1387800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6787" y="13878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различия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1322663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Извлечение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Добывающая отрасль извлекает нефть, руду, газ, уголь и древесину из природной среды, но сама по себе ещё не создаёт сложный товар для массового рынка.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3555587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в товар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Обрабатывающая промышленность превращает сырьё в сталь, ткани, автомобили, лекарства и другие продукты, которые можно многократно использовать, перевозить и продавать.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874288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состоит в создании добавленной стоимости: чем глубже переработка, тем выше цена продукции, сложнее технологии и значительнее вклад в развитие экономики.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181367"/>
            <a:ext cx="3812100" cy="136226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обрабатывающей промышленности
</a:t>
            </a:r>
            <a:endParaRPr lang="en-US" sz="1841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 различаются сырьём, технологиями и требованиями к качеству, поэтому формируют разные производственные цепочки и рынки.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отрасль имеет собственные ресурсы, стандарты и технологические задачи.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отраслей промышленности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создаётся промышленный продукт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цепочка создания стоимости в промышленности: от исходных ресурсов до конечного покупателя.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3025" y="3402887"/>
            <a:ext cx="4269600" cy="13717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434800" y="2153695"/>
            <a:ext cx="1739700" cy="10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
</a:t>
            </a:r>
            <a:pPr algn="l" indent="0" marL="0">
              <a:lnSpc>
                <a:spcPct val="115000"/>
              </a:lnSpc>
              <a:buNone/>
            </a:pPr>
            <a:r>
              <a:rPr lang="en-US" sz="4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 остаётся главным центром массового и высокотехнологичного производства благодаря масштабам, плотной инфраструктуре и тесной связи фабрик с портами и поставщиками компонентов.
</a:t>
            </a:r>
            <a:endParaRPr lang="en-US" sz="844" dirty="0"/>
          </a:p>
        </p:txBody>
      </p:sp>
      <p:sp>
        <p:nvSpPr>
          <p:cNvPr id="12" name="Text 2"/>
          <p:cNvSpPr txBox="1"/>
          <p:nvPr/>
        </p:nvSpPr>
        <p:spPr>
          <a:xfrm>
            <a:off x="26439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
</a:t>
            </a:r>
            <a:pPr algn="l" indent="0" marL="0">
              <a:lnSpc>
                <a:spcPct val="115000"/>
              </a:lnSpc>
              <a:buNone/>
            </a:pPr>
            <a:r>
              <a:rPr lang="en-US" sz="5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выделяется сложной промышленной структурой: здесь сильны машиностроение, химия, автомобилестроение и точные технологии, особенно в Германии и соседних индустриальных странах.
</a:t>
            </a:r>
            <a:endParaRPr lang="en-US" sz="864" dirty="0"/>
          </a:p>
        </p:txBody>
      </p:sp>
      <p:sp>
        <p:nvSpPr>
          <p:cNvPr id="13" name="Text 3"/>
          <p:cNvSpPr txBox="1"/>
          <p:nvPr/>
        </p:nvSpPr>
        <p:spPr>
          <a:xfrm>
            <a:off x="48530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
</a:t>
            </a:r>
            <a:pPr algn="l" indent="0" marL="0">
              <a:lnSpc>
                <a:spcPct val="115000"/>
              </a:lnSpc>
              <a:buNone/>
            </a:pPr>
            <a:r>
              <a:rPr lang="en-US" sz="5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сохраняет мощную производственную базу, где сочетаются крупные корпорации, научные центры, автоматизация и доступ к огромному внутреннему рынку.
</a:t>
            </a:r>
            <a:endParaRPr lang="en-US" sz="971" dirty="0"/>
          </a:p>
        </p:txBody>
      </p:sp>
      <p:sp>
        <p:nvSpPr>
          <p:cNvPr id="14" name="Text 4"/>
          <p:cNvSpPr txBox="1"/>
          <p:nvPr/>
        </p:nvSpPr>
        <p:spPr>
          <a:xfrm>
            <a:off x="70621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Растущие узлы
</a:t>
            </a:r>
            <a:pPr algn="l" indent="0" marL="0">
              <a:lnSpc>
                <a:spcPct val="115000"/>
              </a:lnSpc>
              <a:buNone/>
            </a:pPr>
            <a:r>
              <a:rPr lang="en-US" sz="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Азия, Турция, Мексика и страны Персидского залива усиливают роль в отдельных цепочках, привлекая сборку, переработку и экспортно ориентированные предприятия.
</a:t>
            </a:r>
            <a:endParaRPr lang="en-US" sz="975" dirty="0"/>
          </a:p>
        </p:txBody>
      </p:sp>
      <p:sp>
        <p:nvSpPr>
          <p:cNvPr id="15" name="Text 5"/>
          <p:cNvSpPr txBox="1"/>
          <p:nvPr/>
        </p:nvSpPr>
        <p:spPr>
          <a:xfrm>
            <a:off x="662325" y="3600825"/>
            <a:ext cx="3721200" cy="9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производители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Китай, США, Германия, Япония, Южная Корея и Индия формируют ядро мирового производства, влияя на объёмы выпуска, технологии и международную торговлю.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мирового производства
</a:t>
            </a:r>
            <a:endParaRPr lang="en-US" sz="2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8925" y="1850834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3331" y="1844204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26025" y="1844204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01975" y="1844204"/>
            <a:ext cx="267900" cy="267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цепочки поставок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4287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этапов
</a:t>
            </a:r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производство распределено между странами так, что отдельные детали, материалы и узлы создаются в разных регионах, а затем соединяются в готовый продукт.
</a:t>
            </a:r>
            <a:endParaRPr lang="en-US" sz="1230" dirty="0"/>
          </a:p>
        </p:txBody>
      </p:sp>
      <p:sp>
        <p:nvSpPr>
          <p:cNvPr id="16" name="Text 2"/>
          <p:cNvSpPr txBox="1"/>
          <p:nvPr/>
        </p:nvSpPr>
        <p:spPr>
          <a:xfrm>
            <a:off x="26047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Логистика
</a:t>
            </a:r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Контейнерные перевозки сделали доставку массовой и стандартизированной: одинаковые контейнеры ускоряют перегрузку, снижают издержки и связывают заводы с мировыми портами.
</a:t>
            </a:r>
            <a:endParaRPr lang="en-US" sz="1277" dirty="0"/>
          </a:p>
        </p:txBody>
      </p:sp>
      <p:sp>
        <p:nvSpPr>
          <p:cNvPr id="17" name="Text 3"/>
          <p:cNvSpPr txBox="1"/>
          <p:nvPr/>
        </p:nvSpPr>
        <p:spPr>
          <a:xfrm>
            <a:off x="47806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поставок теперь влияют на выбор места сборки не меньше, чем стоимость труда, поэтому предприятия размещаются ближе к транспортным узлам и рынкам сбыта.
</a:t>
            </a:r>
            <a:endParaRPr lang="en-US" sz="1300" dirty="0"/>
          </a:p>
        </p:txBody>
      </p:sp>
      <p:sp>
        <p:nvSpPr>
          <p:cNvPr id="18" name="Text 4"/>
          <p:cNvSpPr txBox="1"/>
          <p:nvPr/>
        </p:nvSpPr>
        <p:spPr>
          <a:xfrm>
            <a:off x="69566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цепочки повышают эффективность, но делают производство уязвимым: сбой на одном звене быстро отражается на выпуске в других странах.
</a:t>
            </a:r>
            <a:endParaRPr lang="en-US" sz="1300" dirty="0"/>
          </a:p>
        </p:txBody>
      </p:sp>
      <p:sp>
        <p:nvSpPr>
          <p:cNvPr id="19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553 тыс.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промышленных роботов было установлено в мире в 2022 году.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International Federation of Robotics, World Robotics 2023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роботизации показывает, что производство всё чаще опирается на автоматику, а не на ручной труд.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качество и безопасность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Многоступенчатый контроль особенно важен там, где ошибка может затронуть здоровье людей, безопасность движения или стабильность партии.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выявлен дефект, тем ниже потери. Наиболее надёжная система сочетает проверку сырья, процесса и готовой продукции.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типовым практикам промышленного контроля качества
</a:t>
            </a:r>
            <a:endParaRPr lang="en-US" sz="667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сырья к автомобилю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сырьё проходит последовательную промышленную переработку от добычи до готового продукта.
</a:t>
            </a:r>
            <a:endParaRPr lang="en-US" sz="1184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56%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мирового населения живёт в городах.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Urbanization Prospects 2022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на промышленную продукцию растёт вместе с урбанизацией: сегодня более половины человечества живёт в городах, где особенно нужны техника и товары повседневного спроса.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 способен стать центром развития целого региона.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практике промышленных кластеров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предприятие запускает не только выпуск продукции, но и целый круг смежных услуг — перевозки, ремонт, снабжение, проектирование и управление.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эффективность производства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Энергоэффективность начинается с учёта потерь: без измерений невозможно понять, где теряется тепло, электричество и сырьё. Поэтому предприятия всё чаще внедряют мониторинг в реальном времени.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частичные меры дают заметный эффект: снижаются затраты, уменьшается зависимость от цен на топливо и сокращается экологический след.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типовым мерам энергосбережения в промышленности
</a:t>
            </a:r>
            <a:endParaRPr lang="en-US" sz="667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8%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мировых выбросов CO₂ связано с производством цемента.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IEA, tracking of cement emissions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Цементная отрасль остаётся одним из крупнейших источников промышленных выбросов: сокращение эмиссий здесь особенно важно для климата и качества воздуха.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155"/>
            <a:ext cx="1498500" cy="14809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9988" y="1510155"/>
            <a:ext cx="1498500" cy="14809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2788" y="1510155"/>
            <a:ext cx="1498500" cy="148093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5600" y="1510155"/>
            <a:ext cx="1498500" cy="1480939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80250" y="3632625"/>
            <a:ext cx="1405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металлический лом не исчезает после переплавки — он возвращается в цеха как ценное сырьё. Такой круг уменьшает потребность в новой добыче и экономит энергию, которая иначе ушла бы на первичную переработку руды.
</a:t>
            </a:r>
            <a:endParaRPr lang="en-US" sz="702" dirty="0"/>
          </a:p>
        </p:txBody>
      </p:sp>
      <p:sp>
        <p:nvSpPr>
          <p:cNvPr id="14" name="Text 3"/>
          <p:cNvSpPr txBox="1"/>
          <p:nvPr/>
        </p:nvSpPr>
        <p:spPr>
          <a:xfrm>
            <a:off x="580251" y="3093275"/>
            <a:ext cx="1405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 возвращается в оборот
</a:t>
            </a:r>
            <a:endParaRPr lang="en-US" sz="971" dirty="0"/>
          </a:p>
        </p:txBody>
      </p:sp>
      <p:sp>
        <p:nvSpPr>
          <p:cNvPr id="15" name="Text 4"/>
          <p:cNvSpPr txBox="1"/>
          <p:nvPr/>
        </p:nvSpPr>
        <p:spPr>
          <a:xfrm>
            <a:off x="2730963" y="3632625"/>
            <a:ext cx="1405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Пластик, стекло и бумага тоже могут жить несколько циклов, если их правильно собирать и сортировать. Тогда отходы превращаются в источник материалов для упаковки, строительства и бытовых изделий.
</a:t>
            </a:r>
            <a:endParaRPr lang="en-US" sz="767" dirty="0"/>
          </a:p>
        </p:txBody>
      </p:sp>
      <p:sp>
        <p:nvSpPr>
          <p:cNvPr id="16" name="Text 5"/>
          <p:cNvSpPr txBox="1"/>
          <p:nvPr/>
        </p:nvSpPr>
        <p:spPr>
          <a:xfrm>
            <a:off x="2730963" y="3093275"/>
            <a:ext cx="1405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шанс для материалов
</a:t>
            </a:r>
            <a:endParaRPr lang="en-US" sz="1347" dirty="0"/>
          </a:p>
        </p:txBody>
      </p:sp>
      <p:sp>
        <p:nvSpPr>
          <p:cNvPr id="17" name="Text 6"/>
          <p:cNvSpPr txBox="1"/>
          <p:nvPr/>
        </p:nvSpPr>
        <p:spPr>
          <a:xfrm>
            <a:off x="4893763" y="3632625"/>
            <a:ext cx="1405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 продлевает срок службы оборудования, мебели и техники, а значит, отложенная покупка снижает нагрузку на заводы. Для экономики это не просто экономия, а более рациональное использование уже произведённых вещей.
</a:t>
            </a:r>
            <a:endParaRPr lang="en-US" sz="724" dirty="0"/>
          </a:p>
        </p:txBody>
      </p:sp>
      <p:sp>
        <p:nvSpPr>
          <p:cNvPr id="18" name="Text 7"/>
          <p:cNvSpPr txBox="1"/>
          <p:nvPr/>
        </p:nvSpPr>
        <p:spPr>
          <a:xfrm>
            <a:off x="4893763" y="3093275"/>
            <a:ext cx="1405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 вместо преждевременной замены
</a:t>
            </a:r>
            <a:endParaRPr lang="en-US" sz="904" dirty="0"/>
          </a:p>
        </p:txBody>
      </p:sp>
      <p:sp>
        <p:nvSpPr>
          <p:cNvPr id="19" name="Text 8"/>
          <p:cNvSpPr txBox="1"/>
          <p:nvPr/>
        </p:nvSpPr>
        <p:spPr>
          <a:xfrm>
            <a:off x="7056575" y="3632625"/>
            <a:ext cx="1405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работает раздельный сбор, тем меньше сырья нужно завозить издалека. Это особенно важно для стран и регионов, где транспорт дорог, а собственные ресурсы ограничены.
</a:t>
            </a:r>
            <a:endParaRPr lang="en-US" sz="767" dirty="0"/>
          </a:p>
        </p:txBody>
      </p:sp>
      <p:sp>
        <p:nvSpPr>
          <p:cNvPr id="20" name="Text 9"/>
          <p:cNvSpPr txBox="1"/>
          <p:nvPr/>
        </p:nvSpPr>
        <p:spPr>
          <a:xfrm>
            <a:off x="7056576" y="3093275"/>
            <a:ext cx="1405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импорта, больше устойчивости
</a:t>
            </a:r>
            <a:endParaRPr lang="en-US" sz="999" dirty="0"/>
          </a:p>
        </p:txBody>
      </p:sp>
      <p:sp>
        <p:nvSpPr>
          <p:cNvPr id="21" name="Text 1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отходов к ресурсу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данных к надёжному производству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цифровой цикл: от сенсоров и модели объекта к прогнозу, обслуживанию и сокращению простоев.
</a:t>
            </a:r>
            <a:endParaRPr lang="en-US" sz="1188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425" y="2561402"/>
            <a:ext cx="8662800" cy="1598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7025" y="4237225"/>
            <a:ext cx="78879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Риски, которые нельзя игнорировать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37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Сырьевые 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сырья или рост цен на него быстро отражаются на себестоимости. Чтобы не зависеть от одного источника, компании создают запасы и работают с несколькими поставщиками.
</a:t>
            </a:r>
            <a:endParaRPr lang="en-US" sz="859" dirty="0"/>
          </a:p>
        </p:txBody>
      </p:sp>
      <p:sp>
        <p:nvSpPr>
          <p:cNvPr id="12" name="Text 3"/>
          <p:cNvSpPr txBox="1"/>
          <p:nvPr/>
        </p:nvSpPr>
        <p:spPr>
          <a:xfrm>
            <a:off x="25428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Перебои поставок
</a:t>
            </a:r>
            <a:pPr algn="l" indent="0" marL="0">
              <a:lnSpc>
                <a:spcPct val="115000"/>
              </a:lnSpc>
              <a:buNone/>
            </a:pPr>
            <a:r>
              <a:rPr lang="en-US" sz="4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Сбои в логистике особенно опасны для предприятий с длинными цепочками поставок. Один задержанный компонент способен остановить сборку, поэтому всё важнее становятся гибкость и резервные маршруты.
</a:t>
            </a:r>
            <a:endParaRPr lang="en-US" sz="805" dirty="0"/>
          </a:p>
        </p:txBody>
      </p:sp>
      <p:sp>
        <p:nvSpPr>
          <p:cNvPr id="13" name="Text 4"/>
          <p:cNvSpPr txBox="1"/>
          <p:nvPr/>
        </p:nvSpPr>
        <p:spPr>
          <a:xfrm>
            <a:off x="47519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Дорогая энергия и цифровая уязвимость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киберриски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9610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Дорогая энергия и цифровая уязвимость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цен на электроэнергию увеличивает нагрузку на все энергоёмкие отрасли, а кибератаки могут нарушить работу оборудования и управленческих систем. Надёжная защита требует технических и организационных мер.
</a:t>
            </a:r>
            <a:endParaRPr lang="en-US" sz="75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промышленность будущего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Обрабатывающая промышленность соединяет ресурсы, технологии и людей, а её конкурентоспособность зависит от того, насколько устойчиво она работает, экономит энергию и адаптируется к новым требованиям.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2026-07-27T03:12:46Z</dcterms:created>
  <dcterms:modified xsi:type="dcterms:W3CDTF">2026-07-27T03:12:46Z</dcterms:modified>
</cp:coreProperties>
</file>