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4793" y="691675"/>
            <a:ext cx="2774764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и рациональное природопользование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природу и использовать её разумно?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Земли растёт, а ресурсы не бесконечны. Загрязнение воздуха, воды и почв уже влияет на здоровье, питание и качество жизни людей, поэтому бережное отношение к природе становится необходимостью, а не выбором.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человека и биологии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природопользование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37581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Природопользование — это использование человеком воды, лесов, земель, полезных ископаемых, энергии и живых организмов для жизни, труда и производства.
</a:t>
            </a:r>
            <a:endParaRPr lang="en-US" sz="1716" dirty="0"/>
          </a:p>
        </p:txBody>
      </p:sp>
      <p:sp>
        <p:nvSpPr>
          <p:cNvPr id="12" name="Text 3"/>
          <p:cNvSpPr txBox="1"/>
          <p:nvPr/>
        </p:nvSpPr>
        <p:spPr>
          <a:xfrm>
            <a:off x="337581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Рациональный подход
</a:t>
            </a:r>
            <a:pPr algn="l" indent="0" marL="0">
              <a:lnSpc>
                <a:spcPct val="100000"/>
              </a:lnSpc>
              <a:buNone/>
            </a:pPr>
            <a:r>
              <a:rPr lang="en-US" sz="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 предполагает экономный расход ресурсов, сокращение потерь, повторное использование материалов и сохранение природных богатств для будущих поколений.
</a:t>
            </a:r>
            <a:endParaRPr lang="en-US" sz="1586" dirty="0"/>
          </a:p>
        </p:txBody>
      </p:sp>
      <p:sp>
        <p:nvSpPr>
          <p:cNvPr id="13" name="Text 4"/>
          <p:cNvSpPr txBox="1"/>
          <p:nvPr/>
        </p:nvSpPr>
        <p:spPr>
          <a:xfrm>
            <a:off x="4243594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опасен перерасход
</a:t>
            </a:r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Нерациональное использование ведёт к истощению запасов, загрязнению среды и нарушению связей между живыми организмами и их средой обитания.
</a:t>
            </a:r>
            <a:endParaRPr lang="en-US" sz="1763" dirty="0"/>
          </a:p>
        </p:txBody>
      </p:sp>
      <p:sp>
        <p:nvSpPr>
          <p:cNvPr id="14" name="Text 5"/>
          <p:cNvSpPr txBox="1"/>
          <p:nvPr/>
        </p:nvSpPr>
        <p:spPr>
          <a:xfrm>
            <a:off x="4243594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Разумное обращение с природой помогает сохранять условия жизни людей и поддерживать устойчивость экосистем, от которых зависит всё живое на Земле.
</a:t>
            </a:r>
            <a:endParaRPr lang="en-US" sz="171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как основа жизни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и неживые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6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объединяет растения, животных, грибы и бактерии с водой, воздухом, почвой и светом. Все эти элементы действуют вместе и образуют целостную систему.
</a:t>
            </a:r>
            <a:endParaRPr lang="en-US" sz="1257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компонентов
</a:t>
            </a:r>
            <a:pPr algn="l" indent="0" marL="0">
              <a:lnSpc>
                <a:spcPct val="100000"/>
              </a:lnSpc>
              <a:buNone/>
            </a:pPr>
            <a:r>
              <a:rPr lang="en-US" sz="7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меняется одно звено, это отражается на остальных. Например, уменьшение числа растений влияет на животных, а загрязнение воды нарушает жизнь многих организмов.
</a:t>
            </a:r>
            <a:endParaRPr lang="en-US" sz="1297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 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6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экосистеме постоянно происходит обмен веществом и энергией. Благодаря этому поддерживаются питание, рост и размножение организмов, а система остаётся устойчивой.
</a:t>
            </a:r>
            <a:endParaRPr lang="en-US" sz="1197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озеро, луг и даже городской парк можно рассматривать как экосистемы. В каждой из них живые организмы тесно связаны с условиями среды.
</a:t>
            </a:r>
            <a:endParaRPr lang="en-US" sz="132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514259"/>
            <a:ext cx="5266500" cy="228473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ресурсы и способы их экономии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используются ресурсы, с какими проблемами они связаны и как можно сократить их расход в повседневной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меры — от ремонта кранов до переработки бумаги — помогают снизить нагрузку на природу и сохранить ресурсы дольше.
</a:t>
            </a:r>
            <a:endParaRPr lang="en-US" sz="1351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окружающей среды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загрязнение связано сразу с несколькими сферами жизни, поэтому решать проблему нужно комплексно.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дают промышленность и транспорт, но заметный вклад вносят и другие отрасли; уменьшение загрязнения требует действий во всех направлениях.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обобщённым данным о ключевых источниках загрязнения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64378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43750" y="3116978"/>
            <a:ext cx="25650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загрязнение влияет на здоровье человека
</a:t>
            </a:r>
            <a:endParaRPr lang="en-US" sz="2744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через пищу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металлы, нитраты и пестициды могут накапливаться в почве и растениях. Затем они попадают в продукты питания и вместе с ними — в организм человека.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 дыхание
</a:t>
            </a:r>
            <a:pPr algn="r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вызывает кашель, аллергию, раздражение слизистых оболочек и болезни органов дыхания. Особенно чувствительны к нему дети и люди с ослабленным здоровьем.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вода загрязнена, возрастает риск кишечных инфекций и других заболеваний. Безопасная питьевая вода необходима каждый день, поэтому её чистота имеет особое значение.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воздействие загрязнения ухудшает работу организма, снижает выносливость и может влиять на качество жизни. Чистая среда помогает сохранять здоровье и активность.
</a:t>
            </a:r>
            <a:pPr algn="ctr" indent="0" marL="0">
              <a:lnSpc>
                <a:spcPct val="100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самочувствие
</a:t>
            </a:r>
            <a:endParaRPr lang="en-US" sz="98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отходов от вещи до переработки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раздельный сбор помогает вернуть материалы в производство и уменьшить объём мусора.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стекло, бумага, металл и органические отходы перерабатываются по-разному, поэтому их нужно собирать отдельно, не смешивая в одном контейнере.
</a:t>
            </a:r>
            <a:endParaRPr lang="en-US" sz="1471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мусора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уменьшает объём отходов на свалках и снижает нагрузку на мусорные полигоны, которые занимают большие площади и вредят окружающей среде.
</a:t>
            </a:r>
            <a:endParaRPr lang="en-US" sz="1494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Чище почва и вода
</a:t>
            </a:r>
            <a:pPr algn="l" indent="0" marL="0">
              <a:lnSpc>
                <a:spcPct val="100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отходы не смешиваются, уменьшается риск загрязнения почвы и водоёмов. Это помогает сохранять безопасные условия для растений, животных и людей.
</a:t>
            </a:r>
            <a:endParaRPr lang="en-US" sz="1480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сырья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переработанных материалов можно снова делать полезные вещи. Так уменьшается потребность в новом сырье и сокращается расход природных ресурсов.
</a:t>
            </a:r>
            <a:endParaRPr lang="en-US" sz="149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воды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55869" y="1221247"/>
            <a:ext cx="1284818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Закрывать кран
</a:t>
            </a:r>
            <a:pPr algn="l" indent="0" marL="0">
              <a:lnSpc>
                <a:spcPct val="100000"/>
              </a:lnSpc>
              <a:buNone/>
            </a:pPr>
            <a:r>
              <a:rPr lang="en-US" sz="5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оставляй воду течь без необходимости. Даже короткое бесполезное пользование увеличивает расход, а привычка закрывать кран помогает экономить воду каждый день.
</a:t>
            </a:r>
            <a:endParaRPr lang="en-US" sz="1107" dirty="0"/>
          </a:p>
        </p:txBody>
      </p:sp>
      <p:sp>
        <p:nvSpPr>
          <p:cNvPr id="13" name="Text 3"/>
          <p:cNvSpPr txBox="1"/>
          <p:nvPr/>
        </p:nvSpPr>
        <p:spPr>
          <a:xfrm>
            <a:off x="2182804" y="1221247"/>
            <a:ext cx="1284818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Устранять протечки
</a:t>
            </a:r>
            <a:pPr algn="l" indent="0" marL="0">
              <a:lnSpc>
                <a:spcPct val="100000"/>
              </a:lnSpc>
              <a:buNone/>
            </a:pPr>
            <a:r>
              <a:rPr lang="en-US" sz="5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Капающий кран или неисправный бачок тратят много воды незаметно. Своевременный ремонт позволяет сохранить ресурс и уменьшить лишние потери дома и в школе.
</a:t>
            </a:r>
            <a:endParaRPr lang="en-US" sz="1041" dirty="0"/>
          </a:p>
        </p:txBody>
      </p:sp>
      <p:sp>
        <p:nvSpPr>
          <p:cNvPr id="14" name="Text 4"/>
          <p:cNvSpPr txBox="1"/>
          <p:nvPr/>
        </p:nvSpPr>
        <p:spPr>
          <a:xfrm>
            <a:off x="3809763" y="1221247"/>
            <a:ext cx="1284818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аэраторы
</a:t>
            </a:r>
            <a:pPr algn="l" indent="0" marL="0">
              <a:lnSpc>
                <a:spcPct val="100000"/>
              </a:lnSpc>
              <a:buNone/>
            </a:pPr>
            <a:r>
              <a:rPr lang="en-US" sz="5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Аэраторы смешивают воду с воздухом, поэтому струя остаётся удобной, а расход становится меньше. Это простое устройство подходит для раковины и кухонного крана.
</a:t>
            </a:r>
            <a:endParaRPr lang="en-US" sz="1101" dirty="0"/>
          </a:p>
        </p:txBody>
      </p:sp>
      <p:sp>
        <p:nvSpPr>
          <p:cNvPr id="15" name="Text 5"/>
          <p:cNvSpPr txBox="1"/>
          <p:nvPr/>
        </p:nvSpPr>
        <p:spPr>
          <a:xfrm>
            <a:off x="5436698" y="1221247"/>
            <a:ext cx="1284818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дождевую воду
</a:t>
            </a:r>
            <a:pPr algn="l" indent="0" marL="0">
              <a:lnSpc>
                <a:spcPct val="100000"/>
              </a:lnSpc>
              <a:buNone/>
            </a:pPr>
            <a:r>
              <a:rPr lang="en-US" sz="5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Дождевую воду можно использовать для полива растений. Такой способ особенно полезен в саду и на участке, где важно бережно расходовать пресную воду.
</a:t>
            </a:r>
            <a:endParaRPr lang="en-US" sz="1101" dirty="0"/>
          </a:p>
        </p:txBody>
      </p:sp>
      <p:sp>
        <p:nvSpPr>
          <p:cNvPr id="16" name="Text 6"/>
          <p:cNvSpPr txBox="1"/>
          <p:nvPr/>
        </p:nvSpPr>
        <p:spPr>
          <a:xfrm>
            <a:off x="7063633" y="1221247"/>
            <a:ext cx="1284818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капельный полив
</a:t>
            </a:r>
            <a:pPr algn="l" indent="0" marL="0">
              <a:lnSpc>
                <a:spcPct val="100000"/>
              </a:lnSpc>
              <a:buNone/>
            </a:pPr>
            <a:r>
              <a:rPr lang="en-US" sz="5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капельный полив подаёт воду прямо к корням растений. Это уменьшает потери влаги, помогает сохранить почву и расходует воду экономнее.
</a:t>
            </a:r>
            <a:endParaRPr lang="en-US" sz="11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175" y="1736750"/>
            <a:ext cx="25650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39000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57750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57750"/>
            <a:ext cx="337500" cy="30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энергии и защита климата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2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Светодиодное освещение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51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Светодиодные лампы расходуют меньше электроэнергии и служат дольше обычных. Их использование помогает сократить потребление топлива на электростанциях и уменьшить выбросы углекислого газа в атмосферу.
</a:t>
            </a:r>
            <a:endParaRPr lang="en-US" sz="1032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Выключение приборов
</a:t>
            </a:r>
            <a:pPr algn="l" indent="0" marL="0">
              <a:lnSpc>
                <a:spcPct val="100000"/>
              </a:lnSpc>
              <a:buNone/>
            </a:pPr>
            <a:r>
              <a:rPr lang="en-US" sz="5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оставлять технику в режиме ожидания и отключать зарядные устройства, когда они не нужны, можно заметно снизить лишний расход энергии. Это простое действие доступно каждый день.
</a:t>
            </a:r>
            <a:endParaRPr lang="en-US" sz="1076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дом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Утепление стен, окон и дверей помогает сохранять тепло в помещении. Тогда для обогрева требуется меньше энергии, а значит, снижается нагрузка на природные ресурсы и климат.
</a:t>
            </a:r>
            <a:endParaRPr lang="en-US" sz="1158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экологичный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общественного транспорта, пеших прогулок или поездок на велосипеде уменьшает расход топлива. Чем меньше лишних поездок на личном автомобиле, тем чище воздух в городе.
</a:t>
            </a:r>
            <a:endParaRPr lang="en-US" sz="11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леса нужно сохранять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не только дают древесину, но и поддерживают устойчивость природных сообществ, поэтому их утрата отражается далеко за пределами самого лесного массива.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функции леса взаимосвязаны: если одна из них ослабевает, ухудшаются и остальные. Значит, сохранение лесов важно и для природы, и для человека.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материалам урока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России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Заповедник: природа без лишнего вмешательства
</a:t>
            </a:r>
            <a:pPr algn="ctr" indent="0" marL="0">
              <a:lnSpc>
                <a:spcPct val="100000"/>
              </a:lnSpc>
              <a:buNone/>
            </a:pPr>
            <a:r>
              <a:rPr lang="en-US" sz="5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заповеднике особенно важно сохранить природные процессы почти в первозданном виде. Здесь ограничена хозяйственная деятельность, поэтому учёные могут наблюдать, как живут растения и животные без сильного влияния человека. Такие территории становятся опорой для сохранения редких видов.
</a:t>
            </a:r>
            <a:endParaRPr lang="en-US" sz="942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парк: отдых и охрана вместе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5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созданы не только для защиты природы, но и для экологического просвещения людей. Здесь можно идти по тропам, знакомиться с ландшафтами и при этом не разрушать хрупкие природные комплексы. Такой формат помогает учиться бережному отношению к природе на практике.
</a:t>
            </a:r>
            <a:endParaRPr lang="en-US" sz="967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Заказник: защита нужных участков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Заказники охраняют отдельные виды, их места обитания или важные природные участки. В одном месте может быть защищён нерест рыбы, в другом — гнездование птиц или редкие растения. Это гибкий способ охраны, который помогает сохранить именно то, что особенно уязвимо.
</a:t>
            </a:r>
            <a:endParaRPr lang="en-US" sz="10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952658"/>
            <a:ext cx="5266500" cy="14079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и причины их уязвимости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примеры редких животных, их места обитания, основные угрозы и меры охраны.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…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…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каждый человек помогает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повседневные привычки уменьшают вред окружающей среде и формируют ответственное поведение.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привычки в школе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привычки становятся особенно полезными, когда их соблюдают каждый день целым классом. Тогда даже небольшие действия дают заметный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доступные привычки не требуют больших затрат, но хорошо работают вместе. Чем больше учеников участвует, тем сильнее эффект для школы.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материалам школьного экологического проекта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0848" y="1226200"/>
            <a:ext cx="3096353" cy="302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поведение на природе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783700" y="1226775"/>
            <a:ext cx="19749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ломать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5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срывать редкие цветы, обламывать ветки и повреждать кустарники. Даже небольшое вмешательство может ослабить растение, нарушить его рост и сократить число мест, где живут насекомые и птицы.
</a:t>
            </a:r>
            <a:endParaRPr lang="en-US" sz="991" dirty="0"/>
          </a:p>
        </p:txBody>
      </p:sp>
      <p:sp>
        <p:nvSpPr>
          <p:cNvPr id="14" name="Text 3"/>
          <p:cNvSpPr txBox="1"/>
          <p:nvPr/>
        </p:nvSpPr>
        <p:spPr>
          <a:xfrm>
            <a:off x="783700" y="2276825"/>
            <a:ext cx="19749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тревожить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местах гнездования и в норах животным нужен покой. Громкие звуки, приближение к выводкам и попытки потрогать диких зверей могут вызвать стресс и заставить их покинуть привычное место.
</a:t>
            </a:r>
            <a:endParaRPr lang="en-US" sz="1119" dirty="0"/>
          </a:p>
        </p:txBody>
      </p:sp>
      <p:sp>
        <p:nvSpPr>
          <p:cNvPr id="15" name="Text 4"/>
          <p:cNvSpPr txBox="1"/>
          <p:nvPr/>
        </p:nvSpPr>
        <p:spPr>
          <a:xfrm>
            <a:off x="783700" y="3326875"/>
            <a:ext cx="19749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 огнём
</a:t>
            </a:r>
            <a:pPr algn="l" indent="0" marL="0">
              <a:lnSpc>
                <a:spcPct val="100000"/>
              </a:lnSpc>
              <a:buNone/>
            </a:pPr>
            <a:r>
              <a:rPr lang="en-US" sz="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разрешён только там, где это безопасно и не нарушает правила. Оставленный без присмотра огонь опасен для леса, травы и животных, а также может привести к пожару.
</a:t>
            </a:r>
            <a:endParaRPr lang="en-US" sz="1119" dirty="0"/>
          </a:p>
        </p:txBody>
      </p:sp>
      <p:sp>
        <p:nvSpPr>
          <p:cNvPr id="16" name="Text 5"/>
          <p:cNvSpPr txBox="1"/>
          <p:nvPr/>
        </p:nvSpPr>
        <p:spPr>
          <a:xfrm>
            <a:off x="3332450" y="1226775"/>
            <a:ext cx="19749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оставлять мусор
</a:t>
            </a:r>
            <a:pPr algn="l" indent="0" marL="0">
              <a:lnSpc>
                <a:spcPct val="100000"/>
              </a:lnSpc>
              <a:buNone/>
            </a:pPr>
            <a:r>
              <a:rPr lang="en-US" sz="5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стекло и упаковка долго разлагаются и портят вид местности. Мусор может попасть в воду, травмировать животных и стать причиной загрязнения почвы, поэтому всё нужно уносить с собой.
</a:t>
            </a:r>
            <a:endParaRPr lang="en-US" sz="1049" dirty="0"/>
          </a:p>
        </p:txBody>
      </p:sp>
      <p:sp>
        <p:nvSpPr>
          <p:cNvPr id="17" name="Text 6"/>
          <p:cNvSpPr txBox="1"/>
          <p:nvPr/>
        </p:nvSpPr>
        <p:spPr>
          <a:xfrm>
            <a:off x="3332450" y="2276825"/>
            <a:ext cx="19749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Двигаться по тропам
</a:t>
            </a:r>
            <a:pPr algn="l" indent="0" marL="0">
              <a:lnSpc>
                <a:spcPct val="100000"/>
              </a:lnSpc>
              <a:buNone/>
            </a:pPr>
            <a:r>
              <a:rPr lang="en-US" sz="5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охраняемых зонах лучше идти по обозначенным маршрутам. Так человек меньше вытаптывает растения, не разрушает почву и не беспокоит обитателей природной территории.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3250" y="1955332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9900" y="193657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26600" y="1970328"/>
            <a:ext cx="337500" cy="270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профессии и технологии
</a:t>
            </a:r>
            <a:endParaRPr lang="en-US" sz="3159" dirty="0"/>
          </a:p>
        </p:txBody>
      </p:sp>
      <p:sp>
        <p:nvSpPr>
          <p:cNvPr id="15" name="Text 2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и специалисты по водоочистке создают системы, которые удаляют загрязнения из сточных и питьевых вод. Это защищает здоровье людей и помогает сохранять реки, озёра и подземные воды.
</a:t>
            </a:r>
            <a:pPr algn="ctr" indent="0" marL="0">
              <a:lnSpc>
                <a:spcPct val="100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
</a:t>
            </a:r>
            <a:endParaRPr lang="en-US" sz="909" dirty="0"/>
          </a:p>
        </p:txBody>
      </p:sp>
      <p:sp>
        <p:nvSpPr>
          <p:cNvPr id="16" name="Text 3"/>
          <p:cNvSpPr txBox="1"/>
          <p:nvPr/>
        </p:nvSpPr>
        <p:spPr>
          <a:xfrm>
            <a:off x="3424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
</a:t>
            </a:r>
            <a:pPr algn="r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 изучают состояние природы, находят источники загрязнения и помогают оценивать, как деятельность человека влияет на растения, животных, воду и воздух. Их работа нужна для принятия грамотных решений.
</a:t>
            </a:r>
            <a:endParaRPr lang="en-US" sz="1356" dirty="0"/>
          </a:p>
        </p:txBody>
      </p:sp>
      <p:sp>
        <p:nvSpPr>
          <p:cNvPr id="17" name="Text 4"/>
          <p:cNvSpPr txBox="1"/>
          <p:nvPr/>
        </p:nvSpPr>
        <p:spPr>
          <a:xfrm>
            <a:off x="18826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Лесник
</a:t>
            </a:r>
            <a:pPr algn="r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Лесники следят за состоянием леса, предупреждают пожары и помогают сохранять деревья и места обитания животных. Благодаря их труду лес остаётся живой и устойчивой природной системой.
</a:t>
            </a:r>
            <a:endParaRPr lang="en-US" sz="1283" dirty="0"/>
          </a:p>
        </p:txBody>
      </p:sp>
      <p:sp>
        <p:nvSpPr>
          <p:cNvPr id="18" name="Text 5"/>
          <p:cNvSpPr txBox="1"/>
          <p:nvPr/>
        </p:nvSpPr>
        <p:spPr>
          <a:xfrm>
            <a:off x="54994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по отходам организуют раздельный сбор и переработку материалов. Их работа уменьшает объём мусора на полигонах и позволяет снова использовать бумагу, пластик, металл и стекло.
</a:t>
            </a:r>
            <a:endParaRPr lang="en-US" sz="1294" dirty="0"/>
          </a:p>
        </p:txBody>
      </p:sp>
      <p:sp>
        <p:nvSpPr>
          <p:cNvPr id="19" name="Text 6"/>
          <p:cNvSpPr txBox="1"/>
          <p:nvPr/>
        </p:nvSpPr>
        <p:spPr>
          <a:xfrm>
            <a:off x="62962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панели и другие более чистые источники энергии помогают получать электричество с меньшим вредом для природы. Такие технологии уменьшают выбросы и поддерживают переход к более безопасному будущему.
</a:t>
            </a:r>
            <a:endParaRPr lang="en-US" sz="135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5829" y="1300825"/>
            <a:ext cx="2626141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и местные решения экологических проблем
</a:t>
            </a:r>
            <a:endParaRPr lang="en-US" sz="2903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договорённости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уровне стран важно вместе решать общие проблемы: менять отношение к климату, защищать редкие виды и поддерживать правила, которые ограничивают разрушение природы. Без сотрудничества такие задачи не решить.
</a:t>
            </a:r>
            <a:endParaRPr lang="en-US" sz="1141" dirty="0"/>
          </a:p>
        </p:txBody>
      </p:sp>
      <p:sp>
        <p:nvSpPr>
          <p:cNvPr id="12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 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должно устанавливать экологические нормы и следить за их выполнением. Если предприятия обязаны очищать выбросы и беречь ресурсы, нагрузка на воздух, воду и почву становится меньше.
</a:t>
            </a:r>
            <a:endParaRPr lang="en-US" sz="1273" dirty="0"/>
          </a:p>
        </p:txBody>
      </p:sp>
      <p:sp>
        <p:nvSpPr>
          <p:cNvPr id="13" name="Text 4"/>
          <p:cNvSpPr txBox="1"/>
          <p:nvPr/>
        </p:nvSpPr>
        <p:spPr>
          <a:xfrm>
            <a:off x="655825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 своём 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уборка берегов и поддержка раздельного сбора отходов улучшают жизнь на конкретной территории. Такие дела видны сразу и помогают детям и взрослым почувствовать личную ответственность.
</a:t>
            </a:r>
            <a:endParaRPr lang="en-US" sz="1288" dirty="0"/>
          </a:p>
        </p:txBody>
      </p:sp>
      <p:sp>
        <p:nvSpPr>
          <p:cNvPr id="14" name="Text 5"/>
          <p:cNvSpPr txBox="1"/>
          <p:nvPr/>
        </p:nvSpPr>
        <p:spPr>
          <a:xfrm>
            <a:off x="3574700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дома и 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7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воды, электричества и бумаги начинается с простых ежедневных шагов. Если такие привычки становятся нормой в семье и в классе, они быстро дают заметный результат.
</a:t>
            </a:r>
            <a:endParaRPr lang="en-US" sz="13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Природу сохраняют ежедневные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 начинается с простых поступков: беречь ресурсы, не загрязнять среду, уважать живые организмы и соблюдать правила поведения на природе. Именно из таких решений складывается будущее планеты.
</a:t>
            </a:r>
            <a:endParaRPr lang="en-US" sz="37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2026-06-01T12:32:10Z</dcterms:created>
  <dcterms:modified xsi:type="dcterms:W3CDTF">2026-06-01T12:32:10Z</dcterms:modified>
</cp:coreProperties>
</file>