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Геоэкологические проблемы гидросферы: вода как основа жизни и хозяйства
</a:t>
            </a:r>
            <a:endParaRPr lang="en-US" sz="3227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связывает природу, хозяйство и жизнь общества.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гидросфера в центре современных экологических вызовов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вода одновременно поддерживает развитие экономики и становится уязвимым ресурсом. Быстрый рост населения, городов и водопотребления усилил нагрузку на водные системы, особенно там, где природное обновление не успевает за спросом.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гидросферы и наиболее уязвимые её элементы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 водохранилища быстрее всего реагируют на хозяйственную нагрузку, потому что в них загрязнение быстро распространяется и напрямую влияет на качество водоснабжения, рыболовство и экосистемы.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горизонты
</a:t>
            </a:r>
            <a:pPr algn="l" indent="0" marL="0">
              <a:lnSpc>
                <a:spcPct val="115000"/>
              </a:lnSpc>
              <a:buNone/>
            </a:pPr>
            <a:r>
              <a:rPr lang="en-US" sz="6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особенно ценны как источник питьевого водоснабжения, но восстанавливаются очень медленно. Попавшие туда загрязнители сохраняются долго и часто требуют сложной очистки или полного отказа от использования скважины.
</a:t>
            </a:r>
            <a:endParaRPr lang="en-US" sz="984" dirty="0"/>
          </a:p>
        </p:txBody>
      </p:sp>
      <p:sp>
        <p:nvSpPr>
          <p:cNvPr id="11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 снег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 снежный покров аккумулируют пресную воду и питают реки в тёплый сезон. Их сокращение меняет сток, усиливает сезонную неравномерность водообеспечения и повышает риски засух.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96856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и городские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 водоёмы рядом с крупными городами, промышленными центрами и интенсивным земледелием: здесь нагрузка велика, а естественные механизмы самоочищения часто не справляются с ней.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антропогенного воздействия на водные объекты
</a:t>
            </a:r>
            <a:endParaRPr lang="en-US" sz="1897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добыча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сбросы, нефтегазовая добыча и судоходство добавляют в воду нефтепродукты, тяжёлые металлы и токсичные соединения, которые могут накапливаться в донных отложениях и живых организмах.
</a:t>
            </a:r>
            <a:endParaRPr lang="en-US" sz="902" dirty="0"/>
          </a:p>
        </p:txBody>
      </p:sp>
      <p:sp>
        <p:nvSpPr>
          <p:cNvPr id="11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Сельскохозяйственный сток переносит удобрения, пестициды и органические остатки. В результате растёт концентрация азота и фосфора, а также усиливается нагрузка на малые реки и озёра.
</a:t>
            </a:r>
            <a:endParaRPr lang="en-US" sz="923" dirty="0"/>
          </a:p>
        </p:txBody>
      </p:sp>
      <p:sp>
        <p:nvSpPr>
          <p:cNvPr id="12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 и пластик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Полигоны отходов, несанкционированные свалки и микропластик формируют долговременный источник загрязнения. Такие частицы и фильтраты способны распространяться далеко за пределы места поступления.
</a:t>
            </a:r>
            <a:endParaRPr lang="en-US" sz="902" dirty="0"/>
          </a:p>
        </p:txBody>
      </p:sp>
      <p:sp>
        <p:nvSpPr>
          <p:cNvPr id="13" name="Text 5"/>
          <p:cNvSpPr txBox="1"/>
          <p:nvPr/>
        </p:nvSpPr>
        <p:spPr>
          <a:xfrm>
            <a:off x="372726" y="9256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Коммунальные стоки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и городские сточные воды при недостаточной очистке приносят в водоёмы органику, патогены и моющие вещества, ухудшая санитарное состояние и повышая риск заболеваний.
</a:t>
            </a:r>
            <a:endParaRPr lang="en-US" sz="9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распространённые группы загрязнителей воды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физическую массу, а относительную значимость групп загрязнителей для водной среды.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Биогенные элементы особенно связаны с эвтрофикацией, а нефтепродукты и металлы усиливают токсический риск; микропластик быстро превращается в отдельную глобальную угрозу.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схематическая визуализация на основе обобщённых данных ЮНЕП и материалов по качеству воды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750522"/>
            <a:ext cx="4009200" cy="16390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загрязнения гидросферы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различаются типы загрязнения по источникам, эффектам и скорости восстановления водной среды.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и биологическое загрязнение опасны накоплением, тепловое нарушает кислородный режим, а радиационное создаёт наиболее долговременные последствия.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материалам геоэкологии и охраны вод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27349"/>
            <a:ext cx="719700" cy="63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7368" y="3524908"/>
            <a:ext cx="597188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Эвтрофикация: механизм «цветения» водоёмов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биогенов
</a:t>
            </a:r>
            <a:pPr algn="l" indent="0" marL="0">
              <a:lnSpc>
                <a:spcPct val="115000"/>
              </a:lnSpc>
              <a:buNone/>
            </a:pPr>
            <a:r>
              <a:rPr lang="en-US" sz="5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удобрений, бытовых стоков и животноводческих комплексов в воду попадают соединения азота и фосфора. Именно они запускают чрезмерный рост водорослей и нарушают естественное равновесие водоёма.
</a:t>
            </a:r>
            <a:endParaRPr lang="en-US" sz="666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избытке питательных веществ масса фитопланктона резко возрастает, вода мутнеет и меняет цвет. Свет хуже проникает вглубь, что угнетает подводные растения и меняет условия жизни организмов.
</a:t>
            </a:r>
            <a:endParaRPr lang="en-US" sz="715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водоросли отмирают и разлагаются, микроорганизмы расходуют растворённый кислород. Его нехватка приводит к заморам рыбы, ухудшению запаха воды и снижению её хозяйственной ценности.
</a:t>
            </a:r>
            <a:endParaRPr lang="en-US" sz="746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 обновляемые водоёмы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эвтрофикация развивается в озёрах, водохранилищах, заливах и других водоёмах с слабым водообменом, где загрязнение задерживается дольше и последствия проявляются заметнее.
</a:t>
            </a:r>
            <a:endParaRPr lang="en-US" sz="72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водный экологический кризис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рост спроса на воду превращается в цепочку экологических и социальных проблем.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Нефтяное загрязнение морей и прибрежных зон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плёнка над водой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Нефтяная плёнка может выглядеть незаметно, но она быстро меняет состояние прибрежной экосистемы. Она мешает газообмену, уменьшает проникновение света и ухудшает условия для планктона, рыбы и донных организмов.
</a:t>
            </a:r>
            <a:endParaRPr lang="en-US" sz="846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берег становится зоной риска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уязвимы порты и места интенсивного судоходства. Даже небольшие утечки накапливаются в закрытых бухтах, а при авариях танкеров загрязнение может достигать берега и наносить ущерб птицам и нерестилищам.
</a:t>
            </a:r>
            <a:endParaRPr lang="en-US" sz="868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локализация важна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Боновые заграждения и оперативное реагирование уменьшают площадь разлива и сокращают его последствия. Чем быстрее остановлено распространение нефтяного пятна, тем выше шанс сохранить прибрежные экосистемы и снизить затраты на восстановление.
</a:t>
            </a:r>
            <a:endParaRPr lang="en-US" sz="84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стресс и дефицит пресной воды в мире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нагрузки особенно заметен там, где реки и подземные воды не успевают восстанавливаться между сезонами отбора.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показателя растут одновременно, поэтому дефицит воды становится не только природной, но и управленческой проблемой.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схематическая диаграмма по материалам ООН-Водные ресурсы и FAO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мм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в 5 мм показывает, почему микропластик превращается в устойчивый загрязнитель: его частицы незаметны, легко разносятся и накапливаются в экосистемах.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UNEP, определения микропластика и обзор проблемы загрязнения пластиком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именно с этого размера частицы уже относят к микропластику, который трудно удалить из воды и который долго сохраняется в природной среде.
</a:t>
            </a:r>
            <a:endParaRPr lang="en-US" sz="131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760010"/>
            <a:ext cx="3971100" cy="16234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загрязнения воды для природы и общества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экологический ущерб быстро переходит в социальные и экономические потери.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одновременно разрушает природные сообщества и повышает издержки для населения и хозяйства.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геоэкологии и санитарной охране водных объектов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геоэкологических проблем рек, озёр, морей и подземных вод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974600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речных системах загрязнение быстро распространяется по течению, поэтому локальный сброс способен повлиять на большие участки водосбора и несколько населённых пунктов одновременно.
</a:t>
            </a:r>
            <a:endParaRPr lang="en-US" sz="984" dirty="0"/>
          </a:p>
        </p:txBody>
      </p:sp>
      <p:sp>
        <p:nvSpPr>
          <p:cNvPr id="10" name="Text 3"/>
          <p:cNvSpPr txBox="1"/>
          <p:nvPr/>
        </p:nvSpPr>
        <p:spPr>
          <a:xfrm>
            <a:off x="280816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особенно чувствительны к накоплению загрязнений: слабый водообмен замедляет самоочищение, а избыток органики и биогенов долго сохраняется в воде и донных отложениях.
</a:t>
            </a:r>
            <a:endParaRPr lang="en-US" sz="986" dirty="0"/>
          </a:p>
        </p:txBody>
      </p:sp>
      <p:sp>
        <p:nvSpPr>
          <p:cNvPr id="11" name="Text 4"/>
          <p:cNvSpPr txBox="1"/>
          <p:nvPr/>
        </p:nvSpPr>
        <p:spPr>
          <a:xfrm>
            <a:off x="464175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морских акваторий наиболее опасны прибрежные сбросы, нефтяные аварии и цветение воды в заливах, где загрязнение сочетает локальный и трансграничный характер.
</a:t>
            </a:r>
            <a:endParaRPr lang="en-US" sz="1022" dirty="0"/>
          </a:p>
        </p:txBody>
      </p:sp>
      <p:sp>
        <p:nvSpPr>
          <p:cNvPr id="12" name="Text 5"/>
          <p:cNvSpPr txBox="1"/>
          <p:nvPr/>
        </p:nvSpPr>
        <p:spPr>
          <a:xfrm>
            <a:off x="6475325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горизонты восстанавливаются крайне медленно, поэтому даже небольшой источник загрязнения создаёт долговременную угрозу для питьевого водоснабжения и требует особо строгой защиты.
</a:t>
            </a:r>
            <a:endParaRPr lang="en-US" sz="98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качества воды: от отбора проб к управленческому решению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от полевых измерений и лабораторного контроля к выбору мер реагирования.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сточных вод и современные технологии защиты водной среды
</a:t>
            </a:r>
            <a:endParaRPr lang="en-US" sz="1928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грубая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этапе вода проходит через решётки и песколовки, где задерживаются крупные примеси и тяжёлые частицы. Затем отстойники отделяют взвесь, и поток становится пригодным для дальнейшей очистки без перегрузки следующих сооружений.
</a:t>
            </a:r>
            <a:endParaRPr lang="en-US" sz="809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стадия работает на микроорганизмах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биореакторах бактерии разлагают органические загрязнения и уменьшают содержание азота. Эта часть схемы особенно важна там, где в сточные воды попадают бытовые стоки и остатки пищевой промышленности.
</a:t>
            </a:r>
            <a:endParaRPr lang="en-US" sz="76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Доочистка доводит качество до стандарта
</a:t>
            </a:r>
            <a:pPr algn="l" indent="0" marL="0">
              <a:lnSpc>
                <a:spcPct val="115000"/>
              </a:lnSpc>
              <a:buNone/>
            </a:pPr>
            <a:r>
              <a:rPr lang="en-US" sz="7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основных стадий воду пропускают через фильтры, сорбенты и мембраны, а затем обеззараживают. Такой комплекс позволяет удалить мелкие взвеси, часть растворённых веществ и снизить микробиологические риски перед сбросом или повторным использованием.
</a:t>
            </a:r>
            <a:endParaRPr lang="en-US" sz="77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Приоритетные меры снижения нагрузки на гидросферу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отражает сочетание экологического эффекта и масштаба охвата, а не только стоимость внедрения.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результативны меры, которые одновременно сокращают загрязнение и экономят воду; лучше всего работают комплексные программы.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аналитический обзор мер охраны водных ресурсов; условная приоритетная оценка по материалам темы
</a:t>
            </a:r>
            <a:endParaRPr lang="en-US" sz="75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105" y="120742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3441" y="1200440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846" y="3274879"/>
            <a:ext cx="719700" cy="63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2185" y="3299810"/>
            <a:ext cx="719700" cy="5757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 национальные механизмы охраны вод
</a:t>
            </a:r>
            <a:endParaRPr lang="en-US" sz="2393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Водоохранные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Ограничивают хозяйственную нагрузку у берегов рек, озёр и водохранилищ, снижая риск прямого попадания загрязнений в воду и разрушения прибрежных экосистем.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сбросов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Лимиты и предельно допустимые концентрации заставляют предприятия очищать стоки до установленного уровня и создают правовую основу для контроля нарушений.
</a:t>
            </a:r>
            <a:endParaRPr lang="en-US" sz="889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и соглашения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Систематические наблюдения и международные договорённости особенно важны для трансграничных рек, где загрязнение быстро выходит за пределы одной страны.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сообществ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эффект усиливается, когда местные жители поддерживают восстановление водно-болотных угодий, сообщают о нарушениях и участвуют в общественном контроле.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успешного восстановления водных объектов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заметный результат появляется там, где инженерные меры сочетаются с восстановлением природных компонентов экосистемы.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устойчивый эффект дают комплексные проекты: очистка стоков, ограничение загрязнений и восстановление природных береговых зон.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международных программ восстановления водных объектов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школьника и местного сообщества в охране водных ресурсов
</a:t>
            </a:r>
            <a:endParaRPr lang="en-US" sz="205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13650" y="1820700"/>
            <a:ext cx="22194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привычки — закрывать кран, устранять протечки и разумно использовать воду в быту — снижают общий спрос и уменьшают нагрузку на местные источники.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13650" y="3064650"/>
            <a:ext cx="22194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Бережная химия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использование моющих средств и отказ от лишних бытовых реагентов уменьшают токсичную нагрузку на канализацию и облегчают работу очистных сооружений.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455333" y="3064649"/>
            <a:ext cx="22194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о мутной воде, запахе, сбросах или гибели рыбы помогают быстрее выявить проблему и передать информацию в экологические службы.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55333" y="1820700"/>
            <a:ext cx="22194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пластика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одноразовой упаковки и бутылок помогает сократить количество твёрдых отходов, которые затем распадаются на микропластик и попадают в водоёмы.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897026" y="2398168"/>
            <a:ext cx="22194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берегов, раздельный сбор отходов и участие в школьных проектах делают защиту воды видимой, понятной и привычной частью повседневной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гидросферы — это забота о будущем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остаётся основой жизни, поэтому её загрязнение и истощение невозможно рассматривать как локальную проблему: от состояния воды зависят здоровье людей, экономика и устойчивость территорий.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2026-06-03T06:39:25Z</dcterms:created>
  <dcterms:modified xsi:type="dcterms:W3CDTF">2026-06-03T06:39:25Z</dcterms:modified>
</cp:coreProperties>
</file>