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8288000" cy="10287000"/>
  <p:notesSz cx="10287000" cy="18288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33699" y="239467"/>
            <a:ext cx="12839703" cy="95921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63675" y="4258175"/>
            <a:ext cx="16960500" cy="47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7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— уникальная экологическая система для 6 класса
</a:t>
            </a:r>
            <a:pPr algn="ctr" indent="0" marL="0">
              <a:lnSpc>
                <a:spcPct val="100000"/>
              </a:lnSpc>
              <a:buNone/>
            </a:pPr>
            <a:r>
              <a:rPr lang="en-US" sz="6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36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— сложная система с разными слоями, где живут растения и животные.
</a:t>
            </a:r>
            <a:pPr algn="ctr" indent="0" marL="0">
              <a:lnSpc>
                <a:spcPct val="100000"/>
              </a:lnSpc>
              <a:buNone/>
            </a:pPr>
            <a:r>
              <a:rPr lang="en-US" sz="36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711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DCA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220254" y="0"/>
            <a:ext cx="8063092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724925" y="1390500"/>
            <a:ext cx="8408100" cy="75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лесов в природе и истории Земли
</a:t>
            </a:r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появились свыше 300 миллионов лет назад. Сегодня они покрывают треть суши, регулируют климат, поддерживают круговорот воды и насыщают воздух кислородом.
</a:t>
            </a:r>
            <a:endParaRPr lang="en-US" sz="5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201000" y="817850"/>
            <a:ext cx="11886000" cy="17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функции деревьев в лесу
</a:t>
            </a:r>
            <a:endParaRPr lang="en-US" sz="5000" dirty="0"/>
          </a:p>
        </p:txBody>
      </p:sp>
      <p:sp>
        <p:nvSpPr>
          <p:cNvPr id="4" name="Text 1"/>
          <p:cNvSpPr txBox="1"/>
          <p:nvPr/>
        </p:nvSpPr>
        <p:spPr>
          <a:xfrm>
            <a:off x="3157450" y="3379600"/>
            <a:ext cx="5866800" cy="24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Деревья создают тень, защищая почву от сильного нагрева и сохраняя влагу, что помогает сохранять здоровье экосистемы леса.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3157400" y="7031800"/>
            <a:ext cx="5866800" cy="28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выполняют фотосинтез, обеспечивая кислород, необходимый для дыхания всех обитателей леса и поддержания жизни.
</a:t>
            </a:r>
            <a:endParaRPr lang="en-US" sz="2400" dirty="0"/>
          </a:p>
        </p:txBody>
      </p:sp>
      <p:sp>
        <p:nvSpPr>
          <p:cNvPr id="6" name="Text 3"/>
          <p:cNvSpPr txBox="1"/>
          <p:nvPr/>
        </p:nvSpPr>
        <p:spPr>
          <a:xfrm>
            <a:off x="10724150" y="3371450"/>
            <a:ext cx="5866800" cy="28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деревьев удерживают почву на месте, препятствуя её смыванию дождями и ветром, тем самым снижая риск эрозии.
</a:t>
            </a:r>
            <a:endParaRPr lang="en-US" sz="2400" dirty="0"/>
          </a:p>
        </p:txBody>
      </p:sp>
      <p:sp>
        <p:nvSpPr>
          <p:cNvPr id="7" name="Text 4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8203" y="1930800"/>
            <a:ext cx="4037045" cy="4218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34853" y="1930800"/>
            <a:ext cx="4037045" cy="4218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325503" y="1930900"/>
            <a:ext cx="4037045" cy="4218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3703533" y="1930900"/>
            <a:ext cx="3971134" cy="4218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2524" y="9607900"/>
            <a:ext cx="2706000" cy="4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627425" y="6259275"/>
            <a:ext cx="3862800" cy="81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Берёза — символ лёгкости и чистоты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627425" y="7339171"/>
            <a:ext cx="3862800" cy="17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Берёзы широко распространены в России. Её белая кора выделяется на фоне леса. Этот вид предпочитает хорошо увлажнённые почвы, образуя светлые леса со своей особой атмосферой.
</a:t>
            </a:r>
            <a:endParaRPr lang="en-US" sz="2013" dirty="0"/>
          </a:p>
        </p:txBody>
      </p:sp>
      <p:sp>
        <p:nvSpPr>
          <p:cNvPr id="11" name="Text 3"/>
          <p:cNvSpPr txBox="1"/>
          <p:nvPr/>
        </p:nvSpPr>
        <p:spPr>
          <a:xfrm>
            <a:off x="5004050" y="6259275"/>
            <a:ext cx="3903000" cy="81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Сосна — хранитель сухих лесов
</a:t>
            </a:r>
            <a:endParaRPr lang="en-US" sz="2800" dirty="0"/>
          </a:p>
        </p:txBody>
      </p:sp>
      <p:sp>
        <p:nvSpPr>
          <p:cNvPr id="12" name="Text 4"/>
          <p:cNvSpPr txBox="1"/>
          <p:nvPr/>
        </p:nvSpPr>
        <p:spPr>
          <a:xfrm>
            <a:off x="5004050" y="7339173"/>
            <a:ext cx="3903000" cy="17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Сосна растёт на песчаных и бедных почвах, часто образуя редколесья. Её хвоя и смола устойчивы к засухам и пожарам, что делает её важной для поддержания лесного баланса.
</a:t>
            </a:r>
            <a:endParaRPr lang="en-US" sz="2208" dirty="0"/>
          </a:p>
        </p:txBody>
      </p:sp>
      <p:sp>
        <p:nvSpPr>
          <p:cNvPr id="13" name="Text 5"/>
          <p:cNvSpPr txBox="1"/>
          <p:nvPr/>
        </p:nvSpPr>
        <p:spPr>
          <a:xfrm>
            <a:off x="9352375" y="6259275"/>
            <a:ext cx="3928200" cy="81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Ёль — зимняя защита леса
</a:t>
            </a:r>
            <a:endParaRPr lang="en-US" sz="2800" dirty="0"/>
          </a:p>
        </p:txBody>
      </p:sp>
      <p:sp>
        <p:nvSpPr>
          <p:cNvPr id="14" name="Text 6"/>
          <p:cNvSpPr txBox="1"/>
          <p:nvPr/>
        </p:nvSpPr>
        <p:spPr>
          <a:xfrm>
            <a:off x="9352375" y="7339173"/>
            <a:ext cx="3928200" cy="17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Ель предпочитает влажные и прохладные места, защищая почву от промерзания благодаря густой хвое. Вечнозелёный вид создаёт особый микроклимат под своей кроной.
</a:t>
            </a:r>
            <a:endParaRPr lang="en-US" sz="2208" dirty="0"/>
          </a:p>
        </p:txBody>
      </p:sp>
      <p:sp>
        <p:nvSpPr>
          <p:cNvPr id="15" name="Text 7"/>
          <p:cNvSpPr txBox="1"/>
          <p:nvPr/>
        </p:nvSpPr>
        <p:spPr>
          <a:xfrm>
            <a:off x="13701900" y="6259275"/>
            <a:ext cx="3974700" cy="81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Клён — любитель влажных участков
</a:t>
            </a:r>
            <a:endParaRPr lang="en-US" sz="2800" dirty="0"/>
          </a:p>
        </p:txBody>
      </p:sp>
      <p:sp>
        <p:nvSpPr>
          <p:cNvPr id="16" name="Text 8"/>
          <p:cNvSpPr txBox="1"/>
          <p:nvPr/>
        </p:nvSpPr>
        <p:spPr>
          <a:xfrm>
            <a:off x="13701900" y="7339171"/>
            <a:ext cx="3974700" cy="17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Клён часто встречается у рек и в тенистых местах. Его широкие листья создают густую тень, способствуя развитию тенелюбивых трав и кустарников под ним.
</a:t>
            </a:r>
            <a:endParaRPr lang="en-US" sz="2332" dirty="0"/>
          </a:p>
        </p:txBody>
      </p:sp>
      <p:sp>
        <p:nvSpPr>
          <p:cNvPr id="17" name="Text 9"/>
          <p:cNvSpPr txBox="1"/>
          <p:nvPr/>
        </p:nvSpPr>
        <p:spPr>
          <a:xfrm>
            <a:off x="2207850" y="399425"/>
            <a:ext cx="13872300" cy="129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лесных деревьев России
</a:t>
            </a:r>
            <a:endParaRPr lang="en-US" sz="5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E2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36075" y="405700"/>
            <a:ext cx="13187700" cy="16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деревья формируют микроклимат леса
</a:t>
            </a:r>
            <a:endParaRPr lang="en-US" sz="5000" dirty="0"/>
          </a:p>
        </p:txBody>
      </p:sp>
      <p:sp>
        <p:nvSpPr>
          <p:cNvPr id="6" name="Text 1"/>
          <p:cNvSpPr txBox="1"/>
          <p:nvPr/>
        </p:nvSpPr>
        <p:spPr>
          <a:xfrm>
            <a:off x="1255100" y="2504000"/>
            <a:ext cx="50064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летнюю жару температура в тени деревьев бывает на 2–5 градусов ниже, что сохраняет прохладу и комфорт для живых организмов.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1255100" y="5988850"/>
            <a:ext cx="50064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лес защищает почву от глубокого промерзания, замедляя потерю тепла благодаря покрытию из хвои и листьев.
</a:t>
            </a:r>
            <a:endParaRPr lang="en-US" sz="2000" dirty="0"/>
          </a:p>
        </p:txBody>
      </p:sp>
      <p:sp>
        <p:nvSpPr>
          <p:cNvPr id="8" name="Text 3"/>
          <p:cNvSpPr txBox="1"/>
          <p:nvPr/>
        </p:nvSpPr>
        <p:spPr>
          <a:xfrm>
            <a:off x="11939950" y="4296750"/>
            <a:ext cx="50064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Влажность воздуха в лесу выше, чем на открытых пространствах, благодаря испарению влаги с листьев и почвы круглый год.
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11939950" y="7764375"/>
            <a:ext cx="50064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снег в лесу тает равномернее и быстрее, что позволяет своевременно поступать влаге в почву для растений.
</a:t>
            </a:r>
            <a:endParaRPr lang="en-US" sz="2000" dirty="0"/>
          </a:p>
        </p:txBody>
      </p:sp>
      <p:sp>
        <p:nvSpPr>
          <p:cNvPr id="10" name="Text 5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37558" y="2082325"/>
            <a:ext cx="5113633" cy="5483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01871" y="2082325"/>
            <a:ext cx="5113633" cy="5483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66183" y="2082325"/>
            <a:ext cx="5113633" cy="54831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508325" y="341300"/>
            <a:ext cx="172098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леса и их связь с деревьями
</a:t>
            </a:r>
            <a:endParaRPr lang="en-US" sz="5000" dirty="0"/>
          </a:p>
        </p:txBody>
      </p:sp>
      <p:sp>
        <p:nvSpPr>
          <p:cNvPr id="8" name="Text 2"/>
          <p:cNvSpPr txBox="1"/>
          <p:nvPr/>
        </p:nvSpPr>
        <p:spPr>
          <a:xfrm>
            <a:off x="1135063" y="7874897"/>
            <a:ext cx="5118731" cy="12957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 и сони — жильцы дупел
</a:t>
            </a:r>
            <a:pPr algn="l" indent="0" marL="0">
              <a:lnSpc>
                <a:spcPct val="90000"/>
              </a:lnSpc>
              <a:buNone/>
            </a:pPr>
            <a:r>
              <a:rPr lang="en-US" sz="20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 и соня устраивают свои гнёзда внутри стволов деревьев, которые служат им надёжным укрытием от хищников и погодных условий.
</a:t>
            </a:r>
            <a:endParaRPr lang="en-US" sz="2086" dirty="0"/>
          </a:p>
        </p:txBody>
      </p:sp>
      <p:sp>
        <p:nvSpPr>
          <p:cNvPr id="9" name="Text 3"/>
          <p:cNvSpPr txBox="1"/>
          <p:nvPr/>
        </p:nvSpPr>
        <p:spPr>
          <a:xfrm>
            <a:off x="6599383" y="7874897"/>
            <a:ext cx="5118731" cy="12957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Дятлы — охотники в коре
</a:t>
            </a:r>
            <a:pPr algn="l" indent="0" marL="0">
              <a:lnSpc>
                <a:spcPct val="90000"/>
              </a:lnSpc>
              <a:buNone/>
            </a:pPr>
            <a:r>
              <a:rPr lang="en-US" sz="20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Дятлы высверливают отверстия в коре, добывая насекомых и их личинки для питания. Они помогают контролировать вредителей, сохраняя здоровье деревьев.
</a:t>
            </a:r>
            <a:endParaRPr lang="en-US" sz="2086" dirty="0"/>
          </a:p>
        </p:txBody>
      </p:sp>
      <p:sp>
        <p:nvSpPr>
          <p:cNvPr id="10" name="Text 4"/>
          <p:cNvSpPr txBox="1"/>
          <p:nvPr/>
        </p:nvSpPr>
        <p:spPr>
          <a:xfrm>
            <a:off x="12063702" y="7874897"/>
            <a:ext cx="5118731" cy="12957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Совы — ночные охотники
</a:t>
            </a:r>
            <a:pPr algn="l" indent="0" marL="0">
              <a:lnSpc>
                <a:spcPct val="90000"/>
              </a:lnSpc>
              <a:buNone/>
            </a:pPr>
            <a:r>
              <a:rPr lang="en-US" sz="20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Совы прячутся среди ветвей и листьев, оставаясь незаметными в ночи. Их охота поддерживает баланс численности мелких животных в лесу.
</a:t>
            </a:r>
            <a:endParaRPr lang="en-US" sz="2086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855991" y="973064"/>
            <a:ext cx="10121400" cy="834087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1200" y="777850"/>
            <a:ext cx="6723600" cy="83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деревьев с остальными организмами
</a:t>
            </a:r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 веществ в лесной экосистеме
</a:t>
            </a:r>
            <a:endParaRPr lang="en-US" sz="5000" dirty="0"/>
          </a:p>
        </p:txBody>
      </p:sp>
      <p:sp>
        <p:nvSpPr>
          <p:cNvPr id="6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8950" y="2756271"/>
            <a:ext cx="9453600" cy="526258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61100" y="2888875"/>
            <a:ext cx="4800600" cy="526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почти полностью закрыто плотной кроной, поэтому внизу свет рассеивается и значительно ослабевает.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Ограничение света влияет на рост трав и молодых деревьев, требующих приспособления к тени.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1092450" y="438150"/>
            <a:ext cx="16103100" cy="160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освещённость в лесу
</a:t>
            </a:r>
            <a:endParaRPr lang="en-US" sz="5000" dirty="0"/>
          </a:p>
        </p:txBody>
      </p:sp>
      <p:sp>
        <p:nvSpPr>
          <p:cNvPr id="9" name="Text 3"/>
          <p:cNvSpPr txBox="1"/>
          <p:nvPr/>
        </p:nvSpPr>
        <p:spPr>
          <a:xfrm>
            <a:off x="7811749" y="8183125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лесной экологии, 2023
</a:t>
            </a:r>
            <a:endParaRPr lang="en-US" sz="1454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E2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77475" y="428100"/>
            <a:ext cx="16432200" cy="226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лесного гумуса для почвы
</a:t>
            </a:r>
            <a:endParaRPr lang="en-US" sz="5000" dirty="0"/>
          </a:p>
        </p:txBody>
      </p:sp>
      <p:sp>
        <p:nvSpPr>
          <p:cNvPr id="9" name="Text 1"/>
          <p:cNvSpPr txBox="1"/>
          <p:nvPr/>
        </p:nvSpPr>
        <p:spPr>
          <a:xfrm>
            <a:off x="1504900" y="3665975"/>
            <a:ext cx="4323900" cy="41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Опавшие листья образуют слой подстилки, который сохраняет влагу и защищает почву от пересыхания в жаркие периоды.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6457900" y="3665975"/>
            <a:ext cx="4323900" cy="41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Микроорганизмы разлагают органику, превращая её в гумус — питательное вещество, необходимое для здоровья растений.
</a:t>
            </a:r>
            <a:endParaRPr lang="en-US" sz="2800" dirty="0"/>
          </a:p>
        </p:txBody>
      </p:sp>
      <p:sp>
        <p:nvSpPr>
          <p:cNvPr id="11" name="Text 3"/>
          <p:cNvSpPr txBox="1"/>
          <p:nvPr/>
        </p:nvSpPr>
        <p:spPr>
          <a:xfrm>
            <a:off x="11487100" y="3665975"/>
            <a:ext cx="4323900" cy="41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Гумус улучшает структуру почвы, повышая её плодородие и способствуя росту новых деревьев и трав.
</a:t>
            </a:r>
            <a:endParaRPr lang="en-US" sz="2800" dirty="0"/>
          </a:p>
        </p:txBody>
      </p:sp>
      <p:sp>
        <p:nvSpPr>
          <p:cNvPr id="12" name="Text 4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7075" y="1879782"/>
            <a:ext cx="8490900" cy="43117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319050" y="1879807"/>
            <a:ext cx="8490900" cy="431178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2524" y="9607900"/>
            <a:ext cx="2706000" cy="4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669325" y="6327889"/>
            <a:ext cx="8212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Улавливание углекислого газа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Деревья поглощают углекислый газ в процессе фотосинтеза, помогая снижать парниковый эффект и улучшая качество атмосферы.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9458400" y="6327889"/>
            <a:ext cx="8212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Фильтрация пыли и вредных частиц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задерживают пыль, пыльцу и вредные вещества. Например, один взрослый дуб способен очистить до 20 килограммов пыли в год, способствуя чистоте воздуха.
</a:t>
            </a:r>
            <a:endParaRPr lang="en-US" sz="2800" dirty="0"/>
          </a:p>
        </p:txBody>
      </p:sp>
      <p:sp>
        <p:nvSpPr>
          <p:cNvPr id="10" name="Text 3"/>
          <p:cNvSpPr txBox="1"/>
          <p:nvPr/>
        </p:nvSpPr>
        <p:spPr>
          <a:xfrm>
            <a:off x="2207850" y="399425"/>
            <a:ext cx="13872300" cy="129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деревья очищают воздух
</a:t>
            </a:r>
            <a:endParaRPr lang="en-US" sz="5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6250" y="3049712"/>
            <a:ext cx="10121400" cy="403367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396800" y="895200"/>
            <a:ext cx="6364800" cy="84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параметров среды: лес и луг
</a:t>
            </a:r>
            <a:pPr algn="l" indent="0" marL="0">
              <a:lnSpc>
                <a:spcPct val="120000"/>
              </a:lnSpc>
              <a:buNone/>
            </a:pPr>
            <a:r>
              <a:rPr lang="en-US" sz="2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ключевые параметры среды летом в лесу и на лугу, включая температуру, влажность, освещённость и содержание кислорода.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обеспечивает более прохладный, влажный и кислородно насыщенный микроклимат, создавая благоприятные условия для многих организмов, в отличие от открытого луга.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2273375" y="9886100"/>
            <a:ext cx="82044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Росгидромета, 2022 год
</a:t>
            </a:r>
            <a:endParaRPr lang="en-US" sz="1454" dirty="0"/>
          </a:p>
        </p:txBody>
      </p:sp>
      <p:sp>
        <p:nvSpPr>
          <p:cNvPr id="6" name="Text 2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6595925" y="2466150"/>
            <a:ext cx="7725000" cy="17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Деревья активно испаряют до 40% осадков через листья, способствуя повышению влажности воздуха внутри леса и поддержанию устойчивого микроклимата.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3201000" y="432314"/>
            <a:ext cx="11886000" cy="17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Влажность и круговорот воды в лесной экосистеме
</a:t>
            </a:r>
            <a:endParaRPr lang="en-US" sz="5000" dirty="0"/>
          </a:p>
        </p:txBody>
      </p:sp>
      <p:sp>
        <p:nvSpPr>
          <p:cNvPr id="10" name="Text 3"/>
          <p:cNvSpPr txBox="1"/>
          <p:nvPr/>
        </p:nvSpPr>
        <p:spPr>
          <a:xfrm>
            <a:off x="4096450" y="5062175"/>
            <a:ext cx="7409700" cy="17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Лесной покров задерживает воду, обеспечивая её постепенное проникновение в почву и замедленное стекание, что предотвращает наводнения весной и засухи летом.
</a:t>
            </a:r>
            <a:endParaRPr lang="en-US" sz="2713" dirty="0"/>
          </a:p>
        </p:txBody>
      </p:sp>
      <p:sp>
        <p:nvSpPr>
          <p:cNvPr id="11" name="Text 4"/>
          <p:cNvSpPr txBox="1"/>
          <p:nvPr/>
        </p:nvSpPr>
        <p:spPr>
          <a:xfrm>
            <a:off x="6595925" y="7599457"/>
            <a:ext cx="7725000" cy="17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Таким образом, лес играет ключевую роль в регулировании водного баланса, сохраняя экосистему и обеспечивая воду для растений и животных.
</a:t>
            </a:r>
            <a:endParaRPr lang="en-US" sz="2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201000" y="817850"/>
            <a:ext cx="11886000" cy="17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виды леса и их зависимость от среды
</a:t>
            </a:r>
            <a:endParaRPr lang="en-US" sz="5000" dirty="0"/>
          </a:p>
        </p:txBody>
      </p:sp>
      <p:sp>
        <p:nvSpPr>
          <p:cNvPr id="4" name="Text 1"/>
          <p:cNvSpPr txBox="1"/>
          <p:nvPr/>
        </p:nvSpPr>
        <p:spPr>
          <a:xfrm>
            <a:off x="3157450" y="3379600"/>
            <a:ext cx="5866800" cy="24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редкие птицы, такие как чёрный аист и филин, обитают исключительно в старых, густых лесах с большим количеством древостоя и естественных убежищ.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3157400" y="7031800"/>
            <a:ext cx="5866800" cy="28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места встречаются в Карелии и на Дальнем Востоке — регионах, где природа сохраняется благодаря минимальному вмешательству человека.
</a:t>
            </a:r>
            <a:endParaRPr lang="en-US" sz="2400" dirty="0"/>
          </a:p>
        </p:txBody>
      </p:sp>
      <p:sp>
        <p:nvSpPr>
          <p:cNvPr id="6" name="Text 3"/>
          <p:cNvSpPr txBox="1"/>
          <p:nvPr/>
        </p:nvSpPr>
        <p:spPr>
          <a:xfrm>
            <a:off x="10724150" y="3371450"/>
            <a:ext cx="5866800" cy="28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Особые виды мхов и лишайников требуют стабильных условий влажности и тени, которые поддерживают только нетронутые лесные участки.
</a:t>
            </a:r>
            <a:endParaRPr lang="en-US" sz="2400" dirty="0"/>
          </a:p>
        </p:txBody>
      </p:sp>
      <p:sp>
        <p:nvSpPr>
          <p:cNvPr id="7" name="Text 4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1275" y="2118335"/>
            <a:ext cx="7900200" cy="539281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286625" y="2083614"/>
            <a:ext cx="7900200" cy="542367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508325" y="341300"/>
            <a:ext cx="172098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растений к лесной жизни
</a:t>
            </a:r>
            <a:endParaRPr lang="en-US" sz="5000" dirty="0"/>
          </a:p>
        </p:txBody>
      </p:sp>
      <p:sp>
        <p:nvSpPr>
          <p:cNvPr id="7" name="Text 2"/>
          <p:cNvSpPr txBox="1"/>
          <p:nvPr/>
        </p:nvSpPr>
        <p:spPr>
          <a:xfrm>
            <a:off x="1101270" y="7874897"/>
            <a:ext cx="7900105" cy="12957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Папоротники — теневыносливые обитатели лесного подлеска
</a:t>
            </a:r>
            <a:pPr algn="l" indent="0" marL="0">
              <a:lnSpc>
                <a:spcPct val="90000"/>
              </a:lnSpc>
              <a:buNone/>
            </a:pPr>
            <a:r>
              <a:rPr lang="en-US" sz="20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7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Папоротники имеют крупные листья, которые эффективно улавливают слабый свет под кронами деревьев. Их корни проникают глубоко в почву, обеспечивая доступ к влаге и питательным веществам.
</a:t>
            </a:r>
            <a:endParaRPr lang="en-US" sz="2034" dirty="0"/>
          </a:p>
        </p:txBody>
      </p:sp>
      <p:sp>
        <p:nvSpPr>
          <p:cNvPr id="8" name="Text 3"/>
          <p:cNvSpPr txBox="1"/>
          <p:nvPr/>
        </p:nvSpPr>
        <p:spPr>
          <a:xfrm>
            <a:off x="9286625" y="7874897"/>
            <a:ext cx="7900105" cy="12957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Барвинок — зелёный ковёр в тенистых местах
</a:t>
            </a:r>
            <a:pPr algn="l" indent="0" marL="0">
              <a:lnSpc>
                <a:spcPct val="90000"/>
              </a:lnSpc>
              <a:buNone/>
            </a:pPr>
            <a:r>
              <a:rPr lang="en-US" sz="20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Барвинок легко выживает в условиях ограниченного освещения, распространяясь по земле густым ковром. Его листья способны аккумулировать максимум света, что помогает ему расти даже в густом лесу.
</a:t>
            </a:r>
            <a:endParaRPr lang="en-US" sz="208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DCA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758325" y="7982825"/>
            <a:ext cx="9434700" cy="150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также обеспечивают ресурс для производства топливных материалов и поддерживают традиционный образ жизни многих народов.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080675" y="6196850"/>
            <a:ext cx="9434700" cy="150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коры и листьев многих деревьев получают сырьё для создания лекарственных препаратов, которые используются в фармацевтике.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7405500" y="4520675"/>
            <a:ext cx="9434700" cy="139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ягоды и грибы являются ценным источником пищи и широко применяются в народной медицине благодаря полезным свойствам.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7708425" y="2844500"/>
            <a:ext cx="9434700" cy="139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Древесина леса служит основой для строительства домов, изготовления мебели и изготовления бумаги, обеспечивая важные материалы для повседневной жизни.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934350" y="597875"/>
            <a:ext cx="16419300" cy="15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леса человеком
</a:t>
            </a:r>
            <a:endParaRPr lang="en-US" sz="5500" dirty="0"/>
          </a:p>
        </p:txBody>
      </p:sp>
      <p:sp>
        <p:nvSpPr>
          <p:cNvPr id="10" name="Text 5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8950" y="2756271"/>
            <a:ext cx="9453600" cy="526258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61100" y="2888875"/>
            <a:ext cx="4800600" cy="526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Основной урон наносят промышленная вырубка, лесные пожары и строительство инфраструктуры, что значительно влияет на экосистемы.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Устойчивое управление лесами и меры по охране необходимы для снижения темпов утраты лесных территорий.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1092450" y="438150"/>
            <a:ext cx="16103100" cy="160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лесных площадей: динамика и причины
</a:t>
            </a:r>
            <a:endParaRPr lang="en-US" sz="5000" dirty="0"/>
          </a:p>
        </p:txBody>
      </p:sp>
      <p:sp>
        <p:nvSpPr>
          <p:cNvPr id="9" name="Text 3"/>
          <p:cNvSpPr txBox="1"/>
          <p:nvPr/>
        </p:nvSpPr>
        <p:spPr>
          <a:xfrm>
            <a:off x="7811749" y="8183125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Рослесхоз, отчет 2021 года
</a:t>
            </a:r>
            <a:endParaRPr lang="en-US" sz="1454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E2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77475" y="428100"/>
            <a:ext cx="16432200" cy="226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последствия вырубки леса
</a:t>
            </a:r>
            <a:endParaRPr lang="en-US" sz="5000" dirty="0"/>
          </a:p>
        </p:txBody>
      </p:sp>
      <p:sp>
        <p:nvSpPr>
          <p:cNvPr id="9" name="Text 1"/>
          <p:cNvSpPr txBox="1"/>
          <p:nvPr/>
        </p:nvSpPr>
        <p:spPr>
          <a:xfrm>
            <a:off x="1504900" y="3665975"/>
            <a:ext cx="4323900" cy="41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леса разрушает местообитания множества животных, что ведёт к сокращению их численности и исчезновению видов.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6457900" y="3665975"/>
            <a:ext cx="4323900" cy="41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деревьев усиливается эрозия почв, что приводит к ухудшению качества воды в реках и снижению плодородия почвы.
</a:t>
            </a:r>
            <a:endParaRPr lang="en-US" sz="2800" dirty="0"/>
          </a:p>
        </p:txBody>
      </p:sp>
      <p:sp>
        <p:nvSpPr>
          <p:cNvPr id="11" name="Text 3"/>
          <p:cNvSpPr txBox="1"/>
          <p:nvPr/>
        </p:nvSpPr>
        <p:spPr>
          <a:xfrm>
            <a:off x="11487100" y="3665975"/>
            <a:ext cx="4323900" cy="41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 ухудшает качество воздуха: увеличивается содержание пыли и уменьшается уровень кислорода, нарушая экологическое равновесие.
</a:t>
            </a:r>
            <a:endParaRPr lang="en-US" sz="2800" dirty="0"/>
          </a:p>
        </p:txBody>
      </p:sp>
      <p:sp>
        <p:nvSpPr>
          <p:cNvPr id="12" name="Text 4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E2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36075" y="405700"/>
            <a:ext cx="13187700" cy="16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лесов: примеры экологических акций
</a:t>
            </a:r>
            <a:endParaRPr lang="en-US" sz="5000" dirty="0"/>
          </a:p>
        </p:txBody>
      </p:sp>
      <p:sp>
        <p:nvSpPr>
          <p:cNvPr id="6" name="Text 1"/>
          <p:cNvSpPr txBox="1"/>
          <p:nvPr/>
        </p:nvSpPr>
        <p:spPr>
          <a:xfrm>
            <a:off x="1255100" y="2504000"/>
            <a:ext cx="50064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Школьники и волонтёры регулярно участвуют в посадке деревьев, помогая возобновить лесные массивы и поддержать биоразнообразие.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1255100" y="5988850"/>
            <a:ext cx="50064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Национальные программы, такие как «Сохраним лес», стимулируют совместные усилия общества и государства по восстановлению лесных экосистем.
</a:t>
            </a:r>
            <a:endParaRPr lang="en-US" sz="2000" dirty="0"/>
          </a:p>
        </p:txBody>
      </p:sp>
      <p:sp>
        <p:nvSpPr>
          <p:cNvPr id="8" name="Text 3"/>
          <p:cNvSpPr txBox="1"/>
          <p:nvPr/>
        </p:nvSpPr>
        <p:spPr>
          <a:xfrm>
            <a:off x="11939950" y="4296750"/>
            <a:ext cx="50064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Лесники проводят работы по защите молодых насаждений от вредителей и контролируют состояние лесов после пожаров.
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11939950" y="7764375"/>
            <a:ext cx="50064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Общественные акции и экологическое просвещение повышают осведомлённость о важности лесов и мотивируют к бережному отношению к природе.
</a:t>
            </a:r>
            <a:endParaRPr lang="en-US" sz="2000" dirty="0"/>
          </a:p>
        </p:txBody>
      </p:sp>
      <p:sp>
        <p:nvSpPr>
          <p:cNvPr id="10" name="Text 5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6350" y="1894113"/>
            <a:ext cx="5568600" cy="42797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10075" y="1894113"/>
            <a:ext cx="5568600" cy="42797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168575" y="1894113"/>
            <a:ext cx="5568600" cy="427977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2524" y="9607900"/>
            <a:ext cx="2706000" cy="4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629725" y="6327900"/>
            <a:ext cx="5458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Картины Шишкина и Саврасова как отражение красоты леса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художники изображали лес в своих произведениях, передавая его величие и таинственность. Их полотна стали символами русской природы и вдохновляют поколения.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6422675" y="6327900"/>
            <a:ext cx="5458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в русских сказках и мифах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народных рассказах лес выступает местом чудес и испытаний — от сказок «Морозко» до «Маши и Медведя», где деревья символизируют силу и защиту.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12218271" y="6327900"/>
            <a:ext cx="5458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Обряды и праздники, связанные с лесом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Троицы и Коляды содержат ритуалы, в которых лес и деревья занимают центральное место, отражая тесную связь человека с природой и её циклами.
</a:t>
            </a:r>
            <a:endParaRPr lang="en-US" sz="2400" dirty="0"/>
          </a:p>
        </p:txBody>
      </p:sp>
      <p:sp>
        <p:nvSpPr>
          <p:cNvPr id="11" name="Text 4"/>
          <p:cNvSpPr txBox="1"/>
          <p:nvPr/>
        </p:nvSpPr>
        <p:spPr>
          <a:xfrm>
            <a:off x="2207850" y="399425"/>
            <a:ext cx="13872300" cy="129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в культуре, искусстве и традициях
</a:t>
            </a:r>
            <a:endParaRPr lang="en-US" sz="5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5146284"/>
            <a:ext cx="18268200" cy="513793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34450" y="1830500"/>
            <a:ext cx="15619200" cy="277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Сохраним лес — сохраним будущее
</a:t>
            </a:r>
            <a:pPr algn="l" indent="0" marL="0">
              <a:lnSpc>
                <a:spcPct val="100000"/>
              </a:lnSpc>
              <a:buNone/>
            </a:pPr>
            <a:r>
              <a:rPr lang="en-US" sz="5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обеспечивают устойчивость природы и жизнь на планете. Бережное отношение к лесам — залог здоровья нашей среды и благополучия грядущих поколений.
</a:t>
            </a:r>
            <a:endParaRPr lang="en-US" sz="4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2026-05-08T17:36:18Z</dcterms:created>
  <dcterms:modified xsi:type="dcterms:W3CDTF">2026-05-08T17:36:18Z</dcterms:modified>
</cp:coreProperties>
</file>