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jpeg"/><Relationship Id="rId3" Type="http://schemas.openxmlformats.org/officeDocument/2006/relationships/image" Target="../media/image-8-3.jpe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image" Target="../media/image-10-11.png"/><Relationship Id="rId12" Type="http://schemas.openxmlformats.org/officeDocument/2006/relationships/slideLayout" Target="../slideLayouts/slideLayout1.xml"/><Relationship Id="rId1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eg"/><Relationship Id="rId3" Type="http://schemas.openxmlformats.org/officeDocument/2006/relationships/image" Target="../media/image-14-3.png"/><Relationship Id="rId4" Type="http://schemas.openxmlformats.org/officeDocument/2006/relationships/image" Target="../media/image-14-4.jpe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image" Target="../media/image-17-10.png"/><Relationship Id="rId11" Type="http://schemas.openxmlformats.org/officeDocument/2006/relationships/slideLayout" Target="../slideLayouts/slideLayout1.xml"/><Relationship Id="rId1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701656" y="0"/>
            <a:ext cx="4440287"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20125" y="4328725"/>
            <a:ext cx="3766800" cy="528600"/>
          </a:xfrm>
          <a:prstGeom prst="rect">
            <a:avLst/>
          </a:prstGeom>
          <a:noFill/>
          <a:ln/>
        </p:spPr>
        <p:txBody>
          <a:bodyPr wrap="square" lIns="0" tIns="0" rIns="0" bIns="0" rtlCol="0" anchor="b"/>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endParaRPr lang="en-US" sz="1100" dirty="0"/>
          </a:p>
        </p:txBody>
      </p:sp>
      <p:sp>
        <p:nvSpPr>
          <p:cNvPr id="5" name="Text 1"/>
          <p:cNvSpPr txBox="1"/>
          <p:nvPr/>
        </p:nvSpPr>
        <p:spPr>
          <a:xfrm>
            <a:off x="516150" y="1768650"/>
            <a:ext cx="3766800" cy="1293600"/>
          </a:xfrm>
          <a:prstGeom prst="rect">
            <a:avLst/>
          </a:prstGeom>
          <a:noFill/>
          <a:ln/>
        </p:spPr>
        <p:txBody>
          <a:bodyPr wrap="square" lIns="0" tIns="0" rIns="0" bIns="0" rtlCol="0" anchor="b"/>
          <a:lstStyle/>
          <a:p>
            <a:pPr algn="l" indent="0" marL="0">
              <a:lnSpc>
                <a:spcPct val="100000"/>
              </a:lnSpc>
              <a:buNone/>
            </a:pPr>
            <a:r>
              <a:rPr lang="en-US" sz="2544" b="1" dirty="0">
                <a:solidFill>
                  <a:srgbClr val="FFFFFF"/>
                </a:solidFill>
                <a:latin typeface="Arial" pitchFamily="34" charset="0"/>
                <a:ea typeface="Arial" pitchFamily="34" charset="-122"/>
                <a:cs typeface="Arial" pitchFamily="34" charset="-120"/>
              </a:rPr>
              <a:t>Leisure Activities: свободное время и английская лексика по теме
</a:t>
            </a:r>
            <a:endParaRPr lang="en-US" sz="2544" dirty="0"/>
          </a:p>
        </p:txBody>
      </p:sp>
      <p:sp>
        <p:nvSpPr>
          <p:cNvPr id="6" name="Text 2"/>
          <p:cNvSpPr txBox="1"/>
          <p:nvPr/>
        </p:nvSpPr>
        <p:spPr>
          <a:xfrm>
            <a:off x="516150" y="3234325"/>
            <a:ext cx="3766800" cy="948900"/>
          </a:xfrm>
          <a:prstGeom prst="rect">
            <a:avLst/>
          </a:prstGeom>
          <a:noFill/>
          <a:ln/>
        </p:spPr>
        <p:txBody>
          <a:bodyPr wrap="square" lIns="0" tIns="0" rIns="0" bIns="0" rtlCol="0" anchor="t"/>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Изучаем хобби, предпочтения и привычки через понятную английскую лексику.
</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312325" y="1144062"/>
            <a:ext cx="4319400" cy="345467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2</a:t>
            </a:r>
            <a:endParaRPr lang="en-US" sz="1000" dirty="0"/>
          </a:p>
        </p:txBody>
      </p:sp>
      <p:sp>
        <p:nvSpPr>
          <p:cNvPr id="6" name="Text 1"/>
          <p:cNvSpPr txBox="1"/>
          <p:nvPr/>
        </p:nvSpPr>
        <p:spPr>
          <a:xfrm>
            <a:off x="522850" y="397250"/>
            <a:ext cx="7871700" cy="651300"/>
          </a:xfrm>
          <a:prstGeom prst="rect">
            <a:avLst/>
          </a:prstGeom>
          <a:noFill/>
          <a:ln/>
        </p:spPr>
        <p:txBody>
          <a:bodyPr wrap="square" lIns="0" tIns="0" rIns="0" bIns="0" rtlCol="0" anchor="t"/>
          <a:lstStyle/>
          <a:p>
            <a:pPr algn="l" indent="0" marL="0">
              <a:lnSpc>
                <a:spcPct val="100000"/>
              </a:lnSpc>
              <a:buNone/>
            </a:pPr>
            <a:r>
              <a:rPr lang="en-US" sz="2985" b="1" dirty="0">
                <a:solidFill>
                  <a:srgbClr val="0B4240"/>
                </a:solidFill>
                <a:latin typeface="Arial" pitchFamily="34" charset="0"/>
                <a:ea typeface="Arial" pitchFamily="34" charset="-122"/>
                <a:cs typeface="Arial" pitchFamily="34" charset="-120"/>
              </a:rPr>
              <a:t>Почему leisure activities важны в 7 классе
</a:t>
            </a:r>
            <a:endParaRPr lang="en-US" sz="2985" dirty="0"/>
          </a:p>
        </p:txBody>
      </p:sp>
      <p:sp>
        <p:nvSpPr>
          <p:cNvPr id="7" name="Text 2"/>
          <p:cNvSpPr txBox="1"/>
          <p:nvPr/>
        </p:nvSpPr>
        <p:spPr>
          <a:xfrm>
            <a:off x="847300" y="2064150"/>
            <a:ext cx="3810600" cy="1632900"/>
          </a:xfrm>
          <a:prstGeom prst="rect">
            <a:avLst/>
          </a:prstGeom>
          <a:noFill/>
          <a:ln/>
        </p:spPr>
        <p:txBody>
          <a:bodyPr wrap="square" lIns="0" tIns="0" rIns="0" bIns="0" rtlCol="0" anchor="ctr"/>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Тема связана с повседневной жизнью подростков: спорт, музыка, игры, книги и общение. Она помогает говорить о предпочтениях, частоте действий и своих привычках по-английски.
</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4327" y="313331"/>
            <a:ext cx="7370557" cy="761089"/>
          </a:xfrm>
          <a:prstGeom prst="rect">
            <a:avLst/>
          </a:prstGeom>
          <a:noFill/>
          <a:ln/>
        </p:spPr>
        <p:txBody>
          <a:bodyPr wrap="square" lIns="0" tIns="0" rIns="0" bIns="0" rtlCol="0" anchor="t"/>
          <a:lstStyle/>
          <a:p>
            <a:pPr algn="l" indent="0" marL="0">
              <a:lnSpc>
                <a:spcPct val="115000"/>
              </a:lnSpc>
              <a:buNone/>
            </a:pPr>
            <a:r>
              <a:rPr lang="en-US" sz="3000" b="1" dirty="0">
                <a:solidFill>
                  <a:srgbClr val="FFFFFF"/>
                </a:solidFill>
                <a:latin typeface="Arial" pitchFamily="34" charset="0"/>
                <a:ea typeface="Arial" pitchFamily="34" charset="-122"/>
                <a:cs typeface="Arial" pitchFamily="34" charset="-120"/>
              </a:rPr>
              <a:t>Что означает leisure activities
</a:t>
            </a:r>
            <a:endParaRPr lang="en-US" sz="3000" dirty="0"/>
          </a:p>
        </p:txBody>
      </p:sp>
      <p:sp>
        <p:nvSpPr>
          <p:cNvPr id="9" name="Text 1"/>
          <p:cNvSpPr txBox="1"/>
          <p:nvPr/>
        </p:nvSpPr>
        <p:spPr>
          <a:xfrm>
            <a:off x="7794883" y="364101"/>
            <a:ext cx="1175441" cy="192159"/>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3</a:t>
            </a:r>
            <a:endParaRPr lang="en-US" sz="1000" dirty="0"/>
          </a:p>
        </p:txBody>
      </p:sp>
      <p:sp>
        <p:nvSpPr>
          <p:cNvPr id="10" name="Text 2"/>
          <p:cNvSpPr txBox="1"/>
          <p:nvPr/>
        </p:nvSpPr>
        <p:spPr>
          <a:xfrm>
            <a:off x="694129" y="1835573"/>
            <a:ext cx="2269664" cy="774277"/>
          </a:xfrm>
          <a:prstGeom prst="rect">
            <a:avLst/>
          </a:prstGeom>
          <a:noFill/>
          <a:ln/>
        </p:spPr>
        <p:txBody>
          <a:bodyPr wrap="square" lIns="0" tIns="0" rIns="0" bIns="0" rtlCol="0" anchor="t"/>
          <a:lstStyle/>
          <a:p>
            <a:pPr algn="l" indent="0" marL="0">
              <a:lnSpc>
                <a:spcPct val="100000"/>
              </a:lnSpc>
              <a:buNone/>
            </a:pPr>
            <a:r>
              <a:rPr lang="en-US" sz="1299" b="1" dirty="0">
                <a:solidFill>
                  <a:srgbClr val="FFFFFF"/>
                </a:solidFill>
                <a:latin typeface="Arial" pitchFamily="34" charset="0"/>
                <a:ea typeface="Arial" pitchFamily="34" charset="-122"/>
                <a:cs typeface="Arial" pitchFamily="34" charset="-120"/>
              </a:rPr>
              <a:t>Свободное время
</a:t>
            </a:r>
            <a:pPr algn="l" indent="0" marL="0">
              <a:lnSpc>
                <a:spcPct val="100000"/>
              </a:lnSpc>
              <a:buNone/>
            </a:pPr>
            <a:r>
              <a:rPr lang="en-US" sz="599"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99" b="1" dirty="0">
                <a:solidFill>
                  <a:srgbClr val="FFFFFF"/>
                </a:solidFill>
                <a:latin typeface="Arial" pitchFamily="34" charset="0"/>
                <a:ea typeface="Arial" pitchFamily="34" charset="-122"/>
                <a:cs typeface="Arial" pitchFamily="34" charset="-120"/>
              </a:rPr>
              <a:t>Leisure activities — это занятия, которые человек выбирает после уроков и обязательных дел. Они помогают отдыхать, переключаться и проводить время так, как нравится именно тебе.
</a:t>
            </a:r>
            <a:endParaRPr lang="en-US" sz="1299" dirty="0"/>
          </a:p>
        </p:txBody>
      </p:sp>
      <p:sp>
        <p:nvSpPr>
          <p:cNvPr id="11" name="Text 3"/>
          <p:cNvSpPr txBox="1"/>
          <p:nvPr/>
        </p:nvSpPr>
        <p:spPr>
          <a:xfrm>
            <a:off x="3452078" y="1835573"/>
            <a:ext cx="2269664" cy="774277"/>
          </a:xfrm>
          <a:prstGeom prst="rect">
            <a:avLst/>
          </a:prstGeom>
          <a:noFill/>
          <a:ln/>
        </p:spPr>
        <p:txBody>
          <a:bodyPr wrap="square" lIns="0" tIns="0" rIns="0" bIns="0" rtlCol="0" anchor="t"/>
          <a:lstStyle/>
          <a:p>
            <a:pPr algn="l" indent="0" marL="0">
              <a:lnSpc>
                <a:spcPct val="100000"/>
              </a:lnSpc>
              <a:buNone/>
            </a:pPr>
            <a:r>
              <a:rPr lang="en-US" sz="1299" b="1" dirty="0">
                <a:solidFill>
                  <a:srgbClr val="FFFFFF"/>
                </a:solidFill>
                <a:latin typeface="Arial" pitchFamily="34" charset="0"/>
                <a:ea typeface="Arial" pitchFamily="34" charset="-122"/>
                <a:cs typeface="Arial" pitchFamily="34" charset="-120"/>
              </a:rPr>
              <a:t>Разные виды досуга
</a:t>
            </a:r>
            <a:pPr algn="l" indent="0" marL="0">
              <a:lnSpc>
                <a:spcPct val="100000"/>
              </a:lnSpc>
              <a:buNone/>
            </a:pPr>
            <a:r>
              <a:rPr lang="en-US" sz="599"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99" b="1" dirty="0">
                <a:solidFill>
                  <a:srgbClr val="FFFFFF"/>
                </a:solidFill>
                <a:latin typeface="Arial" pitchFamily="34" charset="0"/>
                <a:ea typeface="Arial" pitchFamily="34" charset="-122"/>
                <a:cs typeface="Arial" pitchFamily="34" charset="-120"/>
              </a:rPr>
              <a:t>К этой теме относятся reading, playing sports, listening to music, watching films, drawing, playing board games, dancing и hanging out with friends. Все эти занятия объединяет отдых без учебных задач.
</a:t>
            </a:r>
            <a:endParaRPr lang="en-US" sz="1299" dirty="0"/>
          </a:p>
        </p:txBody>
      </p:sp>
      <p:sp>
        <p:nvSpPr>
          <p:cNvPr id="12" name="Text 4"/>
          <p:cNvSpPr txBox="1"/>
          <p:nvPr/>
        </p:nvSpPr>
        <p:spPr>
          <a:xfrm>
            <a:off x="6218044" y="1835573"/>
            <a:ext cx="2269664" cy="774277"/>
          </a:xfrm>
          <a:prstGeom prst="rect">
            <a:avLst/>
          </a:prstGeom>
          <a:noFill/>
          <a:ln/>
        </p:spPr>
        <p:txBody>
          <a:bodyPr wrap="square" lIns="0" tIns="0" rIns="0" bIns="0" rtlCol="0" anchor="t"/>
          <a:lstStyle/>
          <a:p>
            <a:pPr algn="l" indent="0" marL="0">
              <a:lnSpc>
                <a:spcPct val="100000"/>
              </a:lnSpc>
              <a:buNone/>
            </a:pPr>
            <a:r>
              <a:rPr lang="en-US" sz="1239" b="1" dirty="0">
                <a:solidFill>
                  <a:srgbClr val="FFFFFF"/>
                </a:solidFill>
                <a:latin typeface="Arial" pitchFamily="34" charset="0"/>
                <a:ea typeface="Arial" pitchFamily="34" charset="-122"/>
                <a:cs typeface="Arial" pitchFamily="34" charset="-120"/>
              </a:rPr>
              <a:t>Активный отдых
</a:t>
            </a:r>
            <a:pPr algn="l" indent="0" marL="0">
              <a:lnSpc>
                <a:spcPct val="100000"/>
              </a:lnSpc>
              <a:buNone/>
            </a:pPr>
            <a:r>
              <a:rPr lang="en-US" sz="572"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91"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63" b="1" dirty="0">
                <a:solidFill>
                  <a:srgbClr val="FFFFFF"/>
                </a:solidFill>
                <a:latin typeface="Arial" pitchFamily="34" charset="0"/>
                <a:ea typeface="Arial" pitchFamily="34" charset="-122"/>
                <a:cs typeface="Arial" pitchFamily="34" charset="-120"/>
              </a:rPr>
              <a:t>Активные leisure activities связаны с движением: sports, cycling, swimming, dancing. Они помогают быть более бодрым, лучше чувствовать себя и использовать английские слова, описывающие действие и энергию.
</a:t>
            </a:r>
            <a:endParaRPr lang="en-US" sz="1239" dirty="0"/>
          </a:p>
        </p:txBody>
      </p:sp>
      <p:sp>
        <p:nvSpPr>
          <p:cNvPr id="13" name="Text 5"/>
          <p:cNvSpPr txBox="1"/>
          <p:nvPr/>
        </p:nvSpPr>
        <p:spPr>
          <a:xfrm>
            <a:off x="2058109" y="3210827"/>
            <a:ext cx="2269664" cy="774277"/>
          </a:xfrm>
          <a:prstGeom prst="rect">
            <a:avLst/>
          </a:prstGeom>
          <a:noFill/>
          <a:ln/>
        </p:spPr>
        <p:txBody>
          <a:bodyPr wrap="square" lIns="0" tIns="0" rIns="0" bIns="0" rtlCol="0" anchor="t"/>
          <a:lstStyle/>
          <a:p>
            <a:pPr algn="l" indent="0" marL="0">
              <a:lnSpc>
                <a:spcPct val="100000"/>
              </a:lnSpc>
              <a:buNone/>
            </a:pPr>
            <a:r>
              <a:rPr lang="en-US" sz="1299" b="1" dirty="0">
                <a:solidFill>
                  <a:srgbClr val="FFFFFF"/>
                </a:solidFill>
                <a:latin typeface="Arial" pitchFamily="34" charset="0"/>
                <a:ea typeface="Arial" pitchFamily="34" charset="-122"/>
                <a:cs typeface="Arial" pitchFamily="34" charset="-120"/>
              </a:rPr>
              <a:t>Спокойные занятия
</a:t>
            </a:r>
            <a:pPr algn="l" indent="0" marL="0">
              <a:lnSpc>
                <a:spcPct val="100000"/>
              </a:lnSpc>
              <a:buNone/>
            </a:pPr>
            <a:r>
              <a:rPr lang="en-US" sz="599"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99" b="1" dirty="0">
                <a:solidFill>
                  <a:srgbClr val="FFFFFF"/>
                </a:solidFill>
                <a:latin typeface="Arial" pitchFamily="34" charset="0"/>
                <a:ea typeface="Arial" pitchFamily="34" charset="-122"/>
                <a:cs typeface="Arial" pitchFamily="34" charset="-120"/>
              </a:rPr>
              <a:t>Спокойный досуг включает чтение, рисование, настольные игры и прослушивание музыки. Для таких вариантов часто нужны слова quiet, calm, relaxing и expressions for preferences.
</a:t>
            </a:r>
            <a:endParaRPr lang="en-US" sz="1299" dirty="0"/>
          </a:p>
        </p:txBody>
      </p:sp>
      <p:sp>
        <p:nvSpPr>
          <p:cNvPr id="14" name="Text 6"/>
          <p:cNvSpPr txBox="1"/>
          <p:nvPr/>
        </p:nvSpPr>
        <p:spPr>
          <a:xfrm>
            <a:off x="4816058" y="3210827"/>
            <a:ext cx="2269664" cy="774277"/>
          </a:xfrm>
          <a:prstGeom prst="rect">
            <a:avLst/>
          </a:prstGeom>
          <a:noFill/>
          <a:ln/>
        </p:spPr>
        <p:txBody>
          <a:bodyPr wrap="square" lIns="0" tIns="0" rIns="0" bIns="0" rtlCol="0" anchor="t"/>
          <a:lstStyle/>
          <a:p>
            <a:pPr algn="l" indent="0" marL="0">
              <a:lnSpc>
                <a:spcPct val="100000"/>
              </a:lnSpc>
              <a:buNone/>
            </a:pPr>
            <a:r>
              <a:rPr lang="en-US" sz="1299" b="1" dirty="0">
                <a:solidFill>
                  <a:srgbClr val="FFFFFF"/>
                </a:solidFill>
                <a:latin typeface="Arial" pitchFamily="34" charset="0"/>
                <a:ea typeface="Arial" pitchFamily="34" charset="-122"/>
                <a:cs typeface="Arial" pitchFamily="34" charset="-120"/>
              </a:rPr>
              <a:t>Цифровой досуг
</a:t>
            </a:r>
            <a:pPr algn="l" indent="0" marL="0">
              <a:lnSpc>
                <a:spcPct val="100000"/>
              </a:lnSpc>
              <a:buNone/>
            </a:pPr>
            <a:r>
              <a:rPr lang="en-US" sz="599"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799" b="1" dirty="0">
                <a:solidFill>
                  <a:srgbClr val="FFFFFF"/>
                </a:solidFill>
                <a:latin typeface="Arial" pitchFamily="34" charset="0"/>
                <a:ea typeface="Arial" pitchFamily="34" charset="-122"/>
                <a:cs typeface="Arial" pitchFamily="34" charset="-120"/>
              </a:rPr>
              <a:t>Digital leisure includes games, videos and music on devices. Это удобная часть отдыха, но важно уметь отличать её от активных и творческих занятий, чтобы точно описывать свой день.
</a:t>
            </a:r>
            <a:endParaRPr lang="en-US" sz="1299"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424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544968" y="1418717"/>
            <a:ext cx="3479111" cy="336019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24327" y="313331"/>
            <a:ext cx="7370557" cy="761089"/>
          </a:xfrm>
          <a:prstGeom prst="rect">
            <a:avLst/>
          </a:prstGeom>
          <a:noFill/>
          <a:ln/>
        </p:spPr>
        <p:txBody>
          <a:bodyPr wrap="square" lIns="0" tIns="0" rIns="0" bIns="0" rtlCol="0" anchor="t"/>
          <a:lstStyle/>
          <a:p>
            <a:pPr algn="l" indent="0" marL="0">
              <a:lnSpc>
                <a:spcPct val="115000"/>
              </a:lnSpc>
              <a:buNone/>
            </a:pPr>
            <a:r>
              <a:rPr lang="en-US" sz="2924" b="1" dirty="0">
                <a:solidFill>
                  <a:srgbClr val="0B4240"/>
                </a:solidFill>
                <a:latin typeface="Arial" pitchFamily="34" charset="0"/>
                <a:ea typeface="Arial" pitchFamily="34" charset="-122"/>
                <a:cs typeface="Arial" pitchFamily="34" charset="-120"/>
              </a:rPr>
              <a:t>Популярные виды досуга у подростков
</a:t>
            </a:r>
            <a:endParaRPr lang="en-US" sz="2924" dirty="0"/>
          </a:p>
        </p:txBody>
      </p:sp>
      <p:sp>
        <p:nvSpPr>
          <p:cNvPr id="10" name="Text 1"/>
          <p:cNvSpPr txBox="1"/>
          <p:nvPr/>
        </p:nvSpPr>
        <p:spPr>
          <a:xfrm>
            <a:off x="7794883" y="364101"/>
            <a:ext cx="1175441" cy="192159"/>
          </a:xfrm>
          <a:prstGeom prst="rect">
            <a:avLst/>
          </a:prstGeom>
          <a:noFill/>
          <a:ln/>
        </p:spPr>
        <p:txBody>
          <a:bodyPr wrap="square" lIns="0" tIns="0" rIns="0" bIns="0" rtlCol="0" anchor="t"/>
          <a:lstStyle/>
          <a:p>
            <a:pPr algn="r" indent="0" marL="0">
              <a:lnSpc>
                <a:spcPct val="115000"/>
              </a:lnSpc>
              <a:buNone/>
            </a:pPr>
            <a:r>
              <a:rPr lang="en-US" sz="1000" dirty="0">
                <a:solidFill>
                  <a:srgbClr val="0B4240"/>
                </a:solidFill>
                <a:latin typeface="Arial" pitchFamily="34" charset="0"/>
                <a:ea typeface="Arial" pitchFamily="34" charset="-122"/>
                <a:cs typeface="Arial" pitchFamily="34" charset="-120"/>
              </a:rPr>
              <a:t>4</a:t>
            </a:r>
            <a:endParaRPr lang="en-US" sz="1000" dirty="0"/>
          </a:p>
        </p:txBody>
      </p:sp>
      <p:sp>
        <p:nvSpPr>
          <p:cNvPr id="11" name="Text 2"/>
          <p:cNvSpPr txBox="1"/>
          <p:nvPr/>
        </p:nvSpPr>
        <p:spPr>
          <a:xfrm>
            <a:off x="522850" y="1835573"/>
            <a:ext cx="2302746" cy="1073997"/>
          </a:xfrm>
          <a:prstGeom prst="rect">
            <a:avLst/>
          </a:prstGeom>
          <a:noFill/>
          <a:ln/>
        </p:spPr>
        <p:txBody>
          <a:bodyPr wrap="square" lIns="0" tIns="0" rIns="0" bIns="0" rtlCol="0" anchor="t"/>
          <a:lstStyle/>
          <a:p>
            <a:pPr algn="l" indent="0" marL="0">
              <a:lnSpc>
                <a:spcPct val="100000"/>
              </a:lnSpc>
              <a:buNone/>
            </a:pPr>
            <a:r>
              <a:rPr lang="en-US" sz="1400" b="1" dirty="0">
                <a:solidFill>
                  <a:srgbClr val="0D4241"/>
                </a:solidFill>
                <a:latin typeface="Arial" pitchFamily="34" charset="0"/>
                <a:ea typeface="Arial" pitchFamily="34" charset="-122"/>
                <a:cs typeface="Arial" pitchFamily="34" charset="-120"/>
              </a:rPr>
              <a:t>Спорт и движение
</a:t>
            </a:r>
            <a:pPr algn="l" indent="0" marL="0">
              <a:lnSpc>
                <a:spcPct val="100000"/>
              </a:lnSpc>
              <a:buNone/>
            </a:pPr>
            <a:r>
              <a:rPr lang="en-US" sz="70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0D4241"/>
                </a:solidFill>
                <a:latin typeface="Arial" pitchFamily="34" charset="0"/>
                <a:ea typeface="Arial" pitchFamily="34" charset="-122"/>
                <a:cs typeface="Arial" pitchFamily="34" charset="-120"/>
              </a:rPr>
              <a:t>Football, basketball, cycling и swimming часто выбирают те, кто любит активность. Такие занятия обычно проходят на улице или в спортзале и требуют энергии, командной работы и регулярной практики.
</a:t>
            </a:r>
            <a:endParaRPr lang="en-US" sz="1400" dirty="0"/>
          </a:p>
        </p:txBody>
      </p:sp>
      <p:sp>
        <p:nvSpPr>
          <p:cNvPr id="12" name="Text 3"/>
          <p:cNvSpPr txBox="1"/>
          <p:nvPr/>
        </p:nvSpPr>
        <p:spPr>
          <a:xfrm>
            <a:off x="522850" y="3519599"/>
            <a:ext cx="2302746" cy="1073997"/>
          </a:xfrm>
          <a:prstGeom prst="rect">
            <a:avLst/>
          </a:prstGeom>
          <a:noFill/>
          <a:ln/>
        </p:spPr>
        <p:txBody>
          <a:bodyPr wrap="square" lIns="0" tIns="0" rIns="0" bIns="0" rtlCol="0" anchor="t"/>
          <a:lstStyle/>
          <a:p>
            <a:pPr algn="l" indent="0" marL="0">
              <a:lnSpc>
                <a:spcPct val="100000"/>
              </a:lnSpc>
              <a:buNone/>
            </a:pPr>
            <a:r>
              <a:rPr lang="en-US" sz="1400" b="1" dirty="0">
                <a:solidFill>
                  <a:srgbClr val="0D4241"/>
                </a:solidFill>
                <a:latin typeface="Arial" pitchFamily="34" charset="0"/>
                <a:ea typeface="Arial" pitchFamily="34" charset="-122"/>
                <a:cs typeface="Arial" pitchFamily="34" charset="-120"/>
              </a:rPr>
              <a:t>Домашний досуг
</a:t>
            </a:r>
            <a:pPr algn="l" indent="0" marL="0">
              <a:lnSpc>
                <a:spcPct val="100000"/>
              </a:lnSpc>
              <a:buNone/>
            </a:pPr>
            <a:r>
              <a:rPr lang="en-US" sz="70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0D4241"/>
                </a:solidFill>
                <a:latin typeface="Arial" pitchFamily="34" charset="0"/>
                <a:ea typeface="Arial" pitchFamily="34" charset="-122"/>
                <a:cs typeface="Arial" pitchFamily="34" charset="-120"/>
              </a:rPr>
              <a:t>Gaming, reading и listening to music часто выбирают для отдыха дома. Эти занятия удобны после школы, потому что не требуют специального места и легко вписываются в обычный вечер.
</a:t>
            </a:r>
            <a:endParaRPr lang="en-US" sz="1400" dirty="0"/>
          </a:p>
        </p:txBody>
      </p:sp>
      <p:sp>
        <p:nvSpPr>
          <p:cNvPr id="13" name="Text 4"/>
          <p:cNvSpPr txBox="1"/>
          <p:nvPr/>
        </p:nvSpPr>
        <p:spPr>
          <a:xfrm>
            <a:off x="3102844" y="1835573"/>
            <a:ext cx="2302746" cy="1073997"/>
          </a:xfrm>
          <a:prstGeom prst="rect">
            <a:avLst/>
          </a:prstGeom>
          <a:noFill/>
          <a:ln/>
        </p:spPr>
        <p:txBody>
          <a:bodyPr wrap="square" lIns="0" tIns="0" rIns="0" bIns="0" rtlCol="0" anchor="t"/>
          <a:lstStyle/>
          <a:p>
            <a:pPr algn="l" indent="0" marL="0">
              <a:lnSpc>
                <a:spcPct val="100000"/>
              </a:lnSpc>
              <a:buNone/>
            </a:pPr>
            <a:r>
              <a:rPr lang="en-US" sz="1400" b="1" dirty="0">
                <a:solidFill>
                  <a:srgbClr val="0D4241"/>
                </a:solidFill>
                <a:latin typeface="Arial" pitchFamily="34" charset="0"/>
                <a:ea typeface="Arial" pitchFamily="34" charset="-122"/>
                <a:cs typeface="Arial" pitchFamily="34" charset="-120"/>
              </a:rPr>
              <a:t>Творчество
</a:t>
            </a:r>
            <a:pPr algn="l" indent="0" marL="0">
              <a:lnSpc>
                <a:spcPct val="100000"/>
              </a:lnSpc>
              <a:buNone/>
            </a:pPr>
            <a:r>
              <a:rPr lang="en-US" sz="70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0D4241"/>
                </a:solidFill>
                <a:latin typeface="Arial" pitchFamily="34" charset="0"/>
                <a:ea typeface="Arial" pitchFamily="34" charset="-122"/>
                <a:cs typeface="Arial" pitchFamily="34" charset="-120"/>
              </a:rPr>
              <a:t>Drawing, dancing и music помогают выражать настроение и развивать воображение. Эти leisure activities подходят тем, кто любит создавать что-то своё и проводить время более спокойно.
</a:t>
            </a:r>
            <a:endParaRPr lang="en-US" sz="1400" dirty="0"/>
          </a:p>
        </p:txBody>
      </p:sp>
      <p:sp>
        <p:nvSpPr>
          <p:cNvPr id="14" name="Text 5"/>
          <p:cNvSpPr txBox="1"/>
          <p:nvPr/>
        </p:nvSpPr>
        <p:spPr>
          <a:xfrm>
            <a:off x="3102844" y="3519599"/>
            <a:ext cx="2302746" cy="1073997"/>
          </a:xfrm>
          <a:prstGeom prst="rect">
            <a:avLst/>
          </a:prstGeom>
          <a:noFill/>
          <a:ln/>
        </p:spPr>
        <p:txBody>
          <a:bodyPr wrap="square" lIns="0" tIns="0" rIns="0" bIns="0" rtlCol="0" anchor="t"/>
          <a:lstStyle/>
          <a:p>
            <a:pPr algn="l" indent="0" marL="0">
              <a:lnSpc>
                <a:spcPct val="100000"/>
              </a:lnSpc>
              <a:buNone/>
            </a:pPr>
            <a:r>
              <a:rPr lang="en-US" sz="1400" b="1" dirty="0">
                <a:solidFill>
                  <a:srgbClr val="0D4241"/>
                </a:solidFill>
                <a:latin typeface="Arial" pitchFamily="34" charset="0"/>
                <a:ea typeface="Arial" pitchFamily="34" charset="-122"/>
                <a:cs typeface="Arial" pitchFamily="34" charset="-120"/>
              </a:rPr>
              <a:t>Outdoor и indoor
</a:t>
            </a:r>
            <a:pPr algn="l" indent="0" marL="0">
              <a:lnSpc>
                <a:spcPct val="100000"/>
              </a:lnSpc>
              <a:buNone/>
            </a:pPr>
            <a:r>
              <a:rPr lang="en-US" sz="70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0D4241"/>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0D4241"/>
                </a:solidFill>
                <a:latin typeface="Arial" pitchFamily="34" charset="0"/>
                <a:ea typeface="Arial" pitchFamily="34" charset="-122"/>
                <a:cs typeface="Arial" pitchFamily="34" charset="-120"/>
              </a:rPr>
              <a:t>Досуг можно разделить на outdoor activities и indoor activities. Такое деление помогает точнее описывать, где проходит занятие, и выбирать слова, которые подходят к ситуации и месту.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424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29675" y="1611491"/>
            <a:ext cx="4330800" cy="267756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FFFFFF"/>
                </a:solidFill>
                <a:latin typeface="Arial" pitchFamily="34" charset="0"/>
                <a:ea typeface="Arial" pitchFamily="34" charset="-122"/>
                <a:cs typeface="Arial" pitchFamily="34" charset="-120"/>
              </a:rPr>
              <a:t>5</a:t>
            </a:r>
            <a:endParaRPr lang="en-US" sz="1000" dirty="0"/>
          </a:p>
        </p:txBody>
      </p:sp>
      <p:sp>
        <p:nvSpPr>
          <p:cNvPr id="6" name="Text 1"/>
          <p:cNvSpPr txBox="1"/>
          <p:nvPr/>
        </p:nvSpPr>
        <p:spPr>
          <a:xfrm>
            <a:off x="522850" y="397250"/>
            <a:ext cx="7871700" cy="9540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Какие leisure activities выбирают школьники
</a:t>
            </a:r>
            <a:endParaRPr lang="en-US" sz="3000" dirty="0"/>
          </a:p>
        </p:txBody>
      </p:sp>
      <p:sp>
        <p:nvSpPr>
          <p:cNvPr id="7" name="Text 2"/>
          <p:cNvSpPr txBox="1"/>
          <p:nvPr/>
        </p:nvSpPr>
        <p:spPr>
          <a:xfrm>
            <a:off x="5380600" y="1917175"/>
            <a:ext cx="3242700" cy="780900"/>
          </a:xfrm>
          <a:prstGeom prst="rect">
            <a:avLst/>
          </a:prstGeom>
          <a:noFill/>
          <a:ln/>
        </p:spPr>
        <p:txBody>
          <a:bodyPr wrap="square" lIns="0" tIns="0" rIns="0" bIns="0" rtlCol="0" anchor="b"/>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Чаще всего подростки выбирают занятия, которые легко начать дома или после школы, поэтому экранный досуг заметно выделяется среди других вариантов.
</a:t>
            </a:r>
            <a:endParaRPr lang="en-US" sz="1100" dirty="0"/>
          </a:p>
        </p:txBody>
      </p:sp>
      <p:sp>
        <p:nvSpPr>
          <p:cNvPr id="8" name="Text 3"/>
          <p:cNvSpPr txBox="1"/>
          <p:nvPr/>
        </p:nvSpPr>
        <p:spPr>
          <a:xfrm>
            <a:off x="5380600" y="3247250"/>
            <a:ext cx="3242700" cy="7809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 диаграмме видно, что digital activities лидируют, но спорт и творчество остаются важной частью свободного времени.
</a:t>
            </a:r>
            <a:endParaRPr lang="en-US" sz="1100" dirty="0"/>
          </a:p>
        </p:txBody>
      </p:sp>
      <p:sp>
        <p:nvSpPr>
          <p:cNvPr id="9" name="Text 4"/>
          <p:cNvSpPr txBox="1"/>
          <p:nvPr/>
        </p:nvSpPr>
        <p:spPr>
          <a:xfrm>
            <a:off x="870025" y="4549362"/>
            <a:ext cx="3990600" cy="3765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Обобщённая учебная диаграмма по теме Leisure activities
</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1275" y="1932248"/>
            <a:ext cx="4876200" cy="116885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6</a:t>
            </a:r>
            <a:endParaRPr lang="en-US" sz="1000" dirty="0"/>
          </a:p>
        </p:txBody>
      </p:sp>
      <p:sp>
        <p:nvSpPr>
          <p:cNvPr id="5" name="Text 1"/>
          <p:cNvSpPr txBox="1"/>
          <p:nvPr/>
        </p:nvSpPr>
        <p:spPr>
          <a:xfrm>
            <a:off x="522850" y="397250"/>
            <a:ext cx="7871700" cy="838500"/>
          </a:xfrm>
          <a:prstGeom prst="rect">
            <a:avLst/>
          </a:prstGeom>
          <a:noFill/>
          <a:ln/>
        </p:spPr>
        <p:txBody>
          <a:bodyPr wrap="square" lIns="0" tIns="0" rIns="0" bIns="0" rtlCol="0" anchor="t"/>
          <a:lstStyle/>
          <a:p>
            <a:pPr algn="l" indent="0" marL="0">
              <a:lnSpc>
                <a:spcPct val="100000"/>
              </a:lnSpc>
              <a:buNone/>
            </a:pPr>
            <a:r>
              <a:rPr lang="en-US" sz="3000" b="1" dirty="0">
                <a:solidFill>
                  <a:srgbClr val="0B4240"/>
                </a:solidFill>
                <a:latin typeface="Arial" pitchFamily="34" charset="0"/>
                <a:ea typeface="Arial" pitchFamily="34" charset="-122"/>
                <a:cs typeface="Arial" pitchFamily="34" charset="-120"/>
              </a:rPr>
              <a:t>Лексика по теме leisure activities
</a:t>
            </a:r>
            <a:endParaRPr lang="en-US" sz="3000" dirty="0"/>
          </a:p>
        </p:txBody>
      </p:sp>
      <p:sp>
        <p:nvSpPr>
          <p:cNvPr id="6" name="Text 2"/>
          <p:cNvSpPr txBox="1"/>
          <p:nvPr/>
        </p:nvSpPr>
        <p:spPr>
          <a:xfrm>
            <a:off x="5746225" y="1406675"/>
            <a:ext cx="2885400" cy="2220000"/>
          </a:xfrm>
          <a:prstGeom prst="rect">
            <a:avLst/>
          </a:prstGeom>
          <a:noFill/>
          <a:ln/>
        </p:spPr>
        <p:txBody>
          <a:bodyPr wrap="square" lIns="0" tIns="0" rIns="0" bIns="0" rtlCol="0" anchor="ctr"/>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Таблица помогает быстро связать английское слово, перевод и пример употребления в речи.
</a:t>
            </a:r>
            <a:endParaRPr lang="en-US" sz="1200" dirty="0"/>
          </a:p>
        </p:txBody>
      </p:sp>
      <p:sp>
        <p:nvSpPr>
          <p:cNvPr id="7" name="Text 3"/>
          <p:cNvSpPr txBox="1"/>
          <p:nvPr/>
        </p:nvSpPr>
        <p:spPr>
          <a:xfrm>
            <a:off x="516975" y="3747588"/>
            <a:ext cx="4876200" cy="701400"/>
          </a:xfrm>
          <a:prstGeom prst="rect">
            <a:avLst/>
          </a:prstGeom>
          <a:noFill/>
          <a:ln/>
        </p:spPr>
        <p:txBody>
          <a:bodyPr wrap="square" lIns="0" tIns="0" rIns="0" bIns="0" rtlCol="0" anchor="ctr"/>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Короткие примеры показывают, как слова работают в предложении и помогают говорить о досуге естественно.
</a:t>
            </a:r>
            <a:endParaRPr lang="en-US" sz="1200" dirty="0"/>
          </a:p>
        </p:txBody>
      </p:sp>
      <p:sp>
        <p:nvSpPr>
          <p:cNvPr id="8" name="Text 4"/>
          <p:cNvSpPr txBox="1"/>
          <p:nvPr/>
        </p:nvSpPr>
        <p:spPr>
          <a:xfrm>
            <a:off x="870025" y="4569900"/>
            <a:ext cx="4527300" cy="411600"/>
          </a:xfrm>
          <a:prstGeom prst="rect">
            <a:avLst/>
          </a:prstGeom>
          <a:noFill/>
          <a:ln/>
        </p:spPr>
        <p:txBody>
          <a:bodyPr wrap="square" lIns="0" tIns="0" rIns="0" bIns="0" rtlCol="0" anchor="ctr"/>
          <a:lstStyle/>
          <a:p>
            <a:pPr algn="l" indent="0" marL="0">
              <a:lnSpc>
                <a:spcPct val="100000"/>
              </a:lnSpc>
              <a:buNone/>
            </a:pPr>
            <a:r>
              <a:rPr lang="en-US" sz="1000" dirty="0">
                <a:solidFill>
                  <a:srgbClr val="0B4240"/>
                </a:solidFill>
                <a:latin typeface="Arial" pitchFamily="34" charset="0"/>
                <a:ea typeface="Arial" pitchFamily="34" charset="-122"/>
                <a:cs typeface="Arial" pitchFamily="34" charset="-120"/>
              </a:rPr>
              <a:t>Учебная лексика по теме Leisure activities
</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24327" y="313331"/>
            <a:ext cx="7370557" cy="761089"/>
          </a:xfrm>
          <a:prstGeom prst="rect">
            <a:avLst/>
          </a:prstGeom>
          <a:noFill/>
          <a:ln/>
        </p:spPr>
        <p:txBody>
          <a:bodyPr wrap="square" lIns="0" tIns="0" rIns="0" bIns="0" rtlCol="0" anchor="t"/>
          <a:lstStyle/>
          <a:p>
            <a:pPr algn="l" indent="0" marL="0">
              <a:lnSpc>
                <a:spcPct val="115000"/>
              </a:lnSpc>
              <a:buNone/>
            </a:pPr>
            <a:r>
              <a:rPr lang="en-US" sz="2604" b="1" dirty="0">
                <a:solidFill>
                  <a:srgbClr val="0B4240"/>
                </a:solidFill>
                <a:latin typeface="Arial" pitchFamily="34" charset="0"/>
                <a:ea typeface="Arial" pitchFamily="34" charset="-122"/>
                <a:cs typeface="Arial" pitchFamily="34" charset="-120"/>
              </a:rPr>
              <a:t>Как говорить о своих предпочтениях на английском
</a:t>
            </a:r>
            <a:endParaRPr lang="en-US" sz="2604" dirty="0"/>
          </a:p>
        </p:txBody>
      </p:sp>
      <p:sp>
        <p:nvSpPr>
          <p:cNvPr id="10" name="Text 1"/>
          <p:cNvSpPr txBox="1"/>
          <p:nvPr/>
        </p:nvSpPr>
        <p:spPr>
          <a:xfrm>
            <a:off x="7794883" y="364101"/>
            <a:ext cx="1175441" cy="192159"/>
          </a:xfrm>
          <a:prstGeom prst="rect">
            <a:avLst/>
          </a:prstGeom>
          <a:noFill/>
          <a:ln/>
        </p:spPr>
        <p:txBody>
          <a:bodyPr wrap="square" lIns="0" tIns="0" rIns="0" bIns="0" rtlCol="0" anchor="t"/>
          <a:lstStyle/>
          <a:p>
            <a:pPr algn="r" indent="0" marL="0">
              <a:lnSpc>
                <a:spcPct val="115000"/>
              </a:lnSpc>
              <a:buNone/>
            </a:pPr>
            <a:r>
              <a:rPr lang="en-US" sz="1000" dirty="0">
                <a:solidFill>
                  <a:srgbClr val="0B4240"/>
                </a:solidFill>
                <a:latin typeface="Arial" pitchFamily="34" charset="0"/>
                <a:ea typeface="Arial" pitchFamily="34" charset="-122"/>
                <a:cs typeface="Arial" pitchFamily="34" charset="-120"/>
              </a:rPr>
              <a:t>7</a:t>
            </a:r>
            <a:endParaRPr lang="en-US" sz="1000" dirty="0"/>
          </a:p>
        </p:txBody>
      </p:sp>
      <p:sp>
        <p:nvSpPr>
          <p:cNvPr id="11" name="Text 2"/>
          <p:cNvSpPr txBox="1"/>
          <p:nvPr/>
        </p:nvSpPr>
        <p:spPr>
          <a:xfrm>
            <a:off x="682605" y="2123101"/>
            <a:ext cx="2269664" cy="774277"/>
          </a:xfrm>
          <a:prstGeom prst="rect">
            <a:avLst/>
          </a:prstGeom>
          <a:noFill/>
          <a:ln/>
        </p:spPr>
        <p:txBody>
          <a:bodyPr wrap="square" lIns="0" tIns="0" rIns="0" bIns="0" rtlCol="0" anchor="t"/>
          <a:lstStyle/>
          <a:p>
            <a:pPr algn="l" indent="0" marL="0">
              <a:lnSpc>
                <a:spcPct val="100000"/>
              </a:lnSpc>
              <a:buNone/>
            </a:pPr>
            <a:r>
              <a:rPr lang="en-US" sz="1299" b="1" dirty="0">
                <a:solidFill>
                  <a:srgbClr val="0B4240"/>
                </a:solidFill>
                <a:latin typeface="Arial" pitchFamily="34" charset="0"/>
                <a:ea typeface="Arial" pitchFamily="34" charset="-122"/>
                <a:cs typeface="Arial" pitchFamily="34" charset="-120"/>
              </a:rPr>
              <a:t>Называем своё отношение
</a:t>
            </a:r>
            <a:pPr algn="l" indent="0" marL="0">
              <a:lnSpc>
                <a:spcPct val="100000"/>
              </a:lnSpc>
              <a:buNone/>
            </a:pPr>
            <a:r>
              <a:rPr lang="en-US" sz="599"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799" b="1" dirty="0">
                <a:solidFill>
                  <a:srgbClr val="0B4240"/>
                </a:solidFill>
                <a:latin typeface="Arial" pitchFamily="34" charset="0"/>
                <a:ea typeface="Arial" pitchFamily="34" charset="-122"/>
                <a:cs typeface="Arial" pitchFamily="34" charset="-120"/>
              </a:rPr>
              <a:t>Для начала удобно использовать I like, I love и I enjoy. Эти фразы помогают просто и понятно сказать, что занятие нравится, без сложной грамматики и длинных объяснений.
</a:t>
            </a:r>
            <a:endParaRPr lang="en-US" sz="1299" dirty="0"/>
          </a:p>
        </p:txBody>
      </p:sp>
      <p:sp>
        <p:nvSpPr>
          <p:cNvPr id="12" name="Text 3"/>
          <p:cNvSpPr txBox="1"/>
          <p:nvPr/>
        </p:nvSpPr>
        <p:spPr>
          <a:xfrm>
            <a:off x="3440554" y="2123101"/>
            <a:ext cx="2269664" cy="774277"/>
          </a:xfrm>
          <a:prstGeom prst="rect">
            <a:avLst/>
          </a:prstGeom>
          <a:noFill/>
          <a:ln/>
        </p:spPr>
        <p:txBody>
          <a:bodyPr wrap="square" lIns="0" tIns="0" rIns="0" bIns="0" rtlCol="0" anchor="t"/>
          <a:lstStyle/>
          <a:p>
            <a:pPr algn="l" indent="0" marL="0">
              <a:lnSpc>
                <a:spcPct val="100000"/>
              </a:lnSpc>
              <a:buNone/>
            </a:pPr>
            <a:r>
              <a:rPr lang="en-US" sz="1200" b="1" dirty="0">
                <a:solidFill>
                  <a:srgbClr val="0B4240"/>
                </a:solidFill>
                <a:latin typeface="Arial" pitchFamily="34" charset="0"/>
                <a:ea typeface="Arial" pitchFamily="34" charset="-122"/>
                <a:cs typeface="Arial" pitchFamily="34" charset="-120"/>
              </a:rPr>
              <a:t>Выбираем между вариантами
</a:t>
            </a:r>
            <a:pPr algn="l" indent="0" marL="0">
              <a:lnSpc>
                <a:spcPct val="100000"/>
              </a:lnSpc>
              <a:buNone/>
            </a:pPr>
            <a:r>
              <a:rPr lang="en-US" sz="554"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185"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738" b="1" dirty="0">
                <a:solidFill>
                  <a:srgbClr val="0B4240"/>
                </a:solidFill>
                <a:latin typeface="Arial" pitchFamily="34" charset="0"/>
                <a:ea typeface="Arial" pitchFamily="34" charset="-122"/>
                <a:cs typeface="Arial" pitchFamily="34" charset="-120"/>
              </a:rPr>
              <a:t>Когда нужно сравнить два занятия, лучше подходит I prefer. Эта конструкция показывает осознанный выбор: I prefer reading to gaming. Она особенно полезна в теме leisure activities.
</a:t>
            </a:r>
            <a:endParaRPr lang="en-US" sz="1200" dirty="0"/>
          </a:p>
        </p:txBody>
      </p:sp>
      <p:sp>
        <p:nvSpPr>
          <p:cNvPr id="13" name="Text 4"/>
          <p:cNvSpPr txBox="1"/>
          <p:nvPr/>
        </p:nvSpPr>
        <p:spPr>
          <a:xfrm>
            <a:off x="6206520" y="2123101"/>
            <a:ext cx="2269664" cy="774277"/>
          </a:xfrm>
          <a:prstGeom prst="rect">
            <a:avLst/>
          </a:prstGeom>
          <a:noFill/>
          <a:ln/>
        </p:spPr>
        <p:txBody>
          <a:bodyPr wrap="square" lIns="0" tIns="0" rIns="0" bIns="0" rtlCol="0" anchor="t"/>
          <a:lstStyle/>
          <a:p>
            <a:pPr algn="l" indent="0" marL="0">
              <a:lnSpc>
                <a:spcPct val="100000"/>
              </a:lnSpc>
              <a:buNone/>
            </a:pPr>
            <a:r>
              <a:rPr lang="en-US" sz="1299" b="1" dirty="0">
                <a:solidFill>
                  <a:srgbClr val="0B4240"/>
                </a:solidFill>
                <a:latin typeface="Arial" pitchFamily="34" charset="0"/>
                <a:ea typeface="Arial" pitchFamily="34" charset="-122"/>
                <a:cs typeface="Arial" pitchFamily="34" charset="-120"/>
              </a:rPr>
              <a:t>Говорим о любимом деле
</a:t>
            </a:r>
            <a:pPr algn="l" indent="0" marL="0">
              <a:lnSpc>
                <a:spcPct val="100000"/>
              </a:lnSpc>
              <a:buNone/>
            </a:pPr>
            <a:r>
              <a:rPr lang="en-US" sz="599"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799" b="1" dirty="0">
                <a:solidFill>
                  <a:srgbClr val="0B4240"/>
                </a:solidFill>
                <a:latin typeface="Arial" pitchFamily="34" charset="0"/>
                <a:ea typeface="Arial" pitchFamily="34" charset="-122"/>
                <a:cs typeface="Arial" pitchFamily="34" charset="-120"/>
              </a:rPr>
              <a:t>Фраза My favourite activity is… помогает назвать самое любимое занятие. После неё можно добавить короткое пояснение, почему именно это дело нравится больше других.
</a:t>
            </a:r>
            <a:endParaRPr lang="en-US" sz="1299" dirty="0"/>
          </a:p>
        </p:txBody>
      </p:sp>
      <p:sp>
        <p:nvSpPr>
          <p:cNvPr id="14" name="Text 5"/>
          <p:cNvSpPr txBox="1"/>
          <p:nvPr/>
        </p:nvSpPr>
        <p:spPr>
          <a:xfrm>
            <a:off x="2046585" y="3875701"/>
            <a:ext cx="2269664" cy="774277"/>
          </a:xfrm>
          <a:prstGeom prst="rect">
            <a:avLst/>
          </a:prstGeom>
          <a:noFill/>
          <a:ln/>
        </p:spPr>
        <p:txBody>
          <a:bodyPr wrap="square" lIns="0" tIns="0" rIns="0" bIns="0" rtlCol="0" anchor="t"/>
          <a:lstStyle/>
          <a:p>
            <a:pPr algn="l" indent="0" marL="0">
              <a:lnSpc>
                <a:spcPct val="100000"/>
              </a:lnSpc>
              <a:buNone/>
            </a:pPr>
            <a:r>
              <a:rPr lang="en-US" sz="1299" b="1" dirty="0">
                <a:solidFill>
                  <a:srgbClr val="0B4240"/>
                </a:solidFill>
                <a:latin typeface="Arial" pitchFamily="34" charset="0"/>
                <a:ea typeface="Arial" pitchFamily="34" charset="-122"/>
                <a:cs typeface="Arial" pitchFamily="34" charset="-120"/>
              </a:rPr>
              <a:t>Описываем привычки
</a:t>
            </a:r>
            <a:pPr algn="l" indent="0" marL="0">
              <a:lnSpc>
                <a:spcPct val="100000"/>
              </a:lnSpc>
              <a:buNone/>
            </a:pPr>
            <a:r>
              <a:rPr lang="en-US" sz="599"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799" b="1" dirty="0">
                <a:solidFill>
                  <a:srgbClr val="0B4240"/>
                </a:solidFill>
                <a:latin typeface="Arial" pitchFamily="34" charset="0"/>
                <a:ea typeface="Arial" pitchFamily="34" charset="-122"/>
                <a:cs typeface="Arial" pitchFamily="34" charset="-120"/>
              </a:rPr>
              <a:t>Для регулярных действий используется Present Simple. Например: I usually read in the evening. Такая форма удобна для рассказа о повторяющихся занятиях в течение недели.
</a:t>
            </a:r>
            <a:endParaRPr lang="en-US" sz="1299" dirty="0"/>
          </a:p>
        </p:txBody>
      </p:sp>
      <p:sp>
        <p:nvSpPr>
          <p:cNvPr id="15" name="Text 6"/>
          <p:cNvSpPr txBox="1"/>
          <p:nvPr/>
        </p:nvSpPr>
        <p:spPr>
          <a:xfrm>
            <a:off x="4804534" y="3875701"/>
            <a:ext cx="2269664" cy="774277"/>
          </a:xfrm>
          <a:prstGeom prst="rect">
            <a:avLst/>
          </a:prstGeom>
          <a:noFill/>
          <a:ln/>
        </p:spPr>
        <p:txBody>
          <a:bodyPr wrap="square" lIns="0" tIns="0" rIns="0" bIns="0" rtlCol="0" anchor="t"/>
          <a:lstStyle/>
          <a:p>
            <a:pPr algn="l" indent="0" marL="0">
              <a:lnSpc>
                <a:spcPct val="100000"/>
              </a:lnSpc>
              <a:buNone/>
            </a:pPr>
            <a:r>
              <a:rPr lang="en-US" sz="1299" b="1" dirty="0">
                <a:solidFill>
                  <a:srgbClr val="0B4240"/>
                </a:solidFill>
                <a:latin typeface="Arial" pitchFamily="34" charset="0"/>
                <a:ea typeface="Arial" pitchFamily="34" charset="-122"/>
                <a:cs typeface="Arial" pitchFamily="34" charset="-120"/>
              </a:rPr>
              <a:t>Добавляем частоту
</a:t>
            </a:r>
            <a:pPr algn="l" indent="0" marL="0">
              <a:lnSpc>
                <a:spcPct val="100000"/>
              </a:lnSpc>
              <a:buNone/>
            </a:pPr>
            <a:r>
              <a:rPr lang="en-US" sz="599"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799" b="1" dirty="0">
                <a:solidFill>
                  <a:srgbClr val="0B4240"/>
                </a:solidFill>
                <a:latin typeface="Arial" pitchFamily="34" charset="0"/>
                <a:ea typeface="Arial" pitchFamily="34" charset="-122"/>
                <a:cs typeface="Arial" pitchFamily="34" charset="-120"/>
              </a:rPr>
              <a:t>Наречия always, usually, often, sometimes и never делают речь точнее. Они помогают показать, как часто человек занимается спортом, читает, играет или слушает музыку.
</a:t>
            </a:r>
            <a:endParaRPr lang="en-US" sz="1299"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0FFC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2375" y="1148404"/>
            <a:ext cx="2505600" cy="2060269"/>
          </a:xfrm>
          <a:prstGeom prst="rect">
            <a:avLst/>
          </a:prstGeom>
        </p:spPr>
      </p:pic>
      <p:pic>
        <p:nvPicPr>
          <p:cNvPr id="3" name="Image 1" descr="preencoded.png">    </p:cNvPr>
          <p:cNvPicPr>
            <a:picLocks noChangeAspect="1"/>
          </p:cNvPicPr>
          <p:nvPr/>
        </p:nvPicPr>
        <p:blipFill>
          <a:blip r:embed="rId2"/>
          <a:stretch>
            <a:fillRect/>
          </a:stretch>
        </p:blipFill>
        <p:spPr>
          <a:xfrm>
            <a:off x="3323100" y="1148404"/>
            <a:ext cx="2505600" cy="2060269"/>
          </a:xfrm>
          <a:prstGeom prst="rect">
            <a:avLst/>
          </a:prstGeom>
        </p:spPr>
      </p:pic>
      <p:pic>
        <p:nvPicPr>
          <p:cNvPr id="4" name="Image 2" descr="preencoded.png">    </p:cNvPr>
          <p:cNvPicPr>
            <a:picLocks noChangeAspect="1"/>
          </p:cNvPicPr>
          <p:nvPr/>
        </p:nvPicPr>
        <p:blipFill>
          <a:blip r:embed="rId3"/>
          <a:stretch>
            <a:fillRect/>
          </a:stretch>
        </p:blipFill>
        <p:spPr>
          <a:xfrm>
            <a:off x="6116025" y="1148404"/>
            <a:ext cx="2505600" cy="2060269"/>
          </a:xfrm>
          <a:prstGeom prst="rect">
            <a:avLst/>
          </a:prstGeom>
        </p:spPr>
      </p:pic>
      <p:sp>
        <p:nvSpPr>
          <p:cNvPr id="5"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8</a:t>
            </a:r>
            <a:endParaRPr lang="en-US" sz="1000" dirty="0"/>
          </a:p>
        </p:txBody>
      </p:sp>
      <p:sp>
        <p:nvSpPr>
          <p:cNvPr id="6" name="Text 1"/>
          <p:cNvSpPr txBox="1"/>
          <p:nvPr/>
        </p:nvSpPr>
        <p:spPr>
          <a:xfrm>
            <a:off x="526400" y="3359425"/>
            <a:ext cx="2505600" cy="1240500"/>
          </a:xfrm>
          <a:prstGeom prst="rect">
            <a:avLst/>
          </a:prstGeom>
          <a:noFill/>
          <a:ln/>
        </p:spPr>
        <p:txBody>
          <a:bodyPr wrap="square" lIns="0" tIns="0" rIns="0" bIns="0" rtlCol="0" anchor="t"/>
          <a:lstStyle/>
          <a:p>
            <a:pPr algn="l" indent="0" marL="0">
              <a:lnSpc>
                <a:spcPct val="115000"/>
              </a:lnSpc>
              <a:buNone/>
            </a:pPr>
            <a:r>
              <a:rPr lang="en-US" sz="1500" b="1" dirty="0">
                <a:solidFill>
                  <a:srgbClr val="0B4240"/>
                </a:solidFill>
                <a:latin typeface="Arial" pitchFamily="34" charset="0"/>
                <a:ea typeface="Arial" pitchFamily="34" charset="-122"/>
                <a:cs typeface="Arial" pitchFamily="34" charset="-120"/>
              </a:rPr>
              <a:t>Книга после уроков
</a:t>
            </a:r>
            <a:pPr algn="l" indent="0" marL="0">
              <a:lnSpc>
                <a:spcPct val="115000"/>
              </a:lnSpc>
              <a:buNone/>
            </a:pPr>
            <a:r>
              <a:rPr lang="en-US" sz="800" b="1" dirty="0">
                <a:solidFill>
                  <a:srgbClr val="0B424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B4240"/>
                </a:solidFill>
                <a:latin typeface="Arial" pitchFamily="34" charset="0"/>
                <a:ea typeface="Arial" pitchFamily="34" charset="-122"/>
                <a:cs typeface="Arial" pitchFamily="34" charset="-120"/>
              </a:rPr>
              <a:t>После школы Маша берёт короткий рассказ и читает его десять минут перед ужином. Так ей легче успокоиться после насыщенного дня. Она замечает новые слова, а потом чаще узнаёт их в учебнике и на уроке.
</a:t>
            </a:r>
            <a:endParaRPr lang="en-US" sz="1500" dirty="0"/>
          </a:p>
        </p:txBody>
      </p:sp>
      <p:sp>
        <p:nvSpPr>
          <p:cNvPr id="7" name="Text 2"/>
          <p:cNvSpPr txBox="1"/>
          <p:nvPr/>
        </p:nvSpPr>
        <p:spPr>
          <a:xfrm>
            <a:off x="3323100" y="3359425"/>
            <a:ext cx="2505600" cy="1240500"/>
          </a:xfrm>
          <a:prstGeom prst="rect">
            <a:avLst/>
          </a:prstGeom>
          <a:noFill/>
          <a:ln/>
        </p:spPr>
        <p:txBody>
          <a:bodyPr wrap="square" lIns="0" tIns="0" rIns="0" bIns="0" rtlCol="0" anchor="t"/>
          <a:lstStyle/>
          <a:p>
            <a:pPr algn="l" indent="0" marL="0">
              <a:lnSpc>
                <a:spcPct val="115000"/>
              </a:lnSpc>
              <a:buNone/>
            </a:pPr>
            <a:r>
              <a:rPr lang="en-US" sz="1500" b="1" dirty="0">
                <a:solidFill>
                  <a:srgbClr val="0B4240"/>
                </a:solidFill>
                <a:latin typeface="Arial" pitchFamily="34" charset="0"/>
                <a:ea typeface="Arial" pitchFamily="34" charset="-122"/>
                <a:cs typeface="Arial" pitchFamily="34" charset="-120"/>
              </a:rPr>
              <a:t>Комикс в библиотеке
</a:t>
            </a:r>
            <a:pPr algn="l" indent="0" marL="0">
              <a:lnSpc>
                <a:spcPct val="115000"/>
              </a:lnSpc>
              <a:buNone/>
            </a:pPr>
            <a:r>
              <a:rPr lang="en-US" sz="800" b="1" dirty="0">
                <a:solidFill>
                  <a:srgbClr val="0B424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B4240"/>
                </a:solidFill>
                <a:latin typeface="Arial" pitchFamily="34" charset="0"/>
                <a:ea typeface="Arial" pitchFamily="34" charset="-122"/>
                <a:cs typeface="Arial" pitchFamily="34" charset="-120"/>
              </a:rPr>
              <a:t>В библиотеке Дима выбирает комикс на английском языке. Картинки помогают понять сюжет, даже если некоторые слова пока незнакомы. Постепенно он читает быстрее и увереннее, потому что уже не боится длинного текста.
</a:t>
            </a:r>
            <a:endParaRPr lang="en-US" sz="1500" dirty="0"/>
          </a:p>
        </p:txBody>
      </p:sp>
      <p:sp>
        <p:nvSpPr>
          <p:cNvPr id="8" name="Text 3"/>
          <p:cNvSpPr txBox="1"/>
          <p:nvPr/>
        </p:nvSpPr>
        <p:spPr>
          <a:xfrm>
            <a:off x="6119800" y="3359425"/>
            <a:ext cx="2505600" cy="1240500"/>
          </a:xfrm>
          <a:prstGeom prst="rect">
            <a:avLst/>
          </a:prstGeom>
          <a:noFill/>
          <a:ln/>
        </p:spPr>
        <p:txBody>
          <a:bodyPr wrap="square" lIns="0" tIns="0" rIns="0" bIns="0" rtlCol="0" anchor="t"/>
          <a:lstStyle/>
          <a:p>
            <a:pPr algn="l" indent="0" marL="0">
              <a:lnSpc>
                <a:spcPct val="115000"/>
              </a:lnSpc>
              <a:buNone/>
            </a:pPr>
            <a:r>
              <a:rPr lang="en-US" sz="1500" b="1" dirty="0">
                <a:solidFill>
                  <a:srgbClr val="0B4240"/>
                </a:solidFill>
                <a:latin typeface="Arial" pitchFamily="34" charset="0"/>
                <a:ea typeface="Arial" pitchFamily="34" charset="-122"/>
                <a:cs typeface="Arial" pitchFamily="34" charset="-120"/>
              </a:rPr>
              <a:t>Уютный вечер дома
</a:t>
            </a:r>
            <a:pPr algn="l" indent="0" marL="0">
              <a:lnSpc>
                <a:spcPct val="115000"/>
              </a:lnSpc>
              <a:buNone/>
            </a:pPr>
            <a:r>
              <a:rPr lang="en-US" sz="800" b="1" dirty="0">
                <a:solidFill>
                  <a:srgbClr val="0B424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B4240"/>
                </a:solidFill>
                <a:latin typeface="Arial" pitchFamily="34" charset="0"/>
                <a:ea typeface="Arial" pitchFamily="34" charset="-122"/>
                <a:cs typeface="Arial" pitchFamily="34" charset="-120"/>
              </a:rPr>
              <a:t>Вечером Аня садится у окна с книгой и чашкой чая. Тихая атмосфера помогает ей сосредоточиться, а интересная история развивает воображение. Такой отдых показывает, что чтение может быть спокойным и приятным.
</a:t>
            </a:r>
            <a:endParaRPr lang="en-US" sz="1500" dirty="0"/>
          </a:p>
        </p:txBody>
      </p:sp>
      <p:sp>
        <p:nvSpPr>
          <p:cNvPr id="9" name="Text 4"/>
          <p:cNvSpPr txBox="1"/>
          <p:nvPr/>
        </p:nvSpPr>
        <p:spPr>
          <a:xfrm>
            <a:off x="526400" y="313975"/>
            <a:ext cx="7931400" cy="694800"/>
          </a:xfrm>
          <a:prstGeom prst="rect">
            <a:avLst/>
          </a:prstGeom>
          <a:noFill/>
          <a:ln/>
        </p:spPr>
        <p:txBody>
          <a:bodyPr wrap="square" lIns="0" tIns="0" rIns="0" bIns="0" rtlCol="0" anchor="t"/>
          <a:lstStyle/>
          <a:p>
            <a:pPr algn="l" indent="0" marL="0">
              <a:lnSpc>
                <a:spcPct val="115000"/>
              </a:lnSpc>
              <a:buNone/>
            </a:pPr>
            <a:r>
              <a:rPr lang="en-US" sz="3000" b="1" dirty="0">
                <a:solidFill>
                  <a:srgbClr val="0B4240"/>
                </a:solidFill>
                <a:latin typeface="Arial" pitchFamily="34" charset="0"/>
                <a:ea typeface="Arial" pitchFamily="34" charset="-122"/>
                <a:cs typeface="Arial" pitchFamily="34" charset="-120"/>
              </a:rPr>
              <a:t>Чтение как спокойный вид досуга
</a:t>
            </a:r>
            <a:endParaRPr lang="en-US"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3873" y="1380200"/>
            <a:ext cx="8096254" cy="3444000"/>
          </a:xfrm>
          <a:prstGeom prst="rect">
            <a:avLst/>
          </a:prstGeom>
        </p:spPr>
      </p:pic>
      <p:sp>
        <p:nvSpPr>
          <p:cNvPr id="3"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9</a:t>
            </a:r>
            <a:endParaRPr lang="en-US" sz="1000" dirty="0"/>
          </a:p>
        </p:txBody>
      </p:sp>
      <p:sp>
        <p:nvSpPr>
          <p:cNvPr id="4" name="Text 1"/>
          <p:cNvSpPr txBox="1"/>
          <p:nvPr/>
        </p:nvSpPr>
        <p:spPr>
          <a:xfrm>
            <a:off x="522850" y="397250"/>
            <a:ext cx="7871700" cy="501900"/>
          </a:xfrm>
          <a:prstGeom prst="rect">
            <a:avLst/>
          </a:prstGeom>
          <a:noFill/>
          <a:ln/>
        </p:spPr>
        <p:txBody>
          <a:bodyPr wrap="square" lIns="0" tIns="0" rIns="0" bIns="0" rtlCol="0" anchor="t"/>
          <a:lstStyle/>
          <a:p>
            <a:pPr algn="l" indent="0" marL="0">
              <a:lnSpc>
                <a:spcPct val="100000"/>
              </a:lnSpc>
              <a:buNone/>
            </a:pPr>
            <a:r>
              <a:rPr lang="en-US" sz="2956" b="1" dirty="0">
                <a:solidFill>
                  <a:srgbClr val="0B4240"/>
                </a:solidFill>
                <a:latin typeface="Arial" pitchFamily="34" charset="0"/>
                <a:ea typeface="Arial" pitchFamily="34" charset="-122"/>
                <a:cs typeface="Arial" pitchFamily="34" charset="-120"/>
              </a:rPr>
              <a:t>Как выбрать занятие на свободное время
</a:t>
            </a:r>
            <a:endParaRPr lang="en-US" sz="2956" dirty="0"/>
          </a:p>
        </p:txBody>
      </p:sp>
      <p:sp>
        <p:nvSpPr>
          <p:cNvPr id="5" name="Text 2"/>
          <p:cNvSpPr txBox="1"/>
          <p:nvPr/>
        </p:nvSpPr>
        <p:spPr>
          <a:xfrm>
            <a:off x="520950" y="969725"/>
            <a:ext cx="7871700" cy="339900"/>
          </a:xfrm>
          <a:prstGeom prst="rect">
            <a:avLst/>
          </a:prstGeom>
          <a:noFill/>
          <a:ln/>
        </p:spPr>
        <p:txBody>
          <a:bodyPr wrap="square" lIns="0" tIns="0" rIns="0" bIns="0" rtlCol="0" anchor="t"/>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Логика выбора leisure activity: от свободного времени к английской фразе о предпочтении.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424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857325" y="1627633"/>
            <a:ext cx="221100" cy="19653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883050" y="3315000"/>
            <a:ext cx="169650" cy="2262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970775" y="3317550"/>
            <a:ext cx="221100" cy="2211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3602350" y="1637460"/>
            <a:ext cx="221100" cy="17688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6347375" y="1637460"/>
            <a:ext cx="221100" cy="176880"/>
          </a:xfrm>
          <a:prstGeom prst="rect">
            <a:avLst/>
          </a:prstGeom>
        </p:spPr>
      </p:pic>
      <p:sp>
        <p:nvSpPr>
          <p:cNvPr id="13"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FFFFFF"/>
                </a:solidFill>
                <a:latin typeface="Arial" pitchFamily="34" charset="0"/>
                <a:ea typeface="Arial" pitchFamily="34" charset="-122"/>
                <a:cs typeface="Arial" pitchFamily="34" charset="-120"/>
              </a:rPr>
              <a:t>10</a:t>
            </a:r>
            <a:endParaRPr lang="en-US" sz="1000" dirty="0"/>
          </a:p>
        </p:txBody>
      </p:sp>
      <p:sp>
        <p:nvSpPr>
          <p:cNvPr id="14" name="Text 1"/>
          <p:cNvSpPr txBox="1"/>
          <p:nvPr/>
        </p:nvSpPr>
        <p:spPr>
          <a:xfrm>
            <a:off x="522850" y="397250"/>
            <a:ext cx="7871700" cy="6624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Digital leisure: польза и ограничения
</a:t>
            </a:r>
            <a:endParaRPr lang="en-US" sz="3000" dirty="0"/>
          </a:p>
        </p:txBody>
      </p:sp>
      <p:sp>
        <p:nvSpPr>
          <p:cNvPr id="15" name="Text 2"/>
          <p:cNvSpPr txBox="1"/>
          <p:nvPr/>
        </p:nvSpPr>
        <p:spPr>
          <a:xfrm>
            <a:off x="1287450" y="1481700"/>
            <a:ext cx="1611900" cy="513000"/>
          </a:xfrm>
          <a:prstGeom prst="rect">
            <a:avLst/>
          </a:prstGeom>
          <a:noFill/>
          <a:ln/>
        </p:spPr>
        <p:txBody>
          <a:bodyPr wrap="square" lIns="0" tIns="0" rIns="0" bIns="0" rtlCol="0" anchor="ctr"/>
          <a:lstStyle/>
          <a:p>
            <a:pPr algn="l" indent="0" marL="0">
              <a:lnSpc>
                <a:spcPct val="100000"/>
              </a:lnSpc>
              <a:buNone/>
            </a:pPr>
            <a:r>
              <a:rPr lang="en-US" sz="1000" b="1" dirty="0">
                <a:solidFill>
                  <a:srgbClr val="0B4240"/>
                </a:solidFill>
                <a:latin typeface="Arial" pitchFamily="34" charset="0"/>
                <a:ea typeface="Arial" pitchFamily="34" charset="-122"/>
                <a:cs typeface="Arial" pitchFamily="34" charset="-120"/>
              </a:rPr>
              <a:t>Видео и клипы
</a:t>
            </a:r>
            <a:endParaRPr lang="en-US" sz="1000" dirty="0"/>
          </a:p>
        </p:txBody>
      </p:sp>
      <p:sp>
        <p:nvSpPr>
          <p:cNvPr id="16" name="Text 3"/>
          <p:cNvSpPr txBox="1"/>
          <p:nvPr/>
        </p:nvSpPr>
        <p:spPr>
          <a:xfrm>
            <a:off x="759525" y="2073325"/>
            <a:ext cx="2139900" cy="588300"/>
          </a:xfrm>
          <a:prstGeom prst="rect">
            <a:avLst/>
          </a:prstGeom>
          <a:noFill/>
          <a:ln/>
        </p:spPr>
        <p:txBody>
          <a:bodyPr wrap="square" lIns="0" tIns="0" rIns="0" bIns="0" rtlCol="0" anchor="t"/>
          <a:lstStyle/>
          <a:p>
            <a:pPr algn="l" indent="0" marL="0">
              <a:lnSpc>
                <a:spcPct val="100000"/>
              </a:lnSpc>
              <a:buNone/>
            </a:pPr>
            <a:r>
              <a:rPr lang="en-US" sz="900" dirty="0">
                <a:solidFill>
                  <a:srgbClr val="0B4240"/>
                </a:solidFill>
                <a:latin typeface="Arial" pitchFamily="34" charset="0"/>
                <a:ea typeface="Arial" pitchFamily="34" charset="-122"/>
                <a:cs typeface="Arial" pitchFamily="34" charset="-120"/>
              </a:rPr>
              <a:t>Watching videos помогает быстро отдохнуть после уроков и легко найти интересный контент. Но важно следить за временем, чтобы экранный досуг не занимал весь вечер.
</a:t>
            </a:r>
            <a:endParaRPr lang="en-US" sz="900" dirty="0"/>
          </a:p>
        </p:txBody>
      </p:sp>
      <p:sp>
        <p:nvSpPr>
          <p:cNvPr id="17" name="Text 4"/>
          <p:cNvSpPr txBox="1"/>
          <p:nvPr/>
        </p:nvSpPr>
        <p:spPr>
          <a:xfrm>
            <a:off x="1287450" y="3228600"/>
            <a:ext cx="2982900" cy="416700"/>
          </a:xfrm>
          <a:prstGeom prst="rect">
            <a:avLst/>
          </a:prstGeom>
          <a:noFill/>
          <a:ln/>
        </p:spPr>
        <p:txBody>
          <a:bodyPr wrap="square" lIns="0" tIns="0" rIns="0" bIns="0" rtlCol="0" anchor="ctr"/>
          <a:lstStyle/>
          <a:p>
            <a:pPr algn="l" indent="0" marL="0">
              <a:lnSpc>
                <a:spcPct val="100000"/>
              </a:lnSpc>
              <a:buNone/>
            </a:pPr>
            <a:r>
              <a:rPr lang="en-US" sz="1000" b="1" dirty="0">
                <a:solidFill>
                  <a:srgbClr val="0B4240"/>
                </a:solidFill>
                <a:latin typeface="Arial" pitchFamily="34" charset="0"/>
                <a:ea typeface="Arial" pitchFamily="34" charset="-122"/>
                <a:cs typeface="Arial" pitchFamily="34" charset="-120"/>
              </a:rPr>
              <a:t>Экранное время
</a:t>
            </a:r>
            <a:endParaRPr lang="en-US" sz="1000" dirty="0"/>
          </a:p>
        </p:txBody>
      </p:sp>
      <p:sp>
        <p:nvSpPr>
          <p:cNvPr id="18" name="Text 5"/>
          <p:cNvSpPr txBox="1"/>
          <p:nvPr/>
        </p:nvSpPr>
        <p:spPr>
          <a:xfrm>
            <a:off x="759525" y="3786013"/>
            <a:ext cx="3510900" cy="588300"/>
          </a:xfrm>
          <a:prstGeom prst="rect">
            <a:avLst/>
          </a:prstGeom>
          <a:noFill/>
          <a:ln/>
        </p:spPr>
        <p:txBody>
          <a:bodyPr wrap="square" lIns="0" tIns="0" rIns="0" bIns="0" rtlCol="0" anchor="t"/>
          <a:lstStyle/>
          <a:p>
            <a:pPr algn="l" indent="0" marL="0">
              <a:lnSpc>
                <a:spcPct val="100000"/>
              </a:lnSpc>
              <a:buNone/>
            </a:pPr>
            <a:r>
              <a:rPr lang="en-US" sz="900" dirty="0">
                <a:solidFill>
                  <a:srgbClr val="0B4240"/>
                </a:solidFill>
                <a:latin typeface="Arial" pitchFamily="34" charset="0"/>
                <a:ea typeface="Arial" pitchFamily="34" charset="-122"/>
                <a:cs typeface="Arial" pitchFamily="34" charset="-120"/>
              </a:rPr>
              <a:t>Screen time, online, app, device и to scroll — useful words for this topic. They help students describe habits clearly and talk about how long they use devices each day.
</a:t>
            </a:r>
            <a:endParaRPr lang="en-US" sz="900" dirty="0"/>
          </a:p>
        </p:txBody>
      </p:sp>
      <p:sp>
        <p:nvSpPr>
          <p:cNvPr id="19" name="Text 6"/>
          <p:cNvSpPr txBox="1"/>
          <p:nvPr/>
        </p:nvSpPr>
        <p:spPr>
          <a:xfrm>
            <a:off x="5401000" y="3228600"/>
            <a:ext cx="2982900" cy="416700"/>
          </a:xfrm>
          <a:prstGeom prst="rect">
            <a:avLst/>
          </a:prstGeom>
          <a:noFill/>
          <a:ln/>
        </p:spPr>
        <p:txBody>
          <a:bodyPr wrap="square" lIns="0" tIns="0" rIns="0" bIns="0" rtlCol="0" anchor="ctr"/>
          <a:lstStyle/>
          <a:p>
            <a:pPr algn="l" indent="0" marL="0">
              <a:lnSpc>
                <a:spcPct val="100000"/>
              </a:lnSpc>
              <a:buNone/>
            </a:pPr>
            <a:r>
              <a:rPr lang="en-US" sz="1000" b="1" dirty="0">
                <a:solidFill>
                  <a:srgbClr val="0B4240"/>
                </a:solidFill>
                <a:latin typeface="Arial" pitchFamily="34" charset="0"/>
                <a:ea typeface="Arial" pitchFamily="34" charset="-122"/>
                <a:cs typeface="Arial" pitchFamily="34" charset="-120"/>
              </a:rPr>
              <a:t>Музыка на телефоне
</a:t>
            </a:r>
            <a:endParaRPr lang="en-US" sz="1000" dirty="0"/>
          </a:p>
        </p:txBody>
      </p:sp>
      <p:sp>
        <p:nvSpPr>
          <p:cNvPr id="20" name="Text 7"/>
          <p:cNvSpPr txBox="1"/>
          <p:nvPr/>
        </p:nvSpPr>
        <p:spPr>
          <a:xfrm>
            <a:off x="4872750" y="3786013"/>
            <a:ext cx="3510900" cy="588300"/>
          </a:xfrm>
          <a:prstGeom prst="rect">
            <a:avLst/>
          </a:prstGeom>
          <a:noFill/>
          <a:ln/>
        </p:spPr>
        <p:txBody>
          <a:bodyPr wrap="square" lIns="0" tIns="0" rIns="0" bIns="0" rtlCol="0" anchor="t"/>
          <a:lstStyle/>
          <a:p>
            <a:pPr algn="l" indent="0" marL="0">
              <a:lnSpc>
                <a:spcPct val="100000"/>
              </a:lnSpc>
              <a:buNone/>
            </a:pPr>
            <a:r>
              <a:rPr lang="en-US" sz="900" dirty="0">
                <a:solidFill>
                  <a:srgbClr val="0B4240"/>
                </a:solidFill>
                <a:latin typeface="Arial" pitchFamily="34" charset="0"/>
                <a:ea typeface="Arial" pitchFamily="34" charset="-122"/>
                <a:cs typeface="Arial" pitchFamily="34" charset="-120"/>
              </a:rPr>
              <a:t>Listening to music on a phone is a simple way to relax, walk or do homework. Этот вид досуга удобен, но звук и время использования должны быть умеренными.
</a:t>
            </a:r>
            <a:endParaRPr lang="en-US" sz="900" dirty="0"/>
          </a:p>
        </p:txBody>
      </p:sp>
      <p:sp>
        <p:nvSpPr>
          <p:cNvPr id="21" name="Text 8"/>
          <p:cNvSpPr txBox="1"/>
          <p:nvPr/>
        </p:nvSpPr>
        <p:spPr>
          <a:xfrm>
            <a:off x="4029800" y="1481675"/>
            <a:ext cx="1611900" cy="513000"/>
          </a:xfrm>
          <a:prstGeom prst="rect">
            <a:avLst/>
          </a:prstGeom>
          <a:noFill/>
          <a:ln/>
        </p:spPr>
        <p:txBody>
          <a:bodyPr wrap="square" lIns="0" tIns="0" rIns="0" bIns="0" rtlCol="0" anchor="ctr"/>
          <a:lstStyle/>
          <a:p>
            <a:pPr algn="l" indent="0" marL="0">
              <a:lnSpc>
                <a:spcPct val="100000"/>
              </a:lnSpc>
              <a:buNone/>
            </a:pPr>
            <a:r>
              <a:rPr lang="en-US" sz="1000" b="1" dirty="0">
                <a:solidFill>
                  <a:srgbClr val="0B4240"/>
                </a:solidFill>
                <a:latin typeface="Arial" pitchFamily="34" charset="0"/>
                <a:ea typeface="Arial" pitchFamily="34" charset="-122"/>
                <a:cs typeface="Arial" pitchFamily="34" charset="-120"/>
              </a:rPr>
              <a:t>Онлайн-игры
</a:t>
            </a:r>
            <a:endParaRPr lang="en-US" sz="1000" dirty="0"/>
          </a:p>
        </p:txBody>
      </p:sp>
      <p:sp>
        <p:nvSpPr>
          <p:cNvPr id="22" name="Text 9"/>
          <p:cNvSpPr txBox="1"/>
          <p:nvPr/>
        </p:nvSpPr>
        <p:spPr>
          <a:xfrm>
            <a:off x="3501875" y="2073325"/>
            <a:ext cx="2139900" cy="588300"/>
          </a:xfrm>
          <a:prstGeom prst="rect">
            <a:avLst/>
          </a:prstGeom>
          <a:noFill/>
          <a:ln/>
        </p:spPr>
        <p:txBody>
          <a:bodyPr wrap="square" lIns="0" tIns="0" rIns="0" bIns="0" rtlCol="0" anchor="t"/>
          <a:lstStyle/>
          <a:p>
            <a:pPr algn="l" indent="0" marL="0">
              <a:lnSpc>
                <a:spcPct val="100000"/>
              </a:lnSpc>
              <a:buNone/>
            </a:pPr>
            <a:r>
              <a:rPr lang="en-US" sz="900" dirty="0">
                <a:solidFill>
                  <a:srgbClr val="0B4240"/>
                </a:solidFill>
                <a:latin typeface="Arial" pitchFamily="34" charset="0"/>
                <a:ea typeface="Arial" pitchFamily="34" charset="-122"/>
                <a:cs typeface="Arial" pitchFamily="34" charset="-120"/>
              </a:rPr>
              <a:t>Playing online games может развивать реакцию и внимание, особенно если играть недолго. При этом полезно делать паузы и не забывать про другие занятия.
</a:t>
            </a:r>
            <a:endParaRPr lang="en-US" sz="900" dirty="0"/>
          </a:p>
        </p:txBody>
      </p:sp>
      <p:sp>
        <p:nvSpPr>
          <p:cNvPr id="23" name="Text 10"/>
          <p:cNvSpPr txBox="1"/>
          <p:nvPr/>
        </p:nvSpPr>
        <p:spPr>
          <a:xfrm>
            <a:off x="6772150" y="1481700"/>
            <a:ext cx="1611900" cy="513000"/>
          </a:xfrm>
          <a:prstGeom prst="rect">
            <a:avLst/>
          </a:prstGeom>
          <a:noFill/>
          <a:ln/>
        </p:spPr>
        <p:txBody>
          <a:bodyPr wrap="square" lIns="0" tIns="0" rIns="0" bIns="0" rtlCol="0" anchor="ctr"/>
          <a:lstStyle/>
          <a:p>
            <a:pPr algn="l" indent="0" marL="0">
              <a:lnSpc>
                <a:spcPct val="100000"/>
              </a:lnSpc>
              <a:buNone/>
            </a:pPr>
            <a:r>
              <a:rPr lang="en-US" sz="1000" b="1" dirty="0">
                <a:solidFill>
                  <a:srgbClr val="0B4240"/>
                </a:solidFill>
                <a:latin typeface="Arial" pitchFamily="34" charset="0"/>
                <a:ea typeface="Arial" pitchFamily="34" charset="-122"/>
                <a:cs typeface="Arial" pitchFamily="34" charset="-120"/>
              </a:rPr>
              <a:t>Общение в сети
</a:t>
            </a:r>
            <a:endParaRPr lang="en-US" sz="1000" dirty="0"/>
          </a:p>
        </p:txBody>
      </p:sp>
      <p:sp>
        <p:nvSpPr>
          <p:cNvPr id="24" name="Text 11"/>
          <p:cNvSpPr txBox="1"/>
          <p:nvPr/>
        </p:nvSpPr>
        <p:spPr>
          <a:xfrm>
            <a:off x="6244225" y="2073325"/>
            <a:ext cx="2139900" cy="588300"/>
          </a:xfrm>
          <a:prstGeom prst="rect">
            <a:avLst/>
          </a:prstGeom>
          <a:noFill/>
          <a:ln/>
        </p:spPr>
        <p:txBody>
          <a:bodyPr wrap="square" lIns="0" tIns="0" rIns="0" bIns="0" rtlCol="0" anchor="t"/>
          <a:lstStyle/>
          <a:p>
            <a:pPr algn="l" indent="0" marL="0">
              <a:lnSpc>
                <a:spcPct val="100000"/>
              </a:lnSpc>
              <a:buNone/>
            </a:pPr>
            <a:r>
              <a:rPr lang="en-US" sz="900" dirty="0">
                <a:solidFill>
                  <a:srgbClr val="0B4240"/>
                </a:solidFill>
                <a:latin typeface="Arial" pitchFamily="34" charset="0"/>
                <a:ea typeface="Arial" pitchFamily="34" charset="-122"/>
                <a:cs typeface="Arial" pitchFamily="34" charset="-120"/>
              </a:rPr>
              <a:t>Chatting with friends keeps communication easy and quick, especially when everyone lives busy school life. Но лучше помнить о вежливости, личных границах и разумном времени онлайн.
</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424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29675" y="1611491"/>
            <a:ext cx="4330800" cy="267756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FFFFFF"/>
                </a:solidFill>
                <a:latin typeface="Arial" pitchFamily="34" charset="0"/>
                <a:ea typeface="Arial" pitchFamily="34" charset="-122"/>
                <a:cs typeface="Arial" pitchFamily="34" charset="-120"/>
              </a:rPr>
              <a:t>11</a:t>
            </a:r>
            <a:endParaRPr lang="en-US" sz="1000" dirty="0"/>
          </a:p>
        </p:txBody>
      </p:sp>
      <p:sp>
        <p:nvSpPr>
          <p:cNvPr id="6" name="Text 1"/>
          <p:cNvSpPr txBox="1"/>
          <p:nvPr/>
        </p:nvSpPr>
        <p:spPr>
          <a:xfrm>
            <a:off x="522850" y="397250"/>
            <a:ext cx="7871700" cy="9540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Польза разных видов досуга для школьника
</a:t>
            </a:r>
            <a:endParaRPr lang="en-US" sz="3000" dirty="0"/>
          </a:p>
        </p:txBody>
      </p:sp>
      <p:sp>
        <p:nvSpPr>
          <p:cNvPr id="7" name="Text 2"/>
          <p:cNvSpPr txBox="1"/>
          <p:nvPr/>
        </p:nvSpPr>
        <p:spPr>
          <a:xfrm>
            <a:off x="5380600" y="1917175"/>
            <a:ext cx="3242700" cy="780900"/>
          </a:xfrm>
          <a:prstGeom prst="rect">
            <a:avLst/>
          </a:prstGeom>
          <a:noFill/>
          <a:ln/>
        </p:spPr>
        <p:txBody>
          <a:bodyPr wrap="square" lIns="0" tIns="0" rIns="0" bIns="0" rtlCol="0" anchor="b"/>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Некоторые занятия дают не только отдых, но и заметный вклад в самочувствие, учёбу и настроение школьника.
</a:t>
            </a:r>
            <a:endParaRPr lang="en-US" sz="1100" dirty="0"/>
          </a:p>
        </p:txBody>
      </p:sp>
      <p:sp>
        <p:nvSpPr>
          <p:cNvPr id="8" name="Text 3"/>
          <p:cNvSpPr txBox="1"/>
          <p:nvPr/>
        </p:nvSpPr>
        <p:spPr>
          <a:xfrm>
            <a:off x="5380600" y="3247250"/>
            <a:ext cx="3242700" cy="7809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Наиболее сильный эффект дают сон, спорт и чтение: они поддерживают здоровье, внимание и школьную успеваемость.
</a:t>
            </a:r>
            <a:endParaRPr lang="en-US" sz="1100" dirty="0"/>
          </a:p>
        </p:txBody>
      </p:sp>
      <p:sp>
        <p:nvSpPr>
          <p:cNvPr id="9" name="Text 4"/>
          <p:cNvSpPr txBox="1"/>
          <p:nvPr/>
        </p:nvSpPr>
        <p:spPr>
          <a:xfrm>
            <a:off x="870025" y="4549362"/>
            <a:ext cx="3990600" cy="3765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Иллюстративные оценки для учебной презентации; без внешних данных.
</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0FFC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19760" y="1531950"/>
            <a:ext cx="4727380" cy="18840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12</a:t>
            </a:r>
            <a:endParaRPr lang="en-US" sz="1000" dirty="0"/>
          </a:p>
        </p:txBody>
      </p:sp>
      <p:sp>
        <p:nvSpPr>
          <p:cNvPr id="5" name="Text 1"/>
          <p:cNvSpPr txBox="1"/>
          <p:nvPr/>
        </p:nvSpPr>
        <p:spPr>
          <a:xfrm>
            <a:off x="522850" y="397250"/>
            <a:ext cx="7871700" cy="846900"/>
          </a:xfrm>
          <a:prstGeom prst="rect">
            <a:avLst/>
          </a:prstGeom>
          <a:noFill/>
          <a:ln/>
        </p:spPr>
        <p:txBody>
          <a:bodyPr wrap="square" lIns="0" tIns="0" rIns="0" bIns="0" rtlCol="0" anchor="t"/>
          <a:lstStyle/>
          <a:p>
            <a:pPr algn="l" indent="0" marL="0">
              <a:lnSpc>
                <a:spcPct val="100000"/>
              </a:lnSpc>
              <a:buNone/>
            </a:pPr>
            <a:r>
              <a:rPr lang="en-US" sz="3000" b="1" dirty="0">
                <a:solidFill>
                  <a:srgbClr val="0B4240"/>
                </a:solidFill>
                <a:latin typeface="Arial" pitchFamily="34" charset="0"/>
                <a:ea typeface="Arial" pitchFamily="34" charset="-122"/>
                <a:cs typeface="Arial" pitchFamily="34" charset="-120"/>
              </a:rPr>
              <a:t>Безопасность во время leisure activities
</a:t>
            </a:r>
            <a:endParaRPr lang="en-US" sz="3000" dirty="0"/>
          </a:p>
        </p:txBody>
      </p:sp>
      <p:sp>
        <p:nvSpPr>
          <p:cNvPr id="6" name="Text 2"/>
          <p:cNvSpPr txBox="1"/>
          <p:nvPr/>
        </p:nvSpPr>
        <p:spPr>
          <a:xfrm>
            <a:off x="870025" y="4569900"/>
            <a:ext cx="7761600" cy="411600"/>
          </a:xfrm>
          <a:prstGeom prst="rect">
            <a:avLst/>
          </a:prstGeom>
          <a:noFill/>
          <a:ln/>
        </p:spPr>
        <p:txBody>
          <a:bodyPr wrap="square" lIns="0" tIns="0" rIns="0" bIns="0" rtlCol="0" anchor="ctr"/>
          <a:lstStyle/>
          <a:p>
            <a:pPr algn="l" indent="0" marL="0">
              <a:lnSpc>
                <a:spcPct val="100000"/>
              </a:lnSpc>
              <a:buNone/>
            </a:pPr>
            <a:r>
              <a:rPr lang="en-US" sz="1000" dirty="0">
                <a:solidFill>
                  <a:srgbClr val="0B4240"/>
                </a:solidFill>
                <a:latin typeface="Arial" pitchFamily="34" charset="0"/>
                <a:ea typeface="Arial" pitchFamily="34" charset="-122"/>
                <a:cs typeface="Arial" pitchFamily="34" charset="-120"/>
              </a:rPr>
              <a:t>Общие правила безопасности для школьников; учебный материал.
</a:t>
            </a:r>
            <a:endParaRPr lang="en-US" sz="1000" dirty="0"/>
          </a:p>
        </p:txBody>
      </p:sp>
      <p:sp>
        <p:nvSpPr>
          <p:cNvPr id="7" name="Text 3"/>
          <p:cNvSpPr txBox="1"/>
          <p:nvPr/>
        </p:nvSpPr>
        <p:spPr>
          <a:xfrm>
            <a:off x="511400" y="3602475"/>
            <a:ext cx="3754200" cy="780900"/>
          </a:xfrm>
          <a:prstGeom prst="rect">
            <a:avLst/>
          </a:prstGeom>
          <a:noFill/>
          <a:ln/>
        </p:spPr>
        <p:txBody>
          <a:bodyPr wrap="square" lIns="0" tIns="0" rIns="0" bIns="0" rtlCol="0" anchor="t"/>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Краткая таблица показывает, как связаны разные виды досуга, возможные риски и простые правила безопасности.
</a:t>
            </a:r>
            <a:endParaRPr lang="en-US" sz="1200" dirty="0"/>
          </a:p>
        </p:txBody>
      </p:sp>
      <p:sp>
        <p:nvSpPr>
          <p:cNvPr id="8" name="Text 4"/>
          <p:cNvSpPr txBox="1"/>
          <p:nvPr/>
        </p:nvSpPr>
        <p:spPr>
          <a:xfrm>
            <a:off x="4877471" y="3602475"/>
            <a:ext cx="3754200" cy="780900"/>
          </a:xfrm>
          <a:prstGeom prst="rect">
            <a:avLst/>
          </a:prstGeom>
          <a:noFill/>
          <a:ln/>
        </p:spPr>
        <p:txBody>
          <a:bodyPr wrap="square" lIns="0" tIns="0" rIns="0" bIns="0" rtlCol="0" anchor="t"/>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Безопасность зависит от вида активности: спорт требует разминки, экранное время — перерывов, а водные занятия — присмотра взрослых.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24327" y="313331"/>
            <a:ext cx="7370557" cy="761089"/>
          </a:xfrm>
          <a:prstGeom prst="rect">
            <a:avLst/>
          </a:prstGeom>
          <a:noFill/>
          <a:ln/>
        </p:spPr>
        <p:txBody>
          <a:bodyPr wrap="square" lIns="0" tIns="0" rIns="0" bIns="0" rtlCol="0" anchor="t"/>
          <a:lstStyle/>
          <a:p>
            <a:pPr algn="l" indent="0" marL="0">
              <a:lnSpc>
                <a:spcPct val="115000"/>
              </a:lnSpc>
              <a:buNone/>
            </a:pPr>
            <a:r>
              <a:rPr lang="en-US" sz="3000" b="1" dirty="0">
                <a:solidFill>
                  <a:srgbClr val="FFFFFF"/>
                </a:solidFill>
                <a:latin typeface="Arial" pitchFamily="34" charset="0"/>
                <a:ea typeface="Arial" pitchFamily="34" charset="-122"/>
                <a:cs typeface="Arial" pitchFamily="34" charset="-120"/>
              </a:rPr>
              <a:t>Досуг с друзьями и развитие общения
</a:t>
            </a:r>
            <a:endParaRPr lang="en-US" sz="3000" dirty="0"/>
          </a:p>
        </p:txBody>
      </p:sp>
      <p:sp>
        <p:nvSpPr>
          <p:cNvPr id="8" name="Text 1"/>
          <p:cNvSpPr txBox="1"/>
          <p:nvPr/>
        </p:nvSpPr>
        <p:spPr>
          <a:xfrm>
            <a:off x="7794883" y="364101"/>
            <a:ext cx="1175441" cy="192159"/>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13</a:t>
            </a:r>
            <a:endParaRPr lang="en-US" sz="1000" dirty="0"/>
          </a:p>
        </p:txBody>
      </p:sp>
      <p:sp>
        <p:nvSpPr>
          <p:cNvPr id="9" name="Text 2"/>
          <p:cNvSpPr txBox="1"/>
          <p:nvPr/>
        </p:nvSpPr>
        <p:spPr>
          <a:xfrm>
            <a:off x="694128" y="1603226"/>
            <a:ext cx="3672765" cy="131244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Совместные игры
</a:t>
            </a:r>
            <a:pPr algn="l" indent="0" marL="0">
              <a:lnSpc>
                <a:spcPct val="100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Board games and group activities teach students to wait for their turn, follow rules and react politely. Such situations make English phrases feel natural and useful in real conversation.
</a:t>
            </a:r>
            <a:endParaRPr lang="en-US" sz="1400" dirty="0"/>
          </a:p>
        </p:txBody>
      </p:sp>
      <p:sp>
        <p:nvSpPr>
          <p:cNvPr id="10" name="Text 3"/>
          <p:cNvSpPr txBox="1"/>
          <p:nvPr/>
        </p:nvSpPr>
        <p:spPr>
          <a:xfrm>
            <a:off x="4958473" y="1603226"/>
            <a:ext cx="3672765" cy="131244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Вежливые предложения
</a:t>
            </a:r>
            <a:pPr algn="l" indent="0" marL="0">
              <a:lnSpc>
                <a:spcPct val="100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In friendly leisure time, pupils often say Let’s… Shall we…? , or Why don’t we…?. These short forms are easy to remember and help start an activity together.
</a:t>
            </a:r>
            <a:endParaRPr lang="en-US" sz="1400" dirty="0"/>
          </a:p>
        </p:txBody>
      </p:sp>
      <p:sp>
        <p:nvSpPr>
          <p:cNvPr id="11" name="Text 4"/>
          <p:cNvSpPr txBox="1"/>
          <p:nvPr/>
        </p:nvSpPr>
        <p:spPr>
          <a:xfrm>
            <a:off x="722283" y="3182432"/>
            <a:ext cx="3672765" cy="131244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Согласие и ответ
</a:t>
            </a:r>
            <a:pPr algn="l" indent="0" marL="0">
              <a:lnSpc>
                <a:spcPct val="100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Phrases like I agree, I think so and That sounds good are important because they keep a dialogue moving. They show that a student can respond quickly and politely.
</a:t>
            </a:r>
            <a:endParaRPr lang="en-US" sz="1400" dirty="0"/>
          </a:p>
        </p:txBody>
      </p:sp>
      <p:sp>
        <p:nvSpPr>
          <p:cNvPr id="12" name="Text 5"/>
          <p:cNvSpPr txBox="1"/>
          <p:nvPr/>
        </p:nvSpPr>
        <p:spPr>
          <a:xfrm>
            <a:off x="4958473" y="3182432"/>
            <a:ext cx="3672765" cy="131244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Мини-диалоги
</a:t>
            </a:r>
            <a:pPr algn="l" indent="0" marL="0">
              <a:lnSpc>
                <a:spcPct val="100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Meeting friends in the park or after school gives a simple topic for role-play. Students can ask questions, make suggestions and answer in short, confident sentences.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7275" y="1094422"/>
            <a:ext cx="4013400" cy="179505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637650" y="1094422"/>
            <a:ext cx="4013400" cy="1795056"/>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687313" y="3103484"/>
            <a:ext cx="3646500" cy="390000"/>
          </a:xfrm>
          <a:prstGeom prst="rect">
            <a:avLst/>
          </a:prstGeom>
          <a:noFill/>
          <a:ln/>
        </p:spPr>
        <p:txBody>
          <a:bodyPr wrap="square" lIns="0" tIns="0" rIns="0" bIns="0" rtlCol="0" anchor="ctr"/>
          <a:lstStyle/>
          <a:p>
            <a:pPr algn="l" indent="0" marL="0">
              <a:lnSpc>
                <a:spcPct val="100000"/>
              </a:lnSpc>
              <a:buNone/>
            </a:pPr>
            <a:r>
              <a:rPr lang="en-US" sz="1000" b="1" dirty="0">
                <a:solidFill>
                  <a:srgbClr val="0B4240"/>
                </a:solidFill>
                <a:latin typeface="Arial" pitchFamily="34" charset="0"/>
                <a:ea typeface="Arial" pitchFamily="34" charset="-122"/>
                <a:cs typeface="Arial" pitchFamily="34" charset="-120"/>
              </a:rPr>
              <a:t>Вечер за одним столом
</a:t>
            </a:r>
            <a:endParaRPr lang="en-US" sz="1000" dirty="0"/>
          </a:p>
        </p:txBody>
      </p:sp>
      <p:sp>
        <p:nvSpPr>
          <p:cNvPr id="8" name="Text 1"/>
          <p:cNvSpPr txBox="1"/>
          <p:nvPr/>
        </p:nvSpPr>
        <p:spPr>
          <a:xfrm>
            <a:off x="687313" y="3566944"/>
            <a:ext cx="3646500" cy="944700"/>
          </a:xfrm>
          <a:prstGeom prst="rect">
            <a:avLst/>
          </a:prstGeom>
          <a:noFill/>
          <a:ln/>
        </p:spPr>
        <p:txBody>
          <a:bodyPr wrap="square" lIns="0" tIns="0" rIns="0" bIns="0" rtlCol="0" anchor="t"/>
          <a:lstStyle/>
          <a:p>
            <a:pPr algn="l" indent="0" marL="0">
              <a:lnSpc>
                <a:spcPct val="100000"/>
              </a:lnSpc>
              <a:buNone/>
            </a:pPr>
            <a:r>
              <a:rPr lang="en-US" sz="900" dirty="0">
                <a:solidFill>
                  <a:srgbClr val="0B4240"/>
                </a:solidFill>
                <a:latin typeface="Arial" pitchFamily="34" charset="0"/>
                <a:ea typeface="Arial" pitchFamily="34" charset="-122"/>
                <a:cs typeface="Arial" pitchFamily="34" charset="-120"/>
              </a:rPr>
              <a:t>After a busy day, many families enjoy dinner together and talk about school, work and plans for the weekend. Such family time helps everyone feel closer. It also gives students useful words like together, meal and weekend in a real context.
</a:t>
            </a:r>
            <a:endParaRPr lang="en-US" sz="900" dirty="0"/>
          </a:p>
        </p:txBody>
      </p:sp>
      <p:sp>
        <p:nvSpPr>
          <p:cNvPr id="9" name="Text 2"/>
          <p:cNvSpPr txBox="1"/>
          <p:nvPr/>
        </p:nvSpPr>
        <p:spPr>
          <a:xfrm>
            <a:off x="4819965" y="3103484"/>
            <a:ext cx="3646500" cy="390000"/>
          </a:xfrm>
          <a:prstGeom prst="rect">
            <a:avLst/>
          </a:prstGeom>
          <a:noFill/>
          <a:ln/>
        </p:spPr>
        <p:txBody>
          <a:bodyPr wrap="square" lIns="0" tIns="0" rIns="0" bIns="0" rtlCol="0" anchor="ctr"/>
          <a:lstStyle/>
          <a:p>
            <a:pPr algn="l" indent="0" marL="0">
              <a:lnSpc>
                <a:spcPct val="100000"/>
              </a:lnSpc>
              <a:buNone/>
            </a:pPr>
            <a:r>
              <a:rPr lang="en-US" sz="1000" b="1" dirty="0">
                <a:solidFill>
                  <a:srgbClr val="0B4240"/>
                </a:solidFill>
                <a:latin typeface="Arial" pitchFamily="34" charset="0"/>
                <a:ea typeface="Arial" pitchFamily="34" charset="-122"/>
                <a:cs typeface="Arial" pitchFamily="34" charset="-120"/>
              </a:rPr>
              <a:t>Прогулка и настольная игра
</a:t>
            </a:r>
            <a:endParaRPr lang="en-US" sz="1000" dirty="0"/>
          </a:p>
        </p:txBody>
      </p:sp>
      <p:sp>
        <p:nvSpPr>
          <p:cNvPr id="10" name="Text 3"/>
          <p:cNvSpPr txBox="1"/>
          <p:nvPr/>
        </p:nvSpPr>
        <p:spPr>
          <a:xfrm>
            <a:off x="4819965" y="3566944"/>
            <a:ext cx="3646500" cy="944700"/>
          </a:xfrm>
          <a:prstGeom prst="rect">
            <a:avLst/>
          </a:prstGeom>
          <a:noFill/>
          <a:ln/>
        </p:spPr>
        <p:txBody>
          <a:bodyPr wrap="square" lIns="0" tIns="0" rIns="0" bIns="0" rtlCol="0" anchor="t"/>
          <a:lstStyle/>
          <a:p>
            <a:pPr algn="l" indent="0" marL="0">
              <a:lnSpc>
                <a:spcPct val="100000"/>
              </a:lnSpc>
              <a:buNone/>
            </a:pPr>
            <a:r>
              <a:rPr lang="en-US" sz="900" dirty="0">
                <a:solidFill>
                  <a:srgbClr val="0B4240"/>
                </a:solidFill>
                <a:latin typeface="Arial" pitchFamily="34" charset="0"/>
                <a:ea typeface="Arial" pitchFamily="34" charset="-122"/>
                <a:cs typeface="Arial" pitchFamily="34" charset="-120"/>
              </a:rPr>
              <a:t>On Saturday, a family may go for a walk in the park, then come home and play a board game. This kind of weekend trip is simple, active and friendly. Children hear and use words such as picnic, trip and family time.
</a:t>
            </a:r>
            <a:endParaRPr lang="en-US" sz="900" dirty="0"/>
          </a:p>
        </p:txBody>
      </p:sp>
      <p:sp>
        <p:nvSpPr>
          <p:cNvPr id="11" name="Text 4"/>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FFFFFF"/>
                </a:solidFill>
                <a:latin typeface="Arial" pitchFamily="34" charset="0"/>
                <a:ea typeface="Arial" pitchFamily="34" charset="-122"/>
                <a:cs typeface="Arial" pitchFamily="34" charset="-120"/>
              </a:rPr>
              <a:t>14</a:t>
            </a:r>
            <a:endParaRPr lang="en-US" sz="1000" dirty="0"/>
          </a:p>
        </p:txBody>
      </p:sp>
      <p:sp>
        <p:nvSpPr>
          <p:cNvPr id="12" name="Text 5"/>
          <p:cNvSpPr txBox="1"/>
          <p:nvPr/>
        </p:nvSpPr>
        <p:spPr>
          <a:xfrm>
            <a:off x="522850" y="397250"/>
            <a:ext cx="7871700" cy="6624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Семейные занятия в свободное время
</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3873" y="1380200"/>
            <a:ext cx="8096254" cy="3444000"/>
          </a:xfrm>
          <a:prstGeom prst="rect">
            <a:avLst/>
          </a:prstGeom>
        </p:spPr>
      </p:pic>
      <p:sp>
        <p:nvSpPr>
          <p:cNvPr id="3"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15</a:t>
            </a:r>
            <a:endParaRPr lang="en-US" sz="1000" dirty="0"/>
          </a:p>
        </p:txBody>
      </p:sp>
      <p:sp>
        <p:nvSpPr>
          <p:cNvPr id="4" name="Text 1"/>
          <p:cNvSpPr txBox="1"/>
          <p:nvPr/>
        </p:nvSpPr>
        <p:spPr>
          <a:xfrm>
            <a:off x="522850" y="397250"/>
            <a:ext cx="7871700" cy="501900"/>
          </a:xfrm>
          <a:prstGeom prst="rect">
            <a:avLst/>
          </a:prstGeom>
          <a:noFill/>
          <a:ln/>
        </p:spPr>
        <p:txBody>
          <a:bodyPr wrap="square" lIns="0" tIns="0" rIns="0" bIns="0" rtlCol="0" anchor="t"/>
          <a:lstStyle/>
          <a:p>
            <a:pPr algn="l" indent="0" marL="0">
              <a:lnSpc>
                <a:spcPct val="100000"/>
              </a:lnSpc>
              <a:buNone/>
            </a:pPr>
            <a:r>
              <a:rPr lang="en-US" sz="3000" b="1" dirty="0">
                <a:solidFill>
                  <a:srgbClr val="0B4240"/>
                </a:solidFill>
                <a:latin typeface="Arial" pitchFamily="34" charset="0"/>
                <a:ea typeface="Arial" pitchFamily="34" charset="-122"/>
                <a:cs typeface="Arial" pitchFamily="34" charset="-120"/>
              </a:rPr>
              <a:t>How to build a weekly leisure plan
</a:t>
            </a:r>
            <a:endParaRPr lang="en-US" sz="3000" dirty="0"/>
          </a:p>
        </p:txBody>
      </p:sp>
      <p:sp>
        <p:nvSpPr>
          <p:cNvPr id="5" name="Text 2"/>
          <p:cNvSpPr txBox="1"/>
          <p:nvPr/>
        </p:nvSpPr>
        <p:spPr>
          <a:xfrm>
            <a:off x="520950" y="969725"/>
            <a:ext cx="7871700" cy="339900"/>
          </a:xfrm>
          <a:prstGeom prst="rect">
            <a:avLst/>
          </a:prstGeom>
          <a:noFill/>
          <a:ln/>
        </p:spPr>
        <p:txBody>
          <a:bodyPr wrap="square" lIns="0" tIns="0" rIns="0" bIns="0" rtlCol="0" anchor="t"/>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Пошаговая схема для выбора и распределения занятий на неделю.
</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B424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29675" y="1611491"/>
            <a:ext cx="4330800" cy="267756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FFFFFF"/>
                </a:solidFill>
                <a:latin typeface="Arial" pitchFamily="34" charset="0"/>
                <a:ea typeface="Arial" pitchFamily="34" charset="-122"/>
                <a:cs typeface="Arial" pitchFamily="34" charset="-120"/>
              </a:rPr>
              <a:t>16</a:t>
            </a:r>
            <a:endParaRPr lang="en-US" sz="1000" dirty="0"/>
          </a:p>
        </p:txBody>
      </p:sp>
      <p:sp>
        <p:nvSpPr>
          <p:cNvPr id="6" name="Text 1"/>
          <p:cNvSpPr txBox="1"/>
          <p:nvPr/>
        </p:nvSpPr>
        <p:spPr>
          <a:xfrm>
            <a:off x="522850" y="397250"/>
            <a:ext cx="7871700" cy="9540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Баланс занятий в течение недели
</a:t>
            </a:r>
            <a:endParaRPr lang="en-US" sz="3000" dirty="0"/>
          </a:p>
        </p:txBody>
      </p:sp>
      <p:sp>
        <p:nvSpPr>
          <p:cNvPr id="7" name="Text 2"/>
          <p:cNvSpPr txBox="1"/>
          <p:nvPr/>
        </p:nvSpPr>
        <p:spPr>
          <a:xfrm>
            <a:off x="5380600" y="1917175"/>
            <a:ext cx="3242700" cy="780900"/>
          </a:xfrm>
          <a:prstGeom prst="rect">
            <a:avLst/>
          </a:prstGeom>
          <a:noFill/>
          <a:ln/>
        </p:spPr>
        <p:txBody>
          <a:bodyPr wrap="square" lIns="0" tIns="0" rIns="0" bIns="0" rtlCol="0" anchor="b"/>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 течение недели полезно чередовать подвижные и спокойные дела, чтобы не уставать и сохранять интерес к занятиям.
</a:t>
            </a:r>
            <a:endParaRPr lang="en-US" sz="1100" dirty="0"/>
          </a:p>
        </p:txBody>
      </p:sp>
      <p:sp>
        <p:nvSpPr>
          <p:cNvPr id="8" name="Text 3"/>
          <p:cNvSpPr txBox="1"/>
          <p:nvPr/>
        </p:nvSpPr>
        <p:spPr>
          <a:xfrm>
            <a:off x="5380600" y="3247250"/>
            <a:ext cx="3242700" cy="7809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Лучший режим не строится вокруг одного вида досуга: равномерное сочетание активных и тихих занятий помогает держать силы и настроение.
</a:t>
            </a:r>
            <a:endParaRPr lang="en-US" sz="1100" dirty="0"/>
          </a:p>
        </p:txBody>
      </p:sp>
      <p:sp>
        <p:nvSpPr>
          <p:cNvPr id="9" name="Text 4"/>
          <p:cNvSpPr txBox="1"/>
          <p:nvPr/>
        </p:nvSpPr>
        <p:spPr>
          <a:xfrm>
            <a:off x="870025" y="4549362"/>
            <a:ext cx="3990600" cy="3765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Иллюстративные данные для учебной презентации; без внешних источников.
</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0FFC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451437" y="1817500"/>
            <a:ext cx="141375" cy="2262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6214187" y="1817500"/>
            <a:ext cx="197925" cy="2262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411650" y="3579635"/>
            <a:ext cx="221100" cy="17688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6202675" y="3557525"/>
            <a:ext cx="221100" cy="2211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620650" y="3557525"/>
            <a:ext cx="221100" cy="221100"/>
          </a:xfrm>
          <a:prstGeom prst="rect">
            <a:avLst/>
          </a:prstGeom>
        </p:spPr>
      </p:pic>
      <p:sp>
        <p:nvSpPr>
          <p:cNvPr id="12"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17</a:t>
            </a:r>
            <a:endParaRPr lang="en-US" sz="1000" dirty="0"/>
          </a:p>
        </p:txBody>
      </p:sp>
      <p:sp>
        <p:nvSpPr>
          <p:cNvPr id="13" name="Text 1"/>
          <p:cNvSpPr txBox="1"/>
          <p:nvPr/>
        </p:nvSpPr>
        <p:spPr>
          <a:xfrm>
            <a:off x="522850" y="397250"/>
            <a:ext cx="7847100" cy="747900"/>
          </a:xfrm>
          <a:prstGeom prst="rect">
            <a:avLst/>
          </a:prstGeom>
          <a:noFill/>
          <a:ln/>
        </p:spPr>
        <p:txBody>
          <a:bodyPr wrap="square" lIns="0" tIns="0" rIns="0" bIns="0" rtlCol="0" anchor="t"/>
          <a:lstStyle/>
          <a:p>
            <a:pPr algn="l" indent="0" marL="0">
              <a:lnSpc>
                <a:spcPct val="100000"/>
              </a:lnSpc>
              <a:buNone/>
            </a:pPr>
            <a:r>
              <a:rPr lang="en-US" sz="2800" b="1" dirty="0">
                <a:solidFill>
                  <a:srgbClr val="0B4240"/>
                </a:solidFill>
                <a:latin typeface="Arial" pitchFamily="34" charset="0"/>
                <a:ea typeface="Arial" pitchFamily="34" charset="-122"/>
                <a:cs typeface="Arial" pitchFamily="34" charset="-120"/>
              </a:rPr>
              <a:t>Доступные leisure activities без больших затрат
</a:t>
            </a:r>
            <a:endParaRPr lang="en-US" sz="2800" dirty="0"/>
          </a:p>
        </p:txBody>
      </p:sp>
      <p:sp>
        <p:nvSpPr>
          <p:cNvPr id="14" name="Text 2"/>
          <p:cNvSpPr txBox="1"/>
          <p:nvPr/>
        </p:nvSpPr>
        <p:spPr>
          <a:xfrm>
            <a:off x="3845550" y="1722250"/>
            <a:ext cx="1962000" cy="416700"/>
          </a:xfrm>
          <a:prstGeom prst="rect">
            <a:avLst/>
          </a:prstGeom>
          <a:noFill/>
          <a:ln/>
        </p:spPr>
        <p:txBody>
          <a:bodyPr wrap="square" lIns="0" tIns="0" rIns="0" bIns="0" rtlCol="0" anchor="ctr"/>
          <a:lstStyle/>
          <a:p>
            <a:pPr algn="l" indent="0" marL="0">
              <a:lnSpc>
                <a:spcPct val="100000"/>
              </a:lnSpc>
              <a:buNone/>
            </a:pPr>
            <a:r>
              <a:rPr lang="en-US" sz="1100" b="1" dirty="0">
                <a:solidFill>
                  <a:srgbClr val="0B4240"/>
                </a:solidFill>
                <a:latin typeface="Arial" pitchFamily="34" charset="0"/>
                <a:ea typeface="Arial" pitchFamily="34" charset="-122"/>
                <a:cs typeface="Arial" pitchFamily="34" charset="-120"/>
              </a:rPr>
              <a:t>Walking
</a:t>
            </a:r>
            <a:endParaRPr lang="en-US" sz="1100" dirty="0"/>
          </a:p>
        </p:txBody>
      </p:sp>
      <p:sp>
        <p:nvSpPr>
          <p:cNvPr id="15" name="Text 3"/>
          <p:cNvSpPr txBox="1"/>
          <p:nvPr/>
        </p:nvSpPr>
        <p:spPr>
          <a:xfrm>
            <a:off x="3313850" y="2300850"/>
            <a:ext cx="2493600" cy="567300"/>
          </a:xfrm>
          <a:prstGeom prst="rect">
            <a:avLst/>
          </a:prstGeom>
          <a:noFill/>
          <a:ln/>
        </p:spPr>
        <p:txBody>
          <a:bodyPr wrap="square" lIns="0" tIns="0" rIns="0" bIns="0" rtlCol="0" anchor="t"/>
          <a:lstStyle/>
          <a:p>
            <a:pPr algn="l" indent="0" marL="0">
              <a:lnSpc>
                <a:spcPct val="100000"/>
              </a:lnSpc>
              <a:buNone/>
            </a:pPr>
            <a:r>
              <a:rPr lang="en-US" sz="800" dirty="0">
                <a:solidFill>
                  <a:srgbClr val="0B4240"/>
                </a:solidFill>
                <a:latin typeface="Arial" pitchFamily="34" charset="0"/>
                <a:ea typeface="Arial" pitchFamily="34" charset="-122"/>
                <a:cs typeface="Arial" pitchFamily="34" charset="-120"/>
              </a:rPr>
              <a:t>Прогулка почти не требует подготовки и подходит после уроков. Она помогает отдохнуть, проветриться и провести время outside без лишних затрат.
</a:t>
            </a:r>
            <a:endParaRPr lang="en-US" sz="800" dirty="0"/>
          </a:p>
        </p:txBody>
      </p:sp>
      <p:sp>
        <p:nvSpPr>
          <p:cNvPr id="16" name="Text 4"/>
          <p:cNvSpPr txBox="1"/>
          <p:nvPr/>
        </p:nvSpPr>
        <p:spPr>
          <a:xfrm>
            <a:off x="6636575" y="1722250"/>
            <a:ext cx="1962000" cy="416700"/>
          </a:xfrm>
          <a:prstGeom prst="rect">
            <a:avLst/>
          </a:prstGeom>
          <a:noFill/>
          <a:ln/>
        </p:spPr>
        <p:txBody>
          <a:bodyPr wrap="square" lIns="0" tIns="0" rIns="0" bIns="0" rtlCol="0" anchor="ctr"/>
          <a:lstStyle/>
          <a:p>
            <a:pPr algn="l" indent="0" marL="0">
              <a:lnSpc>
                <a:spcPct val="100000"/>
              </a:lnSpc>
              <a:buNone/>
            </a:pPr>
            <a:r>
              <a:rPr lang="en-US" sz="1100" b="1" dirty="0">
                <a:solidFill>
                  <a:srgbClr val="0B4240"/>
                </a:solidFill>
                <a:latin typeface="Arial" pitchFamily="34" charset="0"/>
                <a:ea typeface="Arial" pitchFamily="34" charset="-122"/>
                <a:cs typeface="Arial" pitchFamily="34" charset="-120"/>
              </a:rPr>
              <a:t>Reading from the library
</a:t>
            </a:r>
            <a:endParaRPr lang="en-US" sz="1100" dirty="0"/>
          </a:p>
        </p:txBody>
      </p:sp>
      <p:sp>
        <p:nvSpPr>
          <p:cNvPr id="17" name="Text 5"/>
          <p:cNvSpPr txBox="1"/>
          <p:nvPr/>
        </p:nvSpPr>
        <p:spPr>
          <a:xfrm>
            <a:off x="6104875" y="2300850"/>
            <a:ext cx="2493600" cy="567300"/>
          </a:xfrm>
          <a:prstGeom prst="rect">
            <a:avLst/>
          </a:prstGeom>
          <a:noFill/>
          <a:ln/>
        </p:spPr>
        <p:txBody>
          <a:bodyPr wrap="square" lIns="0" tIns="0" rIns="0" bIns="0" rtlCol="0" anchor="t"/>
          <a:lstStyle/>
          <a:p>
            <a:pPr algn="l" indent="0" marL="0">
              <a:lnSpc>
                <a:spcPct val="100000"/>
              </a:lnSpc>
              <a:buNone/>
            </a:pPr>
            <a:r>
              <a:rPr lang="en-US" sz="800" dirty="0">
                <a:solidFill>
                  <a:srgbClr val="0B4240"/>
                </a:solidFill>
                <a:latin typeface="Arial" pitchFamily="34" charset="0"/>
                <a:ea typeface="Arial" pitchFamily="34" charset="-122"/>
                <a:cs typeface="Arial" pitchFamily="34" charset="-120"/>
              </a:rPr>
              <a:t>Книги из библиотеки дают возможность читать бесплатно и выбирать разные темы. Это спокойный отдых, который развивает vocabulary и помогает найти любимый жанр.
</a:t>
            </a:r>
            <a:endParaRPr lang="en-US" sz="800" dirty="0"/>
          </a:p>
        </p:txBody>
      </p:sp>
      <p:sp>
        <p:nvSpPr>
          <p:cNvPr id="18" name="Text 6"/>
          <p:cNvSpPr txBox="1"/>
          <p:nvPr/>
        </p:nvSpPr>
        <p:spPr>
          <a:xfrm>
            <a:off x="3845550" y="3459725"/>
            <a:ext cx="1962000" cy="416700"/>
          </a:xfrm>
          <a:prstGeom prst="rect">
            <a:avLst/>
          </a:prstGeom>
          <a:noFill/>
          <a:ln/>
        </p:spPr>
        <p:txBody>
          <a:bodyPr wrap="square" lIns="0" tIns="0" rIns="0" bIns="0" rtlCol="0" anchor="ctr"/>
          <a:lstStyle/>
          <a:p>
            <a:pPr algn="l" indent="0" marL="0">
              <a:lnSpc>
                <a:spcPct val="100000"/>
              </a:lnSpc>
              <a:buNone/>
            </a:pPr>
            <a:r>
              <a:rPr lang="en-US" sz="1100" b="1" dirty="0">
                <a:solidFill>
                  <a:srgbClr val="0B4240"/>
                </a:solidFill>
                <a:latin typeface="Arial" pitchFamily="34" charset="0"/>
                <a:ea typeface="Arial" pitchFamily="34" charset="-122"/>
                <a:cs typeface="Arial" pitchFamily="34" charset="-120"/>
              </a:rPr>
              <a:t>Outdoor games
</a:t>
            </a:r>
            <a:endParaRPr lang="en-US" sz="1100" dirty="0"/>
          </a:p>
        </p:txBody>
      </p:sp>
      <p:sp>
        <p:nvSpPr>
          <p:cNvPr id="19" name="Text 7"/>
          <p:cNvSpPr txBox="1"/>
          <p:nvPr/>
        </p:nvSpPr>
        <p:spPr>
          <a:xfrm>
            <a:off x="3313850" y="3996925"/>
            <a:ext cx="2493600" cy="567300"/>
          </a:xfrm>
          <a:prstGeom prst="rect">
            <a:avLst/>
          </a:prstGeom>
          <a:noFill/>
          <a:ln/>
        </p:spPr>
        <p:txBody>
          <a:bodyPr wrap="square" lIns="0" tIns="0" rIns="0" bIns="0" rtlCol="0" anchor="t"/>
          <a:lstStyle/>
          <a:p>
            <a:pPr algn="l" indent="0" marL="0">
              <a:lnSpc>
                <a:spcPct val="100000"/>
              </a:lnSpc>
              <a:buNone/>
            </a:pPr>
            <a:r>
              <a:rPr lang="en-US" sz="800" dirty="0">
                <a:solidFill>
                  <a:srgbClr val="0B4240"/>
                </a:solidFill>
                <a:latin typeface="Arial" pitchFamily="34" charset="0"/>
                <a:ea typeface="Arial" pitchFamily="34" charset="-122"/>
                <a:cs typeface="Arial" pitchFamily="34" charset="-120"/>
              </a:rPr>
              <a:t>Игры во дворе или на площадке дают движение и общение. Они не требуют дорогого инвентаря и хорошо подходят для local игр с друзьями.
</a:t>
            </a:r>
            <a:endParaRPr lang="en-US" sz="800" dirty="0"/>
          </a:p>
        </p:txBody>
      </p:sp>
      <p:sp>
        <p:nvSpPr>
          <p:cNvPr id="20" name="Text 8"/>
          <p:cNvSpPr txBox="1"/>
          <p:nvPr/>
        </p:nvSpPr>
        <p:spPr>
          <a:xfrm>
            <a:off x="6636575" y="3459725"/>
            <a:ext cx="1962000" cy="416700"/>
          </a:xfrm>
          <a:prstGeom prst="rect">
            <a:avLst/>
          </a:prstGeom>
          <a:noFill/>
          <a:ln/>
        </p:spPr>
        <p:txBody>
          <a:bodyPr wrap="square" lIns="0" tIns="0" rIns="0" bIns="0" rtlCol="0" anchor="ctr"/>
          <a:lstStyle/>
          <a:p>
            <a:pPr algn="l" indent="0" marL="0">
              <a:lnSpc>
                <a:spcPct val="100000"/>
              </a:lnSpc>
              <a:buNone/>
            </a:pPr>
            <a:r>
              <a:rPr lang="en-US" sz="1100" b="1" dirty="0">
                <a:solidFill>
                  <a:srgbClr val="0B4240"/>
                </a:solidFill>
                <a:latin typeface="Arial" pitchFamily="34" charset="0"/>
                <a:ea typeface="Arial" pitchFamily="34" charset="-122"/>
                <a:cs typeface="Arial" pitchFamily="34" charset="-120"/>
              </a:rPr>
              <a:t>Music and experiments
</a:t>
            </a:r>
            <a:endParaRPr lang="en-US" sz="1100" dirty="0"/>
          </a:p>
        </p:txBody>
      </p:sp>
      <p:sp>
        <p:nvSpPr>
          <p:cNvPr id="21" name="Text 9"/>
          <p:cNvSpPr txBox="1"/>
          <p:nvPr/>
        </p:nvSpPr>
        <p:spPr>
          <a:xfrm>
            <a:off x="6104875" y="3996925"/>
            <a:ext cx="2493600" cy="567300"/>
          </a:xfrm>
          <a:prstGeom prst="rect">
            <a:avLst/>
          </a:prstGeom>
          <a:noFill/>
          <a:ln/>
        </p:spPr>
        <p:txBody>
          <a:bodyPr wrap="square" lIns="0" tIns="0" rIns="0" bIns="0" rtlCol="0" anchor="t"/>
          <a:lstStyle/>
          <a:p>
            <a:pPr algn="l" indent="0" marL="0">
              <a:lnSpc>
                <a:spcPct val="100000"/>
              </a:lnSpc>
              <a:buNone/>
            </a:pPr>
            <a:r>
              <a:rPr lang="en-US" sz="800" dirty="0">
                <a:solidFill>
                  <a:srgbClr val="0B4240"/>
                </a:solidFill>
                <a:latin typeface="Arial" pitchFamily="34" charset="0"/>
                <a:ea typeface="Arial" pitchFamily="34" charset="-122"/>
                <a:cs typeface="Arial" pitchFamily="34" charset="-120"/>
              </a:rPr>
              <a:t>Слушать музыку или делать simple home experiments можно дома почти бесплатно. Эти занятия помогают отдыхать, узнавать новое и проводить время интересно рядом с семьёй.
</a:t>
            </a:r>
            <a:endParaRPr lang="en-US" sz="800" dirty="0"/>
          </a:p>
        </p:txBody>
      </p:sp>
      <p:sp>
        <p:nvSpPr>
          <p:cNvPr id="22" name="Text 10"/>
          <p:cNvSpPr txBox="1"/>
          <p:nvPr/>
        </p:nvSpPr>
        <p:spPr>
          <a:xfrm>
            <a:off x="1095363" y="3459725"/>
            <a:ext cx="1962000" cy="416700"/>
          </a:xfrm>
          <a:prstGeom prst="rect">
            <a:avLst/>
          </a:prstGeom>
          <a:noFill/>
          <a:ln/>
        </p:spPr>
        <p:txBody>
          <a:bodyPr wrap="square" lIns="0" tIns="0" rIns="0" bIns="0" rtlCol="0" anchor="ctr"/>
          <a:lstStyle/>
          <a:p>
            <a:pPr algn="l" indent="0" marL="0">
              <a:lnSpc>
                <a:spcPct val="100000"/>
              </a:lnSpc>
              <a:buNone/>
            </a:pPr>
            <a:r>
              <a:rPr lang="en-US" sz="1100" b="1" dirty="0">
                <a:solidFill>
                  <a:srgbClr val="0B4240"/>
                </a:solidFill>
                <a:latin typeface="Arial" pitchFamily="34" charset="0"/>
                <a:ea typeface="Arial" pitchFamily="34" charset="-122"/>
                <a:cs typeface="Arial" pitchFamily="34" charset="-120"/>
              </a:rPr>
              <a:t>Drawing at home
</a:t>
            </a:r>
            <a:endParaRPr lang="en-US" sz="1100" dirty="0"/>
          </a:p>
        </p:txBody>
      </p:sp>
      <p:sp>
        <p:nvSpPr>
          <p:cNvPr id="23" name="Text 11"/>
          <p:cNvSpPr txBox="1"/>
          <p:nvPr/>
        </p:nvSpPr>
        <p:spPr>
          <a:xfrm>
            <a:off x="522825" y="3996925"/>
            <a:ext cx="2538300" cy="567300"/>
          </a:xfrm>
          <a:prstGeom prst="rect">
            <a:avLst/>
          </a:prstGeom>
          <a:noFill/>
          <a:ln/>
        </p:spPr>
        <p:txBody>
          <a:bodyPr wrap="square" lIns="0" tIns="0" rIns="0" bIns="0" rtlCol="0" anchor="t"/>
          <a:lstStyle/>
          <a:p>
            <a:pPr algn="l" indent="0" marL="0">
              <a:lnSpc>
                <a:spcPct val="100000"/>
              </a:lnSpc>
              <a:buNone/>
            </a:pPr>
            <a:r>
              <a:rPr lang="en-US" sz="800" dirty="0">
                <a:solidFill>
                  <a:srgbClr val="0B4240"/>
                </a:solidFill>
                <a:latin typeface="Arial" pitchFamily="34" charset="0"/>
                <a:ea typeface="Arial" pitchFamily="34" charset="-122"/>
                <a:cs typeface="Arial" pitchFamily="34" charset="-120"/>
              </a:rPr>
              <a:t>Рисование доступно каждому: нужны только бумага и карандаш. Такое simple занятие тренирует внимание, терпение и creativity, а также подходит для quiet time.
</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1275" y="1545020"/>
            <a:ext cx="4876200" cy="194330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523925" y="227300"/>
            <a:ext cx="446400" cy="339900"/>
          </a:xfrm>
          <a:prstGeom prst="rect">
            <a:avLst/>
          </a:prstGeom>
          <a:noFill/>
          <a:ln/>
        </p:spPr>
        <p:txBody>
          <a:bodyPr wrap="square" lIns="0" tIns="0" rIns="0" bIns="0" rtlCol="0" anchor="t"/>
          <a:lstStyle/>
          <a:p>
            <a:pPr algn="r" indent="0" marL="0">
              <a:lnSpc>
                <a:spcPct val="115000"/>
              </a:lnSpc>
              <a:buNone/>
            </a:pPr>
            <a:r>
              <a:rPr lang="en-US" sz="1000" b="1" dirty="0">
                <a:solidFill>
                  <a:srgbClr val="0B4240"/>
                </a:solidFill>
                <a:latin typeface="Arial" pitchFamily="34" charset="0"/>
                <a:ea typeface="Arial" pitchFamily="34" charset="-122"/>
                <a:cs typeface="Arial" pitchFamily="34" charset="-120"/>
              </a:rPr>
              <a:t>18</a:t>
            </a:r>
            <a:endParaRPr lang="en-US" sz="1000" dirty="0"/>
          </a:p>
        </p:txBody>
      </p:sp>
      <p:sp>
        <p:nvSpPr>
          <p:cNvPr id="5" name="Text 1"/>
          <p:cNvSpPr txBox="1"/>
          <p:nvPr/>
        </p:nvSpPr>
        <p:spPr>
          <a:xfrm>
            <a:off x="522850" y="397250"/>
            <a:ext cx="7871700" cy="838500"/>
          </a:xfrm>
          <a:prstGeom prst="rect">
            <a:avLst/>
          </a:prstGeom>
          <a:noFill/>
          <a:ln/>
        </p:spPr>
        <p:txBody>
          <a:bodyPr wrap="square" lIns="0" tIns="0" rIns="0" bIns="0" rtlCol="0" anchor="t"/>
          <a:lstStyle/>
          <a:p>
            <a:pPr algn="l" indent="0" marL="0">
              <a:lnSpc>
                <a:spcPct val="100000"/>
              </a:lnSpc>
              <a:buNone/>
            </a:pPr>
            <a:r>
              <a:rPr lang="en-US" sz="3000" b="1" dirty="0">
                <a:solidFill>
                  <a:srgbClr val="0B4240"/>
                </a:solidFill>
                <a:latin typeface="Arial" pitchFamily="34" charset="0"/>
                <a:ea typeface="Arial" pitchFamily="34" charset="-122"/>
                <a:cs typeface="Arial" pitchFamily="34" charset="-120"/>
              </a:rPr>
              <a:t>Что выбрать по настроению
</a:t>
            </a:r>
            <a:endParaRPr lang="en-US" sz="3000" dirty="0"/>
          </a:p>
        </p:txBody>
      </p:sp>
      <p:sp>
        <p:nvSpPr>
          <p:cNvPr id="6" name="Text 2"/>
          <p:cNvSpPr txBox="1"/>
          <p:nvPr/>
        </p:nvSpPr>
        <p:spPr>
          <a:xfrm>
            <a:off x="5746225" y="1406675"/>
            <a:ext cx="2885400" cy="2220000"/>
          </a:xfrm>
          <a:prstGeom prst="rect">
            <a:avLst/>
          </a:prstGeom>
          <a:noFill/>
          <a:ln/>
        </p:spPr>
        <p:txBody>
          <a:bodyPr wrap="square" lIns="0" tIns="0" rIns="0" bIns="0" rtlCol="0" anchor="ctr"/>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Таблица помогает быстро связать эмоции школьника с подходящим видом досуга и ожидаемым результатом.
</a:t>
            </a:r>
            <a:endParaRPr lang="en-US" sz="1200" dirty="0"/>
          </a:p>
        </p:txBody>
      </p:sp>
      <p:sp>
        <p:nvSpPr>
          <p:cNvPr id="7" name="Text 3"/>
          <p:cNvSpPr txBox="1"/>
          <p:nvPr/>
        </p:nvSpPr>
        <p:spPr>
          <a:xfrm>
            <a:off x="516975" y="3747588"/>
            <a:ext cx="4876200" cy="701400"/>
          </a:xfrm>
          <a:prstGeom prst="rect">
            <a:avLst/>
          </a:prstGeom>
          <a:noFill/>
          <a:ln/>
        </p:spPr>
        <p:txBody>
          <a:bodyPr wrap="square" lIns="0" tIns="0" rIns="0" bIns="0" rtlCol="0" anchor="ctr"/>
          <a:lstStyle/>
          <a:p>
            <a:pPr algn="l" indent="0" marL="0">
              <a:lnSpc>
                <a:spcPct val="100000"/>
              </a:lnSpc>
              <a:buNone/>
            </a:pPr>
            <a:r>
              <a:rPr lang="en-US" sz="1200" dirty="0">
                <a:solidFill>
                  <a:srgbClr val="0B4240"/>
                </a:solidFill>
                <a:latin typeface="Arial" pitchFamily="34" charset="0"/>
                <a:ea typeface="Arial" pitchFamily="34" charset="-122"/>
                <a:cs typeface="Arial" pitchFamily="34" charset="-120"/>
              </a:rPr>
              <a:t>Если подобрать досуг по настроению, отдых становится более осознанным: активные занятия помогают снять напряжение, а спокойные — восстановить силы.
</a:t>
            </a:r>
            <a:endParaRPr lang="en-US" sz="1200" dirty="0"/>
          </a:p>
        </p:txBody>
      </p:sp>
      <p:sp>
        <p:nvSpPr>
          <p:cNvPr id="8" name="Text 4"/>
          <p:cNvSpPr txBox="1"/>
          <p:nvPr/>
        </p:nvSpPr>
        <p:spPr>
          <a:xfrm>
            <a:off x="870025" y="4569900"/>
            <a:ext cx="4527300" cy="411600"/>
          </a:xfrm>
          <a:prstGeom prst="rect">
            <a:avLst/>
          </a:prstGeom>
          <a:noFill/>
          <a:ln/>
        </p:spPr>
        <p:txBody>
          <a:bodyPr wrap="square" lIns="0" tIns="0" rIns="0" bIns="0" rtlCol="0" anchor="ctr"/>
          <a:lstStyle/>
          <a:p>
            <a:pPr algn="l" indent="0" marL="0">
              <a:lnSpc>
                <a:spcPct val="100000"/>
              </a:lnSpc>
              <a:buNone/>
            </a:pPr>
            <a:r>
              <a:rPr lang="en-US" sz="1000" dirty="0">
                <a:solidFill>
                  <a:srgbClr val="0B4240"/>
                </a:solidFill>
                <a:latin typeface="Arial" pitchFamily="34" charset="0"/>
                <a:ea typeface="Arial" pitchFamily="34" charset="-122"/>
                <a:cs typeface="Arial" pitchFamily="34" charset="-120"/>
              </a:rPr>
              <a:t>Практический учебный подбор для школьников; без внешних данных.
</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4327" y="313331"/>
            <a:ext cx="7370557" cy="761089"/>
          </a:xfrm>
          <a:prstGeom prst="rect">
            <a:avLst/>
          </a:prstGeom>
          <a:noFill/>
          <a:ln/>
        </p:spPr>
        <p:txBody>
          <a:bodyPr wrap="square" lIns="0" tIns="0" rIns="0" bIns="0" rtlCol="0" anchor="t"/>
          <a:lstStyle/>
          <a:p>
            <a:pPr algn="l" indent="0" marL="0">
              <a:lnSpc>
                <a:spcPct val="115000"/>
              </a:lnSpc>
              <a:buNone/>
            </a:pPr>
            <a:r>
              <a:rPr lang="en-US" sz="2877" b="1" dirty="0">
                <a:solidFill>
                  <a:srgbClr val="FFFFFF"/>
                </a:solidFill>
                <a:latin typeface="Arial" pitchFamily="34" charset="0"/>
                <a:ea typeface="Arial" pitchFamily="34" charset="-122"/>
                <a:cs typeface="Arial" pitchFamily="34" charset="-120"/>
              </a:rPr>
              <a:t>Личный пример о своих leisure activities
</a:t>
            </a:r>
            <a:endParaRPr lang="en-US" sz="2877" dirty="0"/>
          </a:p>
        </p:txBody>
      </p:sp>
      <p:sp>
        <p:nvSpPr>
          <p:cNvPr id="9" name="Text 1"/>
          <p:cNvSpPr txBox="1"/>
          <p:nvPr/>
        </p:nvSpPr>
        <p:spPr>
          <a:xfrm>
            <a:off x="7794883" y="364101"/>
            <a:ext cx="1175441" cy="192159"/>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19</a:t>
            </a:r>
            <a:endParaRPr lang="en-US" sz="1000" dirty="0"/>
          </a:p>
        </p:txBody>
      </p:sp>
      <p:sp>
        <p:nvSpPr>
          <p:cNvPr id="10" name="Text 2"/>
          <p:cNvSpPr txBox="1"/>
          <p:nvPr/>
        </p:nvSpPr>
        <p:spPr>
          <a:xfrm>
            <a:off x="682605" y="2123101"/>
            <a:ext cx="2269664" cy="774277"/>
          </a:xfrm>
          <a:prstGeom prst="rect">
            <a:avLst/>
          </a:prstGeom>
          <a:noFill/>
          <a:ln/>
        </p:spPr>
        <p:txBody>
          <a:bodyPr wrap="square" lIns="0" tIns="0" rIns="0" bIns="0" rtlCol="0" anchor="t"/>
          <a:lstStyle/>
          <a:p>
            <a:pPr algn="l" indent="0" marL="0">
              <a:lnSpc>
                <a:spcPct val="100000"/>
              </a:lnSpc>
              <a:buNone/>
            </a:pPr>
            <a:r>
              <a:rPr lang="en-US" sz="1299" b="1" dirty="0">
                <a:solidFill>
                  <a:srgbClr val="0B4240"/>
                </a:solidFill>
                <a:latin typeface="Arial" pitchFamily="34" charset="0"/>
                <a:ea typeface="Arial" pitchFamily="34" charset="-122"/>
                <a:cs typeface="Arial" pitchFamily="34" charset="-120"/>
              </a:rPr>
              <a:t>Любимое время
</a:t>
            </a:r>
            <a:pPr algn="l" indent="0" marL="0">
              <a:lnSpc>
                <a:spcPct val="100000"/>
              </a:lnSpc>
              <a:buNone/>
            </a:pPr>
            <a:r>
              <a:rPr lang="en-US" sz="599"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799" b="1" dirty="0">
                <a:solidFill>
                  <a:srgbClr val="0B4240"/>
                </a:solidFill>
                <a:latin typeface="Arial" pitchFamily="34" charset="0"/>
                <a:ea typeface="Arial" pitchFamily="34" charset="-122"/>
                <a:cs typeface="Arial" pitchFamily="34" charset="-120"/>
              </a:rPr>
              <a:t>Сначала можно назвать своё главное занятие в свободное время. Например: I usually read in the evening. Такая фраза показывает привычку и помогает начать ответ уверенно.
</a:t>
            </a:r>
            <a:endParaRPr lang="en-US" sz="1299" dirty="0"/>
          </a:p>
        </p:txBody>
      </p:sp>
      <p:sp>
        <p:nvSpPr>
          <p:cNvPr id="11" name="Text 3"/>
          <p:cNvSpPr txBox="1"/>
          <p:nvPr/>
        </p:nvSpPr>
        <p:spPr>
          <a:xfrm>
            <a:off x="3440554" y="2123101"/>
            <a:ext cx="2269664" cy="774277"/>
          </a:xfrm>
          <a:prstGeom prst="rect">
            <a:avLst/>
          </a:prstGeom>
          <a:noFill/>
          <a:ln/>
        </p:spPr>
        <p:txBody>
          <a:bodyPr wrap="square" lIns="0" tIns="0" rIns="0" bIns="0" rtlCol="0" anchor="t"/>
          <a:lstStyle/>
          <a:p>
            <a:pPr algn="l" indent="0" marL="0">
              <a:lnSpc>
                <a:spcPct val="100000"/>
              </a:lnSpc>
              <a:buNone/>
            </a:pPr>
            <a:r>
              <a:rPr lang="en-US" sz="1299" b="1" dirty="0">
                <a:solidFill>
                  <a:srgbClr val="0B4240"/>
                </a:solidFill>
                <a:latin typeface="Arial" pitchFamily="34" charset="0"/>
                <a:ea typeface="Arial" pitchFamily="34" charset="-122"/>
                <a:cs typeface="Arial" pitchFamily="34" charset="-120"/>
              </a:rPr>
              <a:t>Регулярные дела
</a:t>
            </a:r>
            <a:pPr algn="l" indent="0" marL="0">
              <a:lnSpc>
                <a:spcPct val="100000"/>
              </a:lnSpc>
              <a:buNone/>
            </a:pPr>
            <a:r>
              <a:rPr lang="en-US" sz="599"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799" b="1" dirty="0">
                <a:solidFill>
                  <a:srgbClr val="0B4240"/>
                </a:solidFill>
                <a:latin typeface="Arial" pitchFamily="34" charset="0"/>
                <a:ea typeface="Arial" pitchFamily="34" charset="-122"/>
                <a:cs typeface="Arial" pitchFamily="34" charset="-120"/>
              </a:rPr>
              <a:t>Затем стоит добавить, как часто вы занимаетесь другим хобби. I often play basketball with my friends. Это делает рассказ более живым и показывает использование Present Simple.
</a:t>
            </a:r>
            <a:endParaRPr lang="en-US" sz="1299" dirty="0"/>
          </a:p>
        </p:txBody>
      </p:sp>
      <p:sp>
        <p:nvSpPr>
          <p:cNvPr id="12" name="Text 4"/>
          <p:cNvSpPr txBox="1"/>
          <p:nvPr/>
        </p:nvSpPr>
        <p:spPr>
          <a:xfrm>
            <a:off x="3439518" y="3875701"/>
            <a:ext cx="2269664" cy="774277"/>
          </a:xfrm>
          <a:prstGeom prst="rect">
            <a:avLst/>
          </a:prstGeom>
          <a:noFill/>
          <a:ln/>
        </p:spPr>
        <p:txBody>
          <a:bodyPr wrap="square" lIns="0" tIns="0" rIns="0" bIns="0" rtlCol="0" anchor="t"/>
          <a:lstStyle/>
          <a:p>
            <a:pPr algn="l" indent="0" marL="0">
              <a:lnSpc>
                <a:spcPct val="100000"/>
              </a:lnSpc>
              <a:buNone/>
            </a:pPr>
            <a:r>
              <a:rPr lang="en-US" sz="1299" b="1" dirty="0">
                <a:solidFill>
                  <a:srgbClr val="0B4240"/>
                </a:solidFill>
                <a:latin typeface="Arial" pitchFamily="34" charset="0"/>
                <a:ea typeface="Arial" pitchFamily="34" charset="-122"/>
                <a:cs typeface="Arial" pitchFamily="34" charset="-120"/>
              </a:rPr>
              <a:t>Причина выбора
</a:t>
            </a:r>
            <a:pPr algn="l" indent="0" marL="0">
              <a:lnSpc>
                <a:spcPct val="100000"/>
              </a:lnSpc>
              <a:buNone/>
            </a:pPr>
            <a:r>
              <a:rPr lang="en-US" sz="599"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799" b="1" dirty="0">
                <a:solidFill>
                  <a:srgbClr val="0B4240"/>
                </a:solidFill>
                <a:latin typeface="Arial" pitchFamily="34" charset="0"/>
                <a:ea typeface="Arial" pitchFamily="34" charset="-122"/>
                <a:cs typeface="Arial" pitchFamily="34" charset="-120"/>
              </a:rPr>
              <a:t>После этого полезно объяснить, почему вам нравится конкретное занятие. My favourite leisure activity is listening to music because it helps me relax. Причина делает высказывание убедительнее.
</a:t>
            </a:r>
            <a:endParaRPr lang="en-US" sz="1299" dirty="0"/>
          </a:p>
        </p:txBody>
      </p:sp>
      <p:sp>
        <p:nvSpPr>
          <p:cNvPr id="13" name="Text 5"/>
          <p:cNvSpPr txBox="1"/>
          <p:nvPr/>
        </p:nvSpPr>
        <p:spPr>
          <a:xfrm>
            <a:off x="6198029" y="3875701"/>
            <a:ext cx="2269664" cy="774277"/>
          </a:xfrm>
          <a:prstGeom prst="rect">
            <a:avLst/>
          </a:prstGeom>
          <a:noFill/>
          <a:ln/>
        </p:spPr>
        <p:txBody>
          <a:bodyPr wrap="square" lIns="0" tIns="0" rIns="0" bIns="0" rtlCol="0" anchor="t"/>
          <a:lstStyle/>
          <a:p>
            <a:pPr algn="l" indent="0" marL="0">
              <a:lnSpc>
                <a:spcPct val="100000"/>
              </a:lnSpc>
              <a:buNone/>
            </a:pPr>
            <a:r>
              <a:rPr lang="en-US" sz="1300" b="1" dirty="0">
                <a:solidFill>
                  <a:srgbClr val="0B4240"/>
                </a:solidFill>
                <a:latin typeface="Arial" pitchFamily="34" charset="0"/>
                <a:ea typeface="Arial" pitchFamily="34" charset="-122"/>
                <a:cs typeface="Arial" pitchFamily="34" charset="-120"/>
              </a:rPr>
              <a:t>Короткий итог
</a:t>
            </a:r>
            <a:pPr algn="l" indent="0" marL="0">
              <a:lnSpc>
                <a:spcPct val="100000"/>
              </a:lnSpc>
              <a:buNone/>
            </a:pPr>
            <a:r>
              <a:rPr lang="en-US" sz="6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200" b="1" dirty="0">
                <a:solidFill>
                  <a:srgbClr val="0B4240"/>
                </a:solidFill>
                <a:latin typeface="Arial" pitchFamily="34" charset="0"/>
                <a:ea typeface="Arial" pitchFamily="34" charset="-122"/>
                <a:cs typeface="Arial" pitchFamily="34" charset="-120"/>
              </a:rPr>
              <a:t>
</a:t>
            </a:r>
            <a:pPr algn="l" indent="0" marL="0">
              <a:lnSpc>
                <a:spcPct val="100000"/>
              </a:lnSpc>
              <a:buNone/>
            </a:pPr>
            <a:r>
              <a:rPr lang="en-US" sz="800" b="1" dirty="0">
                <a:solidFill>
                  <a:srgbClr val="0B4240"/>
                </a:solidFill>
                <a:latin typeface="Arial" pitchFamily="34" charset="0"/>
                <a:ea typeface="Arial" pitchFamily="34" charset="-122"/>
                <a:cs typeface="Arial" pitchFamily="34" charset="-120"/>
              </a:rPr>
              <a:t>В конце можно объединить все идеи в 3–4 простых предложения. Такой ответ подходит для устной речи, мини-сочинения и тренировки английской лексики по теме.
</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B424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516150" y="1905538"/>
            <a:ext cx="8111700" cy="1131900"/>
          </a:xfrm>
          <a:prstGeom prst="rect">
            <a:avLst/>
          </a:prstGeom>
          <a:noFill/>
          <a:ln/>
        </p:spPr>
        <p:txBody>
          <a:bodyPr wrap="square" lIns="0" tIns="0" rIns="0" bIns="0" rtlCol="0" anchor="b"/>
          <a:lstStyle/>
          <a:p>
            <a:pPr algn="l" indent="0" marL="0">
              <a:lnSpc>
                <a:spcPct val="100000"/>
              </a:lnSpc>
              <a:buNone/>
            </a:pPr>
            <a:r>
              <a:rPr lang="en-US" sz="2800" b="1" dirty="0">
                <a:solidFill>
                  <a:srgbClr val="0B4240"/>
                </a:solidFill>
                <a:latin typeface="Arial" pitchFamily="34" charset="0"/>
                <a:ea typeface="Arial" pitchFamily="34" charset="-122"/>
                <a:cs typeface="Arial" pitchFamily="34" charset="-120"/>
              </a:rPr>
              <a:t>Leisure activities как часть полезной школьной жизни
</a:t>
            </a:r>
            <a:endParaRPr lang="en-US" sz="2800" dirty="0"/>
          </a:p>
        </p:txBody>
      </p:sp>
      <p:sp>
        <p:nvSpPr>
          <p:cNvPr id="4" name="Text 1"/>
          <p:cNvSpPr txBox="1"/>
          <p:nvPr/>
        </p:nvSpPr>
        <p:spPr>
          <a:xfrm>
            <a:off x="516150" y="3189063"/>
            <a:ext cx="8111700" cy="1131900"/>
          </a:xfrm>
          <a:prstGeom prst="rect">
            <a:avLst/>
          </a:prstGeom>
          <a:noFill/>
          <a:ln/>
        </p:spPr>
        <p:txBody>
          <a:bodyPr wrap="square" lIns="0" tIns="0" rIns="0" bIns="0" rtlCol="0" anchor="t"/>
          <a:lstStyle/>
          <a:p>
            <a:pPr algn="l" indent="0" marL="0">
              <a:lnSpc>
                <a:spcPct val="100000"/>
              </a:lnSpc>
              <a:buNone/>
            </a:pPr>
            <a:r>
              <a:rPr lang="en-US" sz="1400" dirty="0">
                <a:solidFill>
                  <a:srgbClr val="0B4240"/>
                </a:solidFill>
                <a:latin typeface="Arial" pitchFamily="34" charset="0"/>
                <a:ea typeface="Arial" pitchFamily="34" charset="-122"/>
                <a:cs typeface="Arial" pitchFamily="34" charset="-120"/>
              </a:rPr>
              <a:t>Leisure activities помогают школьнику отдыхать, общаться, развивать язык и заботиться о здоровье. Если сочетать активные, спокойные и творческие занятия, свободное время становится действительно полезным и интересным.
</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2026-05-30T21:55:43Z</dcterms:created>
  <dcterms:modified xsi:type="dcterms:W3CDTF">2026-05-30T21:55:43Z</dcterms:modified>
</cp:coreProperties>
</file>