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75" y="2729242"/>
            <a:ext cx="9144000" cy="24110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76250" y="476538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People in the Family: уроки 9–11
</a:t>
            </a:r>
            <a:endParaRPr lang="en-US" sz="3212" dirty="0"/>
          </a:p>
        </p:txBody>
      </p:sp>
      <p:sp>
        <p:nvSpPr>
          <p:cNvPr id="5" name="Text 1"/>
          <p:cNvSpPr txBox="1"/>
          <p:nvPr/>
        </p:nvSpPr>
        <p:spPr>
          <a:xfrm>
            <a:off x="2948850" y="180001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2425500" y="1560299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говорить о семье по-английски просто и уверенно.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91108" y="0"/>
            <a:ext cx="445033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44553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учить тему семьи на английском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525725"/>
            <a:ext cx="38661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 — близкая и понятная тема для детей. Новые слова сразу связаны с жизнью, а короткие фразы помогают легко говорить о себе, читать, отвечать на вопросы и запоминать лексику через картинки и игру.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слова по теме семьи
</a:t>
            </a:r>
            <a:endParaRPr lang="en-US" sz="2412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465600" y="1120225"/>
            <a:ext cx="4733100" cy="6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лексика
</a:t>
            </a:r>
            <a:pPr algn="l" indent="0" marL="0">
              <a:lnSpc>
                <a:spcPct val="115000"/>
              </a:lnSpc>
              <a:buNone/>
            </a:pPr>
            <a:r>
              <a:rPr lang="en-US" sz="31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уроках 9–11 важно знать слова family, mother, father, sister, brother, grandmother, grandfather, parents, baby, children. Они помогают понимать тексты, подписи к картинкам и короткие рассказы.
</a:t>
            </a:r>
            <a:endParaRPr lang="en-US" sz="1058" dirty="0"/>
          </a:p>
        </p:txBody>
      </p:sp>
      <p:sp>
        <p:nvSpPr>
          <p:cNvPr id="11" name="Text 3"/>
          <p:cNvSpPr txBox="1"/>
          <p:nvPr/>
        </p:nvSpPr>
        <p:spPr>
          <a:xfrm>
            <a:off x="465600" y="1819713"/>
            <a:ext cx="4733100" cy="6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или несколько
</a:t>
            </a:r>
            <a:pPr algn="l" indent="0" marL="0">
              <a:lnSpc>
                <a:spcPct val="115000"/>
              </a:lnSpc>
              <a:buNone/>
            </a:pPr>
            <a:r>
              <a:rPr lang="en-US" sz="31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различать формы единственного и множественного числа: mother — mothers, father — fathers, child — children. Это полезно при чтении и в простых предложениях про свою семью.
</a:t>
            </a:r>
            <a:endParaRPr lang="en-US" sz="1058" dirty="0"/>
          </a:p>
        </p:txBody>
      </p:sp>
      <p:sp>
        <p:nvSpPr>
          <p:cNvPr id="12" name="Text 4"/>
          <p:cNvSpPr txBox="1"/>
          <p:nvPr/>
        </p:nvSpPr>
        <p:spPr>
          <a:xfrm>
            <a:off x="465600" y="2519201"/>
            <a:ext cx="4733100" cy="6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для пары
</a:t>
            </a:r>
            <a:pPr algn="l" indent="0" marL="0">
              <a:lnSpc>
                <a:spcPct val="115000"/>
              </a:lnSpc>
              <a:buNone/>
            </a:pPr>
            <a:r>
              <a:rPr lang="en-US" sz="31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Parents обозначает сразу двух людей — маму и папу. Grandparents тоже значит двое: бабушка и дедушка. Такие слова удобно использовать, когда хочется сказать о семье коротко и точно.
</a:t>
            </a:r>
            <a:endParaRPr lang="en-US" sz="1058" dirty="0"/>
          </a:p>
        </p:txBody>
      </p:sp>
      <p:sp>
        <p:nvSpPr>
          <p:cNvPr id="13" name="Text 5"/>
          <p:cNvSpPr txBox="1"/>
          <p:nvPr/>
        </p:nvSpPr>
        <p:spPr>
          <a:xfrm>
            <a:off x="465600" y="3218694"/>
            <a:ext cx="4733100" cy="6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устной речи
</a:t>
            </a:r>
            <a:pPr algn="l" indent="0" marL="0">
              <a:lnSpc>
                <a:spcPct val="115000"/>
              </a:lnSpc>
              <a:buNone/>
            </a:pPr>
            <a:r>
              <a:rPr lang="en-US" sz="31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нужны не только для перевода. С их помощью ученик может назвать родственников, ответить на вопрос учителя и составить простое предложение о себе без лишних трудностей.
</a:t>
            </a:r>
            <a:endParaRPr lang="en-US" sz="1058" dirty="0"/>
          </a:p>
        </p:txBody>
      </p:sp>
      <p:sp>
        <p:nvSpPr>
          <p:cNvPr id="14" name="Text 6"/>
          <p:cNvSpPr txBox="1"/>
          <p:nvPr/>
        </p:nvSpPr>
        <p:spPr>
          <a:xfrm>
            <a:off x="465600" y="3918184"/>
            <a:ext cx="4733100" cy="6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Запоминаем по смыслу
</a:t>
            </a:r>
            <a:pPr algn="l" indent="0" marL="0">
              <a:lnSpc>
                <a:spcPct val="115000"/>
              </a:lnSpc>
              <a:buNone/>
            </a:pPr>
            <a:r>
              <a:rPr lang="en-US" sz="31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слово связано с близким человеком, его легче запомнить. Поэтому полезно повторять лексику с картинками, подписями и короткими фразами, чтобы слова не убегали из памяти.
</a:t>
            </a:r>
            <a:endParaRPr lang="en-US" sz="1058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50" y="2440593"/>
            <a:ext cx="4316100" cy="224656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7850" y="2440593"/>
            <a:ext cx="4316100" cy="224656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50" y="900200"/>
            <a:ext cx="40896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за столом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картинке семья сидит за столом в комнате дома. Мама, папа, ребёнок, брат и сестра улыбаются и смотрят друг на друга. Подписи помогают быстро узнать каждое слово и соотнести его с человеком.
</a:t>
            </a:r>
            <a:endParaRPr lang="en-US" sz="1202" dirty="0"/>
          </a:p>
        </p:txBody>
      </p:sp>
      <p:sp>
        <p:nvSpPr>
          <p:cNvPr id="7" name="Text 1"/>
          <p:cNvSpPr txBox="1"/>
          <p:nvPr/>
        </p:nvSpPr>
        <p:spPr>
          <a:xfrm>
            <a:off x="4647850" y="900200"/>
            <a:ext cx="40896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все вместе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Иллюстрация показывает, что семья может быть разной по размеру. Кто-то живёт в большой семье, а кто-то в маленькой, но все члены семьи связаны между собой. Для детей это понятная и тёплая сцена.
</a:t>
            </a:r>
            <a:endParaRPr lang="en-US" sz="1202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786525"/>
            <a:ext cx="812700" cy="17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180000"/>
            <a:ext cx="8784000" cy="52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Моя семья на картинке
</a:t>
            </a:r>
            <a:endParaRPr lang="en-US" sz="221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350" y="1541715"/>
            <a:ext cx="257400" cy="2059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81825" y="1541715"/>
            <a:ext cx="257400" cy="2059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93288" y="1515975"/>
            <a:ext cx="257400" cy="257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04763" y="1515975"/>
            <a:ext cx="257400" cy="2574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кому приходится родственником
</a:t>
            </a:r>
            <a:endParaRPr lang="en-US" sz="2412" dirty="0"/>
          </a:p>
        </p:txBody>
      </p:sp>
      <p:sp>
        <p:nvSpPr>
          <p:cNvPr id="11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180000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Родители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Mother and father are parents. Это слово помогает назвать сразу двух взрослых членов семьи и построить точное предложение о близких людях.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2291475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Братья и сёстры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Brother and sister are siblings. Так удобно говорить о детях в семье, когда нужно подчеркнуть, что они растут вместе и родственные связи уже ясны.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4402937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Бабушка и дедушка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Grandmother and grandfather are grandparents. Это слово объединяет двух старших родственников и помогает ученикам быстро понять семейные связи без длинного объяснения.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6514412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примеры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My mother is kind. My brother is funny. My grandmother is nice. Такие предложения легко читать, переводить и повторять вслух на уроке.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1259" y="1058850"/>
            <a:ext cx="8781482" cy="347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рассказать о своей семье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652300"/>
            <a:ext cx="8784000" cy="2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помогает ученику перейти от названия семьи к короткому рассказу о близких людях.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с I have got
</a:t>
            </a:r>
            <a:endParaRPr lang="en-US" sz="2412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179995" y="1037550"/>
            <a:ext cx="4543355" cy="75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 одного родственника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have got a mother. I have got a father. Такие фразы нужны, чтобы назвать близкого человека коротко и без сложной грамматики, а потом легко продолжить ответ.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179995" y="1886391"/>
            <a:ext cx="4543355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 несколько человек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have got two brothers. I have got grandparents. Когда в семье больше одного человека, ученик учится использовать числа и новые формы слов в понятном контексте.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179995" y="2714312"/>
            <a:ext cx="4543355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о семье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Have you got a sister? Have you got grandparents? Вопрос помогает узнать о семье собеседника, а ответ можно дать очень коротко, почти как в игре.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179995" y="3542244"/>
            <a:ext cx="4543355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ответы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Yes, I have. No, I haven’t. Эти ответы удобны для парной работы, когда нужно быстро реагировать, не теряя мысль и не пугаясь длинных фраз.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0906" y="1277800"/>
            <a:ext cx="193987" cy="221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87625" y="1302370"/>
            <a:ext cx="215700" cy="17256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0906" y="2927725"/>
            <a:ext cx="193987" cy="2217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712337" y="2927725"/>
            <a:ext cx="166275" cy="2217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Притяжательные слова в теме семьи
</a:t>
            </a:r>
            <a:endParaRPr lang="en-US" sz="2412" dirty="0"/>
          </a:p>
        </p:txBody>
      </p:sp>
      <p:sp>
        <p:nvSpPr>
          <p:cNvPr id="13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567325" y="1277800"/>
            <a:ext cx="2531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My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My mother, my father, my sister, my brother. Слово my показывает, что речь идёт о моей семье, и ставится перед существительным.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4024900" y="1277800"/>
            <a:ext cx="2531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Your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Your father, your sister, your grandparents. Это слово помогает задать вопрос или поговорить о семье собеседника в простой и вежливой форме.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567325" y="2927725"/>
            <a:ext cx="2531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His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His brother, his mother, his family. Слово his используется, когда говорится о мальчике или мужчине, и стоит прямо перед названием родственника.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4024900" y="2927725"/>
            <a:ext cx="2531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Her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Her sister, her father, her grandparents. Это слово подходит для девочки или женщины и делает фразу короткой, ясной и аккуратной.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9558" y="952812"/>
            <a:ext cx="4981200" cy="18095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9596" y="2929828"/>
            <a:ext cx="4981200" cy="180957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226400"/>
            <a:ext cx="3493200" cy="12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Ужин дома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Вечером семья собирается за столом и ужинает вместе. Все разговаривают, улыбаются и помогают друг другу. Такая сцена хорошо показывает слова eat, talk, help и smile в привычной домашней жизни.
</a:t>
            </a:r>
            <a:endParaRPr lang="en-US" sz="1202" dirty="0"/>
          </a:p>
        </p:txBody>
      </p:sp>
      <p:sp>
        <p:nvSpPr>
          <p:cNvPr id="7" name="Text 1"/>
          <p:cNvSpPr txBox="1"/>
          <p:nvPr/>
        </p:nvSpPr>
        <p:spPr>
          <a:xfrm>
            <a:off x="180050" y="3203451"/>
            <a:ext cx="3493200" cy="12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Спокойный семейный вечер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ужина кто-то читает, кто-то делится новостями, а кто-то просто слушает. На картинке видно тёплое общение и заботу. Это помогает детям понять, что семья — это время быть together.
</a:t>
            </a:r>
            <a:endParaRPr lang="en-US" sz="1202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775075"/>
            <a:ext cx="8127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180000"/>
            <a:ext cx="8784000" cy="50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за одним столом
</a:t>
            </a:r>
            <a:endParaRPr lang="en-US" sz="221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7236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для описания родственников
</a:t>
            </a:r>
            <a:endParaRPr lang="en-US" sz="2412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80000" y="2280025"/>
            <a:ext cx="17256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Kind
</a:t>
            </a:r>
            <a:pPr algn="l" indent="0" marL="0">
              <a:lnSpc>
                <a:spcPct val="115000"/>
              </a:lnSpc>
              <a:buNone/>
            </a:pPr>
            <a:r>
              <a:rPr lang="en-US" sz="24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My father is kind. My grandmother is kind too. Это слово помогает сказать, что человек добрый и внимательный, а короткая фраза легко запоминается и звучит тепло.
</a:t>
            </a:r>
            <a:endParaRPr lang="en-US" sz="1053" dirty="0"/>
          </a:p>
        </p:txBody>
      </p:sp>
      <p:sp>
        <p:nvSpPr>
          <p:cNvPr id="11" name="Text 3"/>
          <p:cNvSpPr txBox="1"/>
          <p:nvPr/>
        </p:nvSpPr>
        <p:spPr>
          <a:xfrm>
            <a:off x="1944586" y="2280024"/>
            <a:ext cx="17256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Funny
</a:t>
            </a:r>
            <a:pPr algn="l" indent="0" marL="0">
              <a:lnSpc>
                <a:spcPct val="115000"/>
              </a:lnSpc>
              <a:buNone/>
            </a:pPr>
            <a:r>
              <a:rPr lang="en-US" sz="24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My sister is funny. My brother is funny. Такое описание нравится детям, потому что сразу вызывает улыбку и делает предложение живым, простым и приятным для чтения.
</a:t>
            </a:r>
            <a:endParaRPr lang="en-US" sz="1053" dirty="0"/>
          </a:p>
        </p:txBody>
      </p:sp>
      <p:sp>
        <p:nvSpPr>
          <p:cNvPr id="12" name="Text 4"/>
          <p:cNvSpPr txBox="1"/>
          <p:nvPr/>
        </p:nvSpPr>
        <p:spPr>
          <a:xfrm>
            <a:off x="3709170" y="2280024"/>
            <a:ext cx="17256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Nice
</a:t>
            </a:r>
            <a:pPr algn="l" indent="0" marL="0">
              <a:lnSpc>
                <a:spcPct val="115000"/>
              </a:lnSpc>
              <a:buNone/>
            </a:pPr>
            <a:r>
              <a:rPr lang="en-US" sz="24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My mother is nice. My grandfather is nice. Это слово подходит для доброго и приятного описания человека, когда хочется сказать что-то хорошее и очень понятное.
</a:t>
            </a:r>
            <a:endParaRPr lang="en-US" sz="1054" dirty="0"/>
          </a:p>
        </p:txBody>
      </p:sp>
      <p:sp>
        <p:nvSpPr>
          <p:cNvPr id="13" name="Text 5"/>
          <p:cNvSpPr txBox="1"/>
          <p:nvPr/>
        </p:nvSpPr>
        <p:spPr>
          <a:xfrm>
            <a:off x="5473755" y="2280024"/>
            <a:ext cx="17256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Clever
</a:t>
            </a:r>
            <a:pPr algn="l" indent="0" marL="0">
              <a:lnSpc>
                <a:spcPct val="115000"/>
              </a:lnSpc>
              <a:buNone/>
            </a:pPr>
            <a:r>
              <a:rPr lang="en-US" sz="24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My brother is clever. My sister is clever. Слово clever помогает похвалить ум и сообразительность родственника, а ребёнку — построить короткое и полезное предложение.
</a:t>
            </a:r>
            <a:endParaRPr lang="en-US" sz="1053" dirty="0"/>
          </a:p>
        </p:txBody>
      </p:sp>
      <p:sp>
        <p:nvSpPr>
          <p:cNvPr id="14" name="Text 6"/>
          <p:cNvSpPr txBox="1"/>
          <p:nvPr/>
        </p:nvSpPr>
        <p:spPr>
          <a:xfrm>
            <a:off x="7238335" y="2280024"/>
            <a:ext cx="17256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Friendly and helpful
</a:t>
            </a:r>
            <a:pPr algn="l" indent="0" marL="0">
              <a:lnSpc>
                <a:spcPct val="115000"/>
              </a:lnSpc>
              <a:buNone/>
            </a:pPr>
            <a:r>
              <a:rPr lang="en-US" sz="24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My grandmother is friendly. My father is helpful. Эти слова показывают хорошие качества человека и подходят для маленьких рассказов о семье без сложных выражений.
</a:t>
            </a:r>
            <a:endParaRPr lang="en-US" sz="1053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68847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Единственное и множественное число
</a:t>
            </a:r>
            <a:endParaRPr lang="en-US" sz="2412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80000" y="1848728"/>
            <a:ext cx="2116500" cy="13849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несколько
</a:t>
            </a:r>
            <a:pPr algn="l" indent="0" marL="0">
              <a:lnSpc>
                <a:spcPct val="115000"/>
              </a:lnSpc>
              <a:buNone/>
            </a:pPr>
            <a:r>
              <a:rPr lang="en-US" sz="2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теме семьи важно замечать, когда речь идёт об одном человеке, а когда о нескольких. One child — two children, one parent — two parents: разница видна сразу.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401076" y="1849349"/>
            <a:ext cx="2116500" cy="13849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 окончанием -s
</a:t>
            </a:r>
            <a:pPr algn="l" indent="0" marL="0">
              <a:lnSpc>
                <a:spcPct val="115000"/>
              </a:lnSpc>
              <a:buNone/>
            </a:pPr>
            <a:r>
              <a:rPr lang="en-US" sz="2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слова во множественном числе получают окончание -s: brother — brothers, sister — sisters. Такая форма помогает быстро говорить о двух и более родственниках без лишних сложностей.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622159" y="1848726"/>
            <a:ext cx="2116500" cy="13849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Особые формы
</a:t>
            </a:r>
            <a:pPr algn="l" indent="0" marL="0">
              <a:lnSpc>
                <a:spcPct val="115000"/>
              </a:lnSpc>
              <a:buNone/>
            </a:pPr>
            <a:r>
              <a:rPr lang="en-US" sz="2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слова меняются не по обычному правилу. Например, child становится children. Эти формы лучше запоминать в коротких примерах и повторять вместе с картинками.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843234" y="1848726"/>
            <a:ext cx="2116500" cy="13849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Пары родственников
</a:t>
            </a:r>
            <a:pPr algn="l" indent="0" marL="0">
              <a:lnSpc>
                <a:spcPct val="115000"/>
              </a:lnSpc>
              <a:buNone/>
            </a:pPr>
            <a:r>
              <a:rPr lang="en-US" sz="2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parents и grandparents обозначают сразу двух людей. Они удобны в разговорах о семье, чтении и переводе, потому что сразу показывают связь между родственниками.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1259" y="1058850"/>
            <a:ext cx="8781482" cy="347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диалог о семье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652300"/>
            <a:ext cx="8784000" cy="2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вопросов и ответов для школьного разговора о членах семьи и их качествах.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Мини-диалог о семье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65600" y="1120225"/>
            <a:ext cx="47331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Начинаем вопросом
</a:t>
            </a:r>
            <a:pPr algn="l" indent="0" marL="0">
              <a:lnSpc>
                <a:spcPct val="115000"/>
              </a:lnSpc>
              <a:buNone/>
            </a:pPr>
            <a:r>
              <a:rPr lang="en-US" sz="41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репликой ребёнок спрашивает о сестре. Такой вопрос помогает быстро включить тему семьи в разговор и сразу использовать знакомую структуру Have you got…?
</a:t>
            </a:r>
            <a:endParaRPr lang="en-US" sz="1182" dirty="0"/>
          </a:p>
        </p:txBody>
      </p:sp>
      <p:sp>
        <p:nvSpPr>
          <p:cNvPr id="10" name="Text 3"/>
          <p:cNvSpPr txBox="1"/>
          <p:nvPr/>
        </p:nvSpPr>
        <p:spPr>
          <a:xfrm>
            <a:off x="465600" y="2022052"/>
            <a:ext cx="47331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Даем короткий ответ
</a:t>
            </a:r>
            <a:pPr algn="l" indent="0" marL="0">
              <a:lnSpc>
                <a:spcPct val="115000"/>
              </a:lnSpc>
              <a:buNone/>
            </a:pPr>
            <a:r>
              <a:rPr lang="en-US" sz="41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Yes, I have звучит просто и вежливо. Он не перегружает речь и подходит для устного упражнения, где важно говорить уверенно и без длинных фраз.
</a:t>
            </a:r>
            <a:endParaRPr lang="en-US" sz="1182" dirty="0"/>
          </a:p>
        </p:txBody>
      </p:sp>
      <p:sp>
        <p:nvSpPr>
          <p:cNvPr id="11" name="Text 4"/>
          <p:cNvSpPr txBox="1"/>
          <p:nvPr/>
        </p:nvSpPr>
        <p:spPr>
          <a:xfrm>
            <a:off x="465600" y="2923878"/>
            <a:ext cx="47331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Уточняем имя
</a:t>
            </a:r>
            <a:pPr algn="l" indent="0" marL="0">
              <a:lnSpc>
                <a:spcPct val="115000"/>
              </a:lnSpc>
              <a:buNone/>
            </a:pPr>
            <a:r>
              <a:rPr lang="en-US" sz="41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Следующий вопрос What is her name? помогает узнать больше о родственнике. В ответе Her name is Anna ученик тренируется называть имя и строить короткое сообщение.
</a:t>
            </a:r>
            <a:endParaRPr lang="en-US" sz="1182" dirty="0"/>
          </a:p>
        </p:txBody>
      </p:sp>
      <p:sp>
        <p:nvSpPr>
          <p:cNvPr id="12" name="Text 5"/>
          <p:cNvSpPr txBox="1"/>
          <p:nvPr/>
        </p:nvSpPr>
        <p:spPr>
          <a:xfrm>
            <a:off x="465600" y="3825685"/>
            <a:ext cx="47331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Описываем характер
</a:t>
            </a:r>
            <a:pPr algn="l" indent="0" marL="0">
              <a:lnSpc>
                <a:spcPct val="115000"/>
              </a:lnSpc>
              <a:buNone/>
            </a:pPr>
            <a:r>
              <a:rPr lang="en-US" sz="41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Is she kind? учит говорить не только о семье, но и о качествах человека. Ответ Yes, she is делает диалог живым, ясным и очень удобным для чтения по ролям.
</a:t>
            </a:r>
            <a:endParaRPr lang="en-US" sz="118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50" y="2440593"/>
            <a:ext cx="4316100" cy="224656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7850" y="2440593"/>
            <a:ext cx="4316100" cy="224656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50" y="900200"/>
            <a:ext cx="40896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страница, много лиц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первой странице альбома улыбаются мама, папа и двое детей. Под каждым фото есть короткая подпись: mother, father, sister, brother. Ребёнок быстро смотрит на снимок и сразу вспоминает нужное слово, будто играет в семейное лото.
</a:t>
            </a:r>
            <a:endParaRPr lang="en-US" sz="1202" dirty="0"/>
          </a:p>
        </p:txBody>
      </p:sp>
      <p:sp>
        <p:nvSpPr>
          <p:cNvPr id="7" name="Text 1"/>
          <p:cNvSpPr txBox="1"/>
          <p:nvPr/>
        </p:nvSpPr>
        <p:spPr>
          <a:xfrm>
            <a:off x="4647850" y="900200"/>
            <a:ext cx="40896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Бабушка и дедушка рядом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другой странице стоят grandmother и grandfather, а рядом — маленькая фотография всей семьи. Подписи помогают не перепутать слова и повторить лексikу без скуки. Альбом становится удобной подсказкой: открыл страницу, увидел фото, сказал слово — и готово.
</a:t>
            </a:r>
            <a:endParaRPr lang="en-US" sz="1202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786525"/>
            <a:ext cx="812700" cy="17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180000"/>
            <a:ext cx="8784000" cy="52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Фотоальбом семьи
</a:t>
            </a:r>
            <a:endParaRPr lang="en-US" sz="221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350" y="1530275"/>
            <a:ext cx="257400" cy="228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48850" y="1541715"/>
            <a:ext cx="257400" cy="2059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27338" y="1530275"/>
            <a:ext cx="257400" cy="2288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05813" y="1515975"/>
            <a:ext cx="257400" cy="2574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484287" y="1541715"/>
            <a:ext cx="257400" cy="20592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делают члены семьи
</a:t>
            </a:r>
            <a:endParaRPr lang="en-US" sz="2412" dirty="0"/>
          </a:p>
        </p:txBody>
      </p:sp>
      <p:sp>
        <p:nvSpPr>
          <p:cNvPr id="13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180000" y="2117250"/>
            <a:ext cx="16701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Мама готовит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Mother cooks dinner или breakfast — это простой способ описать домашний день. Такая фраза легко читается, переводится и помогает увидеть, что семья связана с заботой и теплом.
</a:t>
            </a:r>
            <a:endParaRPr lang="en-US" sz="1000" dirty="0"/>
          </a:p>
        </p:txBody>
      </p:sp>
      <p:sp>
        <p:nvSpPr>
          <p:cNvPr id="15" name="Text 3"/>
          <p:cNvSpPr txBox="1"/>
          <p:nvPr/>
        </p:nvSpPr>
        <p:spPr>
          <a:xfrm>
            <a:off x="1958494" y="2117250"/>
            <a:ext cx="16701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Папа помогает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Father helps at home, with books or with small chores. Короткое предложение показывает, что взрослые тоже участвуют в семейных делах и поддерживают друг друга каждый день.
</a:t>
            </a:r>
            <a:endParaRPr lang="en-US" sz="1000" dirty="0"/>
          </a:p>
        </p:txBody>
      </p:sp>
      <p:sp>
        <p:nvSpPr>
          <p:cNvPr id="16" name="Text 4"/>
          <p:cNvSpPr txBox="1"/>
          <p:nvPr/>
        </p:nvSpPr>
        <p:spPr>
          <a:xfrm>
            <a:off x="3736986" y="2117250"/>
            <a:ext cx="16701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Сестра читает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Sister reads a book, a story or a fairy tale. Это предложение удобно для урока: оно знакомит с глаголом reads и делает описание семьи более живым.
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5515481" y="2117250"/>
            <a:ext cx="16701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Брат играет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Brother plays with a ball, a toy or a game. Фраза короткая и очень понятная детям, поэтому её легко использовать в чтении, переводе и устной речи.
</a:t>
            </a:r>
            <a:endParaRPr lang="en-US" sz="1000" dirty="0"/>
          </a:p>
        </p:txBody>
      </p:sp>
      <p:sp>
        <p:nvSpPr>
          <p:cNvPr id="18" name="Text 6"/>
          <p:cNvSpPr txBox="1"/>
          <p:nvPr/>
        </p:nvSpPr>
        <p:spPr>
          <a:xfrm>
            <a:off x="7293975" y="2117250"/>
            <a:ext cx="16701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Бабушка рассказывает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Grandparents tell stories, and children listen with interest. Такое предложение показывает дружеское общение в семье и помогает соединить тему родственных слов с простыми действиями.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и маленькая семья
</a:t>
            </a:r>
            <a:endParaRPr lang="en-US" sz="2412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179995" y="1037550"/>
            <a:ext cx="4543355" cy="75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семьи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каждого ребёнка семья выглядит по-своему. У одних рядом живут родители, дети, бабушка и дедушка, а у других родственники часто видятся, но живут отдельно.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179995" y="1886391"/>
            <a:ext cx="4543355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Одинаковая близость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 семьи не показывает, насколько люди друг другу дороги. Даже если родственники живут в разных домах, они могут часто звонить, встречаться и заботиться друг о друге.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179995" y="2714312"/>
            <a:ext cx="4543355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Семейный состав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одной семье может быть много детей, в другой — только один ребёнок. Это нормально, и тема урока помогает детям говорить о своей семье спокойно и без сравнения.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179995" y="3542244"/>
            <a:ext cx="4543355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к каждому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уроках важно помнить, что все семьи разные и каждая заслуживает уважения. Такой подход учит доброжелательности и помогает каждому ребёнку чувствовать себя уверенно.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68847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Вежливый разговор о семье
</a:t>
            </a:r>
            <a:endParaRPr lang="en-US" sz="2412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80000" y="1848728"/>
            <a:ext cx="2116500" cy="13849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2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please, thank you и nice to meet you делают разговор спокойным и дружелюбным. Даже короткий диалог с ними звучит вежливо и приятно для собеседника.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401076" y="1849349"/>
            <a:ext cx="2116500" cy="13849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Аккуратные вопросы
</a:t>
            </a:r>
            <a:pPr algn="l" indent="0" marL="0">
              <a:lnSpc>
                <a:spcPct val="115000"/>
              </a:lnSpc>
              <a:buNone/>
            </a:pPr>
            <a:r>
              <a:rPr lang="en-US" sz="2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о семье лучше задавать мягко и без лишнего любопытства. Так ребёнок учится уважать личные границы и говорить о близких тактично.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622159" y="1848726"/>
            <a:ext cx="2116500" cy="13849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ситуации
</a:t>
            </a:r>
            <a:pPr algn="l" indent="0" marL="0">
              <a:lnSpc>
                <a:spcPct val="115000"/>
              </a:lnSpc>
              <a:buNone/>
            </a:pPr>
            <a:r>
              <a:rPr lang="en-US" sz="2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детей могут быть разные семьи, и это абсолютно нормально. Важно не сравнивать и не удивляться, а просто слушать ответ с уважением и интересом.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843234" y="1848726"/>
            <a:ext cx="2116500" cy="13849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Дружелюбный тон
</a:t>
            </a:r>
            <a:pPr algn="l" indent="0" marL="0">
              <a:lnSpc>
                <a:spcPct val="115000"/>
              </a:lnSpc>
              <a:buNone/>
            </a:pPr>
            <a:r>
              <a:rPr lang="en-US" sz="2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Вежливая речь помогает всем чувствовать себя спокойно. Когда ученик говорит politely, он не только тренирует английский, но и показывает добрые манеры.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9558" y="952812"/>
            <a:ext cx="4981200" cy="18095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9596" y="2929828"/>
            <a:ext cx="4981200" cy="180957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226400"/>
            <a:ext cx="3493200" cy="12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Прогулка после уроков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выходной семья идёт гулять в парк. Все вместе смеются, разговаривают и фотографируются, потому что такие минуты делают день happy и fun. Рядом звучит слово together, и оно очень точно подходит этой тёплой сцене.
</a:t>
            </a:r>
            <a:endParaRPr lang="en-US" sz="1202" dirty="0"/>
          </a:p>
        </p:txBody>
      </p:sp>
      <p:sp>
        <p:nvSpPr>
          <p:cNvPr id="7" name="Text 1"/>
          <p:cNvSpPr txBox="1"/>
          <p:nvPr/>
        </p:nvSpPr>
        <p:spPr>
          <a:xfrm>
            <a:off x="180050" y="3203451"/>
            <a:ext cx="3493200" cy="12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Домашний вечер вместе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Вечером семья читает, играет в настольную игру и смотрит старые фотографии. Дети и взрослые проводят время together, а дом кажется особенно уютным. Такие моменты показывают, что семья — это не только люди, но и общие радостные дела.
</a:t>
            </a:r>
            <a:endParaRPr lang="en-US" sz="1202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775075"/>
            <a:ext cx="8127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180000"/>
            <a:ext cx="8784000" cy="50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Любимые семейные занятия
</a:t>
            </a:r>
            <a:endParaRPr lang="en-US" sz="221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1259" y="1058850"/>
            <a:ext cx="8781482" cy="347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знаний по теме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652300"/>
            <a:ext cx="8784000" cy="2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упражнений: от узнавания слова по картинке к простому ответу и маленькому личному предложению.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76250" y="1444443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уроков 9–11
</a:t>
            </a:r>
            <a:endParaRPr lang="en-US" sz="3212" dirty="0"/>
          </a:p>
        </p:txBody>
      </p:sp>
      <p:sp>
        <p:nvSpPr>
          <p:cNvPr id="4" name="Text 1"/>
          <p:cNvSpPr txBox="1"/>
          <p:nvPr/>
        </p:nvSpPr>
        <p:spPr>
          <a:xfrm>
            <a:off x="2425500" y="2677079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называют членов семьи, используют I have got… задают простые вопросы и составляют короткие описания. Они видят, что семьи бывают разными, но в каждой есть своё тепло.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2026-05-30T08:02:42Z</dcterms:created>
  <dcterms:modified xsi:type="dcterms:W3CDTF">2026-05-30T08:02:42Z</dcterms:modified>
</cp:coreProperties>
</file>