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миграции в мире: масштабы, причины и последствия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трудовая миграция меняет экономику, города и судьбы людей по всему миру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миграция: движение людей и экономик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 — это переезд ради работы и дохода. В географии она помогает понять неравенство развития, урбанизацию, демографию и влияние глобализации на расселение населения и рынки труда.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выезда работников из страны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10425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доходах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425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оплата труда за рубежом заметно выше, переезд становится способом быстрее улучшить уровень жизни семьи и накопить средства на образование, жильё или собственное дело.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25400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давление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25400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рынок труда одновременно выходит много молодых людей, конкуренция за рабочие места усиливается. Миграция помогает части населения найти занятость вне страны рождения.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67912" y="1974288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рабочих мест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67912" y="2286988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исхода безработица и слабая экономика ограничивают возможности молодых людей. Поиск работы в другом государстве часто становится единственным реальным выходом.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4144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помощи за рубежом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744138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Родственники, друзья и земляки облегчают переезд: помогают найти жильё, вакансию и первые бытовые ориентиры. Такая поддержка снижает риски и ускоряет адаптацию.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86650" y="3417974"/>
            <a:ext cx="2399400" cy="2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стабильность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986650" y="3730654"/>
            <a:ext cx="23994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нестабильность, конфликты и ухудшение условий жизни вынуждают людей искать более предсказуемую среду, где можно работать, учиться и строить долгосрочные планы.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59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притяжения трудовых мигрантов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479100" y="450000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819550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региона активно привлекают рабочую силу для строительства, обслуживания инфраструктуры и домашнего труда. Здесь особенно важны временные контракты и зависимость от работодателя.
</a:t>
            </a:r>
            <a:endParaRPr lang="en-US" sz="82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3641900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потоков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4011450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потоки идут из Южной и Юго-Восточной Азии, Латинской Америки, Северной Африки, Восточной Европы и части постсоветского пространства, что хорошо видно на мировой карте миграции.
</a:t>
            </a:r>
            <a:endParaRPr lang="en-US" sz="859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2045950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479100" y="2415500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входит в число заметных направлений для квалифицированных специалистов и сезонных работников. Мигрантов привлекают уровень заработка, организованный рынок труда и прозрачные правила отбора.
</a:t>
            </a:r>
            <a:endParaRPr lang="en-US" sz="770" dirty="0"/>
          </a:p>
        </p:txBody>
      </p:sp>
      <p:sp>
        <p:nvSpPr>
          <p:cNvPr id="13" name="Text 7"/>
          <p:cNvSpPr txBox="1"/>
          <p:nvPr/>
        </p:nvSpPr>
        <p:spPr>
          <a:xfrm>
            <a:off x="3929325" y="2843925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3929325" y="3213475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Великобритания и Франция привлекают мигрантов сочетанием стабильной экономики, дефицита кадров и возможностей для трудоустройства в промышленности, уходе, транспорте и сервисе.
</a:t>
            </a:r>
            <a:endParaRPr lang="en-US" sz="782" dirty="0"/>
          </a:p>
        </p:txBody>
      </p:sp>
      <p:sp>
        <p:nvSpPr>
          <p:cNvPr id="15" name="Text 9"/>
          <p:cNvSpPr txBox="1"/>
          <p:nvPr/>
        </p:nvSpPr>
        <p:spPr>
          <a:xfrm>
            <a:off x="3929325" y="1247975"/>
            <a:ext cx="21888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endParaRPr lang="en-US" sz="1100" dirty="0"/>
          </a:p>
        </p:txBody>
      </p:sp>
      <p:sp>
        <p:nvSpPr>
          <p:cNvPr id="16" name="Text 10"/>
          <p:cNvSpPr txBox="1"/>
          <p:nvPr/>
        </p:nvSpPr>
        <p:spPr>
          <a:xfrm>
            <a:off x="3929325" y="1617525"/>
            <a:ext cx="21888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остаются крупными центрами притяжения благодаря высокой оплате труда, спросу на работников и развитой системе найма, особенно в услугах, строительстве и профессиональном секторе.
</a:t>
            </a:r>
            <a:endParaRPr lang="en-US" sz="812" dirty="0"/>
          </a:p>
        </p:txBody>
      </p:sp>
      <p:sp>
        <p:nvSpPr>
          <p:cNvPr id="17" name="Text 1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трудовых мигрантов по регионам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географию, но и связь миграции с концентрацией рабочих мест, уровнем доходов и спросом на труд.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мигрантов сосредоточено в регионах с развитой экономикой и высоким спросом на рабочую силу; распределение явно неравномерно.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на основе данных МОТ и ООН о международной трудовой миграции,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185345"/>
            <a:ext cx="3777900" cy="1850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стран, которые принимают трудовых мигрантов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отрасли особенно зависят от приезжей рабочей силы и как различаются механизмы найма.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стран различаются, но общий принцип один: закрыть дефицит кадров, сохранив контроль над въездом и занятостью.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МОТ, ОЭСР, Всемирный банк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50" y="3161225"/>
            <a:ext cx="270000" cy="36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50" y="316122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200" y="3161225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675" y="1415438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725" y="1415438"/>
            <a:ext cx="360000" cy="28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Отрасли, где трудовые мигранты заняты чаще всего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62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востребованы рабочие на объектах с жёсткими сроками. Мигранты часто закрывают дефицит кадров в тяжёлом и физически интенсивном труде.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981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квалифицированный труд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1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растёт спрос на медицинских работников, инженеров, IT-специалистов и педагогов. Это показывает, что миграция давно вышла за рамки только неквалифицированного труда.
</a:t>
            </a:r>
            <a:endParaRPr lang="en-US" sz="967" dirty="0"/>
          </a:p>
        </p:txBody>
      </p:sp>
      <p:sp>
        <p:nvSpPr>
          <p:cNvPr id="14" name="Text 6"/>
          <p:cNvSpPr txBox="1"/>
          <p:nvPr/>
        </p:nvSpPr>
        <p:spPr>
          <a:xfrm>
            <a:off x="333720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Гостиницы и питание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3720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Отели, кафе и рестораны нуждаются в гибком персонале, готовом к сменному графику. Для мигрантов это один из самых доступных путей быстрого трудоустройства.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6767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6767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Перевозки, склады и доставка испытывают постоянную потребность в сотрудниках. В этих сферах мигранты помогают поддерживать непрерывность цепочек снабжения.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90672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300" dirty="0"/>
          </a:p>
        </p:txBody>
      </p:sp>
      <p:sp>
        <p:nvSpPr>
          <p:cNvPr id="19" name="Text 11"/>
          <p:cNvSpPr txBox="1"/>
          <p:nvPr/>
        </p:nvSpPr>
        <p:spPr>
          <a:xfrm>
            <a:off x="190672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сбор урожая требует большого числа работников на короткий срок. Именно поэтому аграрный сектор нередко опирается на приезжую рабочую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трудового мигранта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переезда, занятости и возможного возвращения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Зарплата, которой не хватает на жизнь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рабочего дня мигрант получает сумму, которую обещали в объявлении, но часть денег удержана за жильё, посредников и штрафы. В итоге официальный контракт существует лишь на бумаге, а реальный доход оказывается значительно ниже ожидаемого. Такая ситуация особенно опасна для людей без устойчивого правового статуса.
</a:t>
            </a:r>
            <a:endParaRPr lang="en-US" sz="688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одиночество и уязвимость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Незнание языка усложняет визит в больницу, обращение в полицию и даже обычный разговор с арендодателем. На этом фоне растут риск дискриминации, страх пожаловаться и зависимость от посредников, которые могут злоупотреблять доверием работников.
</a:t>
            </a:r>
            <a:endParaRPr lang="en-US" sz="803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привязанный к работодателю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жильё мигранта находится рядом с местом работы и полностью зависит от работодателя. Если контракт нарушен или человек жалуется на условия труда, он рискует потерять и работу, и крышу над головой, и доступ к медицинской помощи.
</a:t>
            </a:r>
            <a:endParaRPr lang="en-US" sz="803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мигрантов и трудовые риски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переводы мигрантов в мировую экономику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поддерживают повседневные расходы семей и помогают финансировать обучение, лечение и малый бизнес в странах исхода.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колебаниях объёмов переводы остаются одним из самых устойчивых и значимых международных финансовых потоков.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Migration and Development Brief; оценка за 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последствия для стран назначения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100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дефицита кадров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100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мигранты быстро заполняют вакансии там, где местных работников не хватает: в строительстве, сельском хозяйстве, транспорте и уходе. Это позволяет предприятиям не сокращать объемы производства и услуг.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9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стареющего общества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9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со старением населения мигранты частично компенсируют сокращение численности трудоспособных жителей. Благодаря этому сохраняется работа школ, больниц, сервисных компаний и других отраслей, зависящих от персонала.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6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налоговых поступлений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занятые мигранты уплачивают налоги и социальные взносы, а также расширяют потребительский спрос. Их доходы возвращаются в экономику через аренду жилья, покупки и оплату услуг.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40242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гибкости экономики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40242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иностранной рабочей силы помогает бизнесу быстрее реагировать на сезонные колебания спроса и нехватку специалистов. Это особенно важно для стран, где экономический рост зависит от мобильности труда.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последствия для стран исхода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семей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переводы становятся устойчивым источником поддержки домашних хозяйств. Они помогают оплачивать питание, жилье, лечение и повседневные расходы, снижая уязвимость семей к экономическим потрясениям.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2225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будущее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82225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средств направляется на образование детей, покупку техники, улучшение жилья и открытие небольшого дела. Так переводы превращаются не только в помощь, но и в ресурс долгосрочного развития.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опыта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Вернувшиеся мигранты привозят новые профессиональные навыки, дисциплину труда и представления о современных технологиях. Эти знания могут быть полезны местным предприятиям и сфере услуг.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782225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потери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782225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страна теряет слишком много врачей, учителей или инженеров, это ослабляет ее человеческий капитал. Поэтому выгоды от переводов нередко сопровождаются дефицитом квалифицированных кадров.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785" y="1715825"/>
            <a:ext cx="4840430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и социальные риски трудовой миграции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наиболее распространенные риски для мигрантов и для стран приема.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затрагивают и работников, и принимающие общества: чем слабее защита прав, тем выше вероятность эксплуатации, нелегальной занятости и социальной напряженности.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МОТ; Международная организация по миграции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трудовую миграцию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миграционные решения обычно возникают не из одной причины, а из сочетания экономического давления, жизненных рисков и доступности каналов переезда.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стимулами остаются экономические различия, но войны, нестабильность и демография усиливают поток и делают его более устойчивым.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МОТ, Всемирного банка и ОЭСР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трудовая миграция: особенности и риски
</a:t>
            </a:r>
            <a:endParaRPr lang="en-US" sz="2587" dirty="0"/>
          </a:p>
        </p:txBody>
      </p:sp>
      <p:sp>
        <p:nvSpPr>
          <p:cNvPr id="5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насилию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Женщины-мигранты чаще сталкиваются с дискриминацией, психологическим давлением и, в отдельных случаях, с насилием. Отсутствие независимой правовой помощи делает защиту их прав особенно сложной.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заботы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миграция показывает, что мировая экономика держится не только на товарах и транспорте, но и на невидимом труде по уходу за детьми, пожилыми людьми и больными.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занятости
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Женщины-мигранты чаще всего работают в уходе, домашнем труде, гостиничном сервисе, торговле и медицине. Эти отрасли зависят от постоянного спроса и часто связаны с эмоционально и физически напряженной работой.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защищенность
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занятость оформляется неформально, а условия труда зависят от одного работодателя. Это повышает риск задержек зарплаты, переработок и ограничения свободы передвижения.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государства регулируют трудовую миграцию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работников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определяют, в каких отраслях не хватает кадров, и вводят квоты, визы или балльные системы. Это позволяет принимать нужных специалистов и одновременно ограничивать стихийный приток рабочей силы.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найм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въезжают через лицензированные агентства, двусторонние соглашения или прямые контракты с работодателями. Такой порядок снижает риск мошенничества и облегчает контроль за условиями трудоустройства.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регистрация договоров, проверка жилья и зарплаты, доступ к медицинской помощи и консультациям. Эти меры уменьшают вероятность эксплуатации и зависимости от посредников.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ответственность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правила нарушаются, применяются штрафы, отзыв лицензий, запрет на деятельность посредников и другие санкции. Эффективность системы зависит от прозрачности процедур и реального надзора.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трудовой миграцией: от спроса на кадры до контроля результатов
</a:t>
            </a:r>
            <a:endParaRPr lang="en-US" sz="2174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государства и работодателей при легальном привлечении трудовых мигрантов.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будущий спрос на трудовых мигрантов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сопоставляет не численность населения, а силу демографического давления: где общество стареет, там потребность в рабочей силе и уходе заметно возрастает.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 развитых регионах и рост молодежи в развивающихся создают устойчивый мировой спрос на мобильный труд.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данным ООН о демографических трендах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50" y="1508495"/>
            <a:ext cx="2747100" cy="24895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450" y="1508495"/>
            <a:ext cx="2747100" cy="24895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75" y="1508495"/>
            <a:ext cx="2747100" cy="24895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775" y="4047450"/>
            <a:ext cx="2530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как точка старта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4399775"/>
            <a:ext cx="2530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миграция начинается с одного рейса и чемодана, в котором лежат документы, надежда на доход и список контактов. В этот момент частная судьба становится частью глобального движения рабочей силы.
</a:t>
            </a:r>
            <a:endParaRPr lang="en-US" sz="747" dirty="0"/>
          </a:p>
        </p:txBody>
      </p:sp>
      <p:sp>
        <p:nvSpPr>
          <p:cNvPr id="9" name="Text 2"/>
          <p:cNvSpPr txBox="1"/>
          <p:nvPr/>
        </p:nvSpPr>
        <p:spPr>
          <a:xfrm>
            <a:off x="3306900" y="4047450"/>
            <a:ext cx="2530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 дом семьи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06900" y="4399775"/>
            <a:ext cx="2530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строительной площадке мигрант возводит дом, мост или дорогу, а вечером отправляет часть заработка родным. Эти деньги идут на еду, школу и лекарства, связывая две страны невидимой экономической нитью.
</a:t>
            </a:r>
            <a:endParaRPr lang="en-US" sz="761" dirty="0"/>
          </a:p>
        </p:txBody>
      </p:sp>
      <p:sp>
        <p:nvSpPr>
          <p:cNvPr id="11" name="Text 4"/>
          <p:cNvSpPr txBox="1"/>
          <p:nvPr/>
        </p:nvSpPr>
        <p:spPr>
          <a:xfrm>
            <a:off x="6078025" y="4047450"/>
            <a:ext cx="2530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 символ связи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078025" y="4399775"/>
            <a:ext cx="2530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перевод или цифровое перечисление кажется простым действием, но за ним стоят разлука, труд и ответственность. Он соединяет рабочее место в одной стране с бытовой жизнью семьи в другой.
</a:t>
            </a:r>
            <a:endParaRPr lang="en-US" sz="787" dirty="0"/>
          </a:p>
        </p:txBody>
      </p:sp>
      <p:sp>
        <p:nvSpPr>
          <p:cNvPr id="13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4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в повседневной жизни мира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миграция: движение людей, труда и возможностей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помогает экономике, поддерживает семьи и меняет жизнь целых регионов, но требует законных правил, социальной защиты и уважения к правам человека, чтобы выгоды не превращались в потери.
</a:t>
            </a:r>
            <a:endParaRPr lang="en-US" sz="14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2026-06-03T05:15:07Z</dcterms:created>
  <dcterms:modified xsi:type="dcterms:W3CDTF">2026-06-03T05:15:07Z</dcterms:modified>
</cp:coreProperties>
</file>