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image" Target="../media/image-1-2.png"/><Relationship Id="rId3" Type="http://schemas.openxmlformats.org/officeDocument/2006/relationships/image" Target="../media/image-1-3.png"/><Relationship Id="rId4" Type="http://schemas.openxmlformats.org/officeDocument/2006/relationships/slideLayout" Target="../slideLayouts/slideLayout1.xml"/><Relationship Id="rId5"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e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slideLayout" Target="../slideLayouts/slideLayout1.xml"/><Relationship Id="rId5"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e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image" Target="../media/image-3-6.png"/><Relationship Id="rId7" Type="http://schemas.openxmlformats.org/officeDocument/2006/relationships/image" Target="../media/image-3-7.png"/><Relationship Id="rId8" Type="http://schemas.openxmlformats.org/officeDocument/2006/relationships/slideLayout" Target="../slideLayouts/slideLayout1.xml"/><Relationship Id="rId9"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slideLayout" Target="../slideLayouts/slideLayout1.xml"/><Relationship Id="rId5"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slideLayout" Target="../slideLayouts/slideLayout1.xml"/><Relationship Id="rId5"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e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image" Target="../media/image-6-6.png"/><Relationship Id="rId7" Type="http://schemas.openxmlformats.org/officeDocument/2006/relationships/slideLayout" Target="../slideLayouts/slideLayout1.xml"/><Relationship Id="rId8"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image" Target="../media/image-7-5.png"/><Relationship Id="rId6" Type="http://schemas.openxmlformats.org/officeDocument/2006/relationships/slideLayout" Target="../slideLayouts/slideLayout1.xml"/><Relationship Id="rId7"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slideLayout" Target="../slideLayouts/slideLayout1.xml"/><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e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image" Target="../media/image-9-5.png"/><Relationship Id="rId6" Type="http://schemas.openxmlformats.org/officeDocument/2006/relationships/image" Target="../media/image-9-6.png"/><Relationship Id="rId7" Type="http://schemas.openxmlformats.org/officeDocument/2006/relationships/image" Target="../media/image-9-7.png"/><Relationship Id="rId8" Type="http://schemas.openxmlformats.org/officeDocument/2006/relationships/slideLayout" Target="../slideLayouts/slideLayout1.xml"/><Relationship Id="rId9"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slideLayout" Target="../slideLayouts/slideLayout1.xml"/><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image" Target="../media/image-11-5.png"/><Relationship Id="rId6" Type="http://schemas.openxmlformats.org/officeDocument/2006/relationships/slideLayout" Target="../slideLayouts/slideLayout1.xml"/><Relationship Id="rId7"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jpe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image" Target="../media/image-12-4.png"/><Relationship Id="rId5" Type="http://schemas.openxmlformats.org/officeDocument/2006/relationships/image" Target="../media/image-12-5.png"/><Relationship Id="rId6" Type="http://schemas.openxmlformats.org/officeDocument/2006/relationships/slideLayout" Target="../slideLayouts/slideLayout1.xml"/><Relationship Id="rId7"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slideLayout" Target="../slideLayouts/slideLayout1.xml"/><Relationship Id="rId5"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image" Target="../media/image-14-4.png"/><Relationship Id="rId5" Type="http://schemas.openxmlformats.org/officeDocument/2006/relationships/image" Target="../media/image-14-5.png"/><Relationship Id="rId6" Type="http://schemas.openxmlformats.org/officeDocument/2006/relationships/image" Target="../media/image-14-6.png"/><Relationship Id="rId7" Type="http://schemas.openxmlformats.org/officeDocument/2006/relationships/slideLayout" Target="../slideLayouts/slideLayout1.xml"/><Relationship Id="rId8"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jpe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image" Target="../media/image-15-4.png"/><Relationship Id="rId5" Type="http://schemas.openxmlformats.org/officeDocument/2006/relationships/image" Target="../media/image-15-5.png"/><Relationship Id="rId6" Type="http://schemas.openxmlformats.org/officeDocument/2006/relationships/image" Target="../media/image-15-6.png"/><Relationship Id="rId7" Type="http://schemas.openxmlformats.org/officeDocument/2006/relationships/slideLayout" Target="../slideLayouts/slideLayout1.xml"/><Relationship Id="rId8"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slideLayout" Target="../slideLayouts/slideLayout1.xml"/><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image" Target="../media/image-17-3.png"/><Relationship Id="rId4" Type="http://schemas.openxmlformats.org/officeDocument/2006/relationships/image" Target="../media/image-17-4.png"/><Relationship Id="rId5" Type="http://schemas.openxmlformats.org/officeDocument/2006/relationships/image" Target="../media/image-17-5.png"/><Relationship Id="rId6" Type="http://schemas.openxmlformats.org/officeDocument/2006/relationships/slideLayout" Target="../slideLayouts/slideLayout1.xml"/><Relationship Id="rId7"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jpeg"/><Relationship Id="rId3" Type="http://schemas.openxmlformats.org/officeDocument/2006/relationships/image" Target="../media/image-18-3.png"/><Relationship Id="rId4" Type="http://schemas.openxmlformats.org/officeDocument/2006/relationships/image" Target="../media/image-18-4.jpeg"/><Relationship Id="rId5" Type="http://schemas.openxmlformats.org/officeDocument/2006/relationships/image" Target="../media/image-18-5.png"/><Relationship Id="rId6" Type="http://schemas.openxmlformats.org/officeDocument/2006/relationships/image" Target="../media/image-18-6.png"/><Relationship Id="rId7" Type="http://schemas.openxmlformats.org/officeDocument/2006/relationships/slideLayout" Target="../slideLayouts/slideLayout1.xml"/><Relationship Id="rId8"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slideLayout" Target="../slideLayouts/slideLayout1.xml"/><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481452" y="0"/>
            <a:ext cx="4661297"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468325" y="4328725"/>
            <a:ext cx="3791700" cy="308100"/>
          </a:xfrm>
          <a:prstGeom prst="rect">
            <a:avLst/>
          </a:prstGeom>
          <a:noFill/>
          <a:ln/>
        </p:spPr>
        <p:txBody>
          <a:bodyPr wrap="square" lIns="0" tIns="0" rIns="0" bIns="0" rtlCol="0" anchor="b"/>
          <a:lstStyle/>
          <a:p>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
</a:t>
            </a:r>
            <a:endParaRPr lang="en-US" sz="1000" dirty="0"/>
          </a:p>
        </p:txBody>
      </p:sp>
      <p:sp>
        <p:nvSpPr>
          <p:cNvPr id="6" name="Text 1"/>
          <p:cNvSpPr txBox="1"/>
          <p:nvPr/>
        </p:nvSpPr>
        <p:spPr>
          <a:xfrm>
            <a:off x="468325" y="3005050"/>
            <a:ext cx="3791700" cy="1158000"/>
          </a:xfrm>
          <a:prstGeom prst="rect">
            <a:avLst/>
          </a:prstGeom>
          <a:noFill/>
          <a:ln/>
        </p:spPr>
        <p:txBody>
          <a:bodyPr wrap="square" lIns="0" tIns="0" rIns="0" bIns="0" rtlCol="0" anchor="t"/>
          <a:lstStyle/>
          <a:p>
            <a:pPr algn="l" indent="0" marL="0">
              <a:lnSpc>
                <a:spcPct val="100000"/>
              </a:lnSpc>
              <a:buNone/>
            </a:pPr>
            <a:r>
              <a:rPr lang="en-US" sz="1300" dirty="0">
                <a:solidFill>
                  <a:srgbClr val="FFFFFF"/>
                </a:solidFill>
                <a:latin typeface="Arial" pitchFamily="34" charset="0"/>
                <a:ea typeface="Arial" pitchFamily="34" charset="-122"/>
                <a:cs typeface="Arial" pitchFamily="34" charset="-120"/>
              </a:rPr>
              <a:t>Как сравнивать фигуры и строить их точно без измерений?
</a:t>
            </a:r>
            <a:endParaRPr lang="en-US" sz="1300" dirty="0"/>
          </a:p>
        </p:txBody>
      </p:sp>
      <p:sp>
        <p:nvSpPr>
          <p:cNvPr id="7" name="Text 2"/>
          <p:cNvSpPr txBox="1"/>
          <p:nvPr/>
        </p:nvSpPr>
        <p:spPr>
          <a:xfrm>
            <a:off x="468325" y="502425"/>
            <a:ext cx="3791700" cy="2302800"/>
          </a:xfrm>
          <a:prstGeom prst="rect">
            <a:avLst/>
          </a:prstGeom>
          <a:noFill/>
          <a:ln/>
        </p:spPr>
        <p:txBody>
          <a:bodyPr wrap="square" lIns="0" tIns="0" rIns="0" bIns="0" rtlCol="0" anchor="b"/>
          <a:lstStyle/>
          <a:p>
            <a:pPr algn="l" indent="0" marL="0">
              <a:lnSpc>
                <a:spcPct val="100000"/>
              </a:lnSpc>
              <a:buNone/>
            </a:pPr>
            <a:r>
              <a:rPr lang="en-US" sz="4175" dirty="0">
                <a:solidFill>
                  <a:srgbClr val="FFFFFF"/>
                </a:solidFill>
                <a:latin typeface="Arial" pitchFamily="34" charset="0"/>
                <a:ea typeface="Arial" pitchFamily="34" charset="-122"/>
                <a:cs typeface="Arial" pitchFamily="34" charset="-120"/>
              </a:rPr>
              <a:t>Равенство треугольников и геометрические построения
</a:t>
            </a:r>
            <a:endParaRPr lang="en-US" sz="4175"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280943" y="0"/>
            <a:ext cx="4862215"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362400" y="326250"/>
            <a:ext cx="4081200" cy="1140600"/>
          </a:xfrm>
          <a:prstGeom prst="rect">
            <a:avLst/>
          </a:prstGeom>
          <a:noFill/>
          <a:ln/>
        </p:spPr>
        <p:txBody>
          <a:bodyPr wrap="square" lIns="0" tIns="0" rIns="0" bIns="0" rtlCol="0" anchor="t"/>
          <a:lstStyle/>
          <a:p>
            <a:pPr algn="l" indent="0" marL="0">
              <a:lnSpc>
                <a:spcPct val="90000"/>
              </a:lnSpc>
              <a:buNone/>
            </a:pPr>
            <a:r>
              <a:rPr lang="en-US" sz="3200" dirty="0">
                <a:solidFill>
                  <a:srgbClr val="5384B8"/>
                </a:solidFill>
                <a:latin typeface="Arial" pitchFamily="34" charset="0"/>
                <a:ea typeface="Arial" pitchFamily="34" charset="-122"/>
                <a:cs typeface="Arial" pitchFamily="34" charset="-120"/>
              </a:rPr>
              <a:t>Зачем это нужно в 7 классе
</a:t>
            </a:r>
            <a:endParaRPr lang="en-US" sz="3200" dirty="0"/>
          </a:p>
        </p:txBody>
      </p:sp>
      <p:sp>
        <p:nvSpPr>
          <p:cNvPr id="6" name="Text 1"/>
          <p:cNvSpPr txBox="1"/>
          <p:nvPr/>
        </p:nvSpPr>
        <p:spPr>
          <a:xfrm>
            <a:off x="704700" y="2408125"/>
            <a:ext cx="3962700" cy="1967400"/>
          </a:xfrm>
          <a:prstGeom prst="rect">
            <a:avLst/>
          </a:prstGeom>
          <a:noFill/>
          <a:ln/>
        </p:spPr>
        <p:txBody>
          <a:bodyPr wrap="square" lIns="0" tIns="0" rIns="0" bIns="0" rtlCol="0" anchor="t"/>
          <a:lstStyle/>
          <a:p>
            <a:pPr algn="l" indent="0" marL="0">
              <a:lnSpc>
                <a:spcPct val="115000"/>
              </a:lnSpc>
              <a:buNone/>
            </a:pPr>
            <a:r>
              <a:rPr lang="en-US" sz="1400" dirty="0">
                <a:solidFill>
                  <a:srgbClr val="5384B8"/>
                </a:solidFill>
                <a:latin typeface="Arial" pitchFamily="34" charset="0"/>
                <a:ea typeface="Arial" pitchFamily="34" charset="-122"/>
                <a:cs typeface="Arial" pitchFamily="34" charset="-120"/>
              </a:rPr>
              <a:t>Эта тема учит находить неизвестные элементы фигуры, доказывать свойства чертежа и выполнять построения по заданным данным. Она полезна в задачах, черчении, строительстве и работе с точными формами.
</a:t>
            </a:r>
            <a:endParaRPr lang="en-US" sz="1400" dirty="0"/>
          </a:p>
        </p:txBody>
      </p:sp>
      <p:sp>
        <p:nvSpPr>
          <p:cNvPr id="7" name="Text 2"/>
          <p:cNvSpPr txBox="1"/>
          <p:nvPr/>
        </p:nvSpPr>
        <p:spPr>
          <a:xfrm>
            <a:off x="8408025" y="4665550"/>
            <a:ext cx="589200" cy="345900"/>
          </a:xfrm>
          <a:prstGeom prst="rect">
            <a:avLst/>
          </a:prstGeom>
          <a:noFill/>
          <a:ln/>
        </p:spPr>
        <p:txBody>
          <a:bodyPr wrap="square" lIns="0" tIns="0" rIns="0" bIns="0" rtlCol="0" anchor="t"/>
          <a:lstStyle/>
          <a:p>
            <a:pPr algn="r" indent="0" marL="0">
              <a:lnSpc>
                <a:spcPct val="100000"/>
              </a:lnSpc>
              <a:buNone/>
            </a:pPr>
            <a:r>
              <a:rPr lang="en-US" sz="900" dirty="0">
                <a:solidFill>
                  <a:srgbClr val="FFFFFF"/>
                </a:solidFill>
                <a:latin typeface="Arial" pitchFamily="34" charset="0"/>
                <a:ea typeface="Arial" pitchFamily="34" charset="-122"/>
                <a:cs typeface="Arial" pitchFamily="34" charset="-120"/>
              </a:rPr>
              <a:t>2</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282775" y="1103609"/>
            <a:ext cx="8512800" cy="2460731"/>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463700" y="326250"/>
            <a:ext cx="7513500" cy="512400"/>
          </a:xfrm>
          <a:prstGeom prst="rect">
            <a:avLst/>
          </a:prstGeom>
          <a:noFill/>
          <a:ln/>
        </p:spPr>
        <p:txBody>
          <a:bodyPr wrap="square" lIns="0" tIns="0" rIns="0" bIns="0" rtlCol="0" anchor="t"/>
          <a:lstStyle/>
          <a:p>
            <a:pPr algn="l" indent="0" marL="0">
              <a:lnSpc>
                <a:spcPct val="90000"/>
              </a:lnSpc>
              <a:buNone/>
            </a:pPr>
            <a:r>
              <a:rPr lang="en-US" sz="3200" dirty="0">
                <a:solidFill>
                  <a:srgbClr val="5F92C9"/>
                </a:solidFill>
                <a:latin typeface="Arial" pitchFamily="34" charset="0"/>
                <a:ea typeface="Arial" pitchFamily="34" charset="-122"/>
                <a:cs typeface="Arial" pitchFamily="34" charset="-120"/>
              </a:rPr>
              <a:t>Что означает равенство треугольников
</a:t>
            </a:r>
            <a:endParaRPr lang="en-US" sz="3200" dirty="0"/>
          </a:p>
        </p:txBody>
      </p:sp>
      <p:sp>
        <p:nvSpPr>
          <p:cNvPr id="10" name="Text 1"/>
          <p:cNvSpPr txBox="1"/>
          <p:nvPr/>
        </p:nvSpPr>
        <p:spPr>
          <a:xfrm>
            <a:off x="8408025" y="4718050"/>
            <a:ext cx="589200" cy="293400"/>
          </a:xfrm>
          <a:prstGeom prst="rect">
            <a:avLst/>
          </a:prstGeom>
          <a:noFill/>
          <a:ln/>
        </p:spPr>
        <p:txBody>
          <a:bodyPr wrap="square" lIns="0" tIns="0" rIns="0" bIns="0" rtlCol="0" anchor="t"/>
          <a:lstStyle/>
          <a:p>
            <a:pPr algn="r" indent="0" marL="0">
              <a:lnSpc>
                <a:spcPct val="100000"/>
              </a:lnSpc>
              <a:buNone/>
            </a:pPr>
            <a:r>
              <a:rPr lang="en-US" sz="900" dirty="0">
                <a:solidFill>
                  <a:srgbClr val="5F92C9"/>
                </a:solidFill>
                <a:latin typeface="Arial" pitchFamily="34" charset="0"/>
                <a:ea typeface="Arial" pitchFamily="34" charset="-122"/>
                <a:cs typeface="Arial" pitchFamily="34" charset="-120"/>
              </a:rPr>
              <a:t>3</a:t>
            </a:r>
            <a:endParaRPr lang="en-US" sz="900" dirty="0"/>
          </a:p>
        </p:txBody>
      </p:sp>
      <p:sp>
        <p:nvSpPr>
          <p:cNvPr id="11" name="Text 2"/>
          <p:cNvSpPr txBox="1"/>
          <p:nvPr/>
        </p:nvSpPr>
        <p:spPr>
          <a:xfrm>
            <a:off x="734535" y="3755703"/>
            <a:ext cx="1832100" cy="826800"/>
          </a:xfrm>
          <a:prstGeom prst="rect">
            <a:avLst/>
          </a:prstGeom>
          <a:noFill/>
          <a:ln/>
        </p:spPr>
        <p:txBody>
          <a:bodyPr wrap="square" lIns="0" tIns="0" rIns="0" bIns="0" rtlCol="0" anchor="t"/>
          <a:lstStyle/>
          <a:p>
            <a:pPr algn="l" indent="0" marL="0">
              <a:lnSpc>
                <a:spcPct val="100000"/>
              </a:lnSpc>
              <a:buNone/>
            </a:pPr>
            <a:r>
              <a:rPr lang="en-US" sz="900" dirty="0">
                <a:solidFill>
                  <a:srgbClr val="5384B8"/>
                </a:solidFill>
                <a:latin typeface="Arial" pitchFamily="34" charset="0"/>
                <a:ea typeface="Arial" pitchFamily="34" charset="-122"/>
                <a:cs typeface="Arial" pitchFamily="34" charset="-120"/>
              </a:rPr>
              <a:t>Равные треугольники можно совместить наложением так, чтобы все вершины и стороны совпали. Это означает полное совпадение формы и размера, без каких-либо различий.
</a:t>
            </a:r>
            <a:endParaRPr lang="en-US" sz="900" dirty="0"/>
          </a:p>
        </p:txBody>
      </p:sp>
      <p:sp>
        <p:nvSpPr>
          <p:cNvPr id="12" name="Text 3"/>
          <p:cNvSpPr txBox="1"/>
          <p:nvPr/>
        </p:nvSpPr>
        <p:spPr>
          <a:xfrm>
            <a:off x="734535" y="3391828"/>
            <a:ext cx="1832100" cy="340500"/>
          </a:xfrm>
          <a:prstGeom prst="rect">
            <a:avLst/>
          </a:prstGeom>
          <a:noFill/>
          <a:ln/>
        </p:spPr>
        <p:txBody>
          <a:bodyPr wrap="square" lIns="0" tIns="0" rIns="0" bIns="0" rtlCol="0" anchor="t"/>
          <a:lstStyle/>
          <a:p>
            <a:pPr algn="l" indent="0" marL="0">
              <a:lnSpc>
                <a:spcPct val="100000"/>
              </a:lnSpc>
              <a:buNone/>
            </a:pPr>
            <a:r>
              <a:rPr lang="en-US" sz="1100" dirty="0">
                <a:solidFill>
                  <a:srgbClr val="5384B8"/>
                </a:solidFill>
                <a:latin typeface="Arial" pitchFamily="34" charset="0"/>
                <a:ea typeface="Arial" pitchFamily="34" charset="-122"/>
                <a:cs typeface="Arial" pitchFamily="34" charset="-120"/>
              </a:rPr>
              <a:t>Совпадают полностью
</a:t>
            </a:r>
            <a:endParaRPr lang="en-US" sz="1100" dirty="0"/>
          </a:p>
        </p:txBody>
      </p:sp>
      <p:sp>
        <p:nvSpPr>
          <p:cNvPr id="13" name="Text 4"/>
          <p:cNvSpPr txBox="1"/>
          <p:nvPr/>
        </p:nvSpPr>
        <p:spPr>
          <a:xfrm>
            <a:off x="6720235" y="3755703"/>
            <a:ext cx="1832100" cy="826800"/>
          </a:xfrm>
          <a:prstGeom prst="rect">
            <a:avLst/>
          </a:prstGeom>
          <a:noFill/>
          <a:ln/>
        </p:spPr>
        <p:txBody>
          <a:bodyPr wrap="square" lIns="0" tIns="0" rIns="0" bIns="0" rtlCol="0" anchor="t"/>
          <a:lstStyle/>
          <a:p>
            <a:pPr algn="l" indent="0" marL="0">
              <a:lnSpc>
                <a:spcPct val="100000"/>
              </a:lnSpc>
              <a:buNone/>
            </a:pPr>
            <a:r>
              <a:rPr lang="en-US" sz="900" dirty="0">
                <a:solidFill>
                  <a:srgbClr val="5384B8"/>
                </a:solidFill>
                <a:latin typeface="Arial" pitchFamily="34" charset="0"/>
                <a:ea typeface="Arial" pitchFamily="34" charset="-122"/>
                <a:cs typeface="Arial" pitchFamily="34" charset="-120"/>
              </a:rPr>
              <a:t>Подобные треугольники могут отличаться размером, хотя их углы равны. Равные треугольники всегда одинаковы целиком, поэтому их стороны тоже обязаны совпадать по длине.
</a:t>
            </a:r>
            <a:endParaRPr lang="en-US" sz="900" dirty="0"/>
          </a:p>
        </p:txBody>
      </p:sp>
      <p:sp>
        <p:nvSpPr>
          <p:cNvPr id="14" name="Text 5"/>
          <p:cNvSpPr txBox="1"/>
          <p:nvPr/>
        </p:nvSpPr>
        <p:spPr>
          <a:xfrm>
            <a:off x="6720235" y="3391828"/>
            <a:ext cx="1832100" cy="340500"/>
          </a:xfrm>
          <a:prstGeom prst="rect">
            <a:avLst/>
          </a:prstGeom>
          <a:noFill/>
          <a:ln/>
        </p:spPr>
        <p:txBody>
          <a:bodyPr wrap="square" lIns="0" tIns="0" rIns="0" bIns="0" rtlCol="0" anchor="t"/>
          <a:lstStyle/>
          <a:p>
            <a:pPr algn="l" indent="0" marL="0">
              <a:lnSpc>
                <a:spcPct val="100000"/>
              </a:lnSpc>
              <a:buNone/>
            </a:pPr>
            <a:r>
              <a:rPr lang="en-US" sz="1100" dirty="0">
                <a:solidFill>
                  <a:srgbClr val="5384B8"/>
                </a:solidFill>
                <a:latin typeface="Arial" pitchFamily="34" charset="0"/>
                <a:ea typeface="Arial" pitchFamily="34" charset="-122"/>
                <a:cs typeface="Arial" pitchFamily="34" charset="-120"/>
              </a:rPr>
              <a:t>Не то же самое, что подобие
</a:t>
            </a:r>
            <a:endParaRPr lang="en-US" sz="1100" dirty="0"/>
          </a:p>
        </p:txBody>
      </p:sp>
      <p:sp>
        <p:nvSpPr>
          <p:cNvPr id="15" name="Text 6"/>
          <p:cNvSpPr txBox="1"/>
          <p:nvPr/>
        </p:nvSpPr>
        <p:spPr>
          <a:xfrm>
            <a:off x="2729769" y="3755703"/>
            <a:ext cx="1832100" cy="826800"/>
          </a:xfrm>
          <a:prstGeom prst="rect">
            <a:avLst/>
          </a:prstGeom>
          <a:noFill/>
          <a:ln/>
        </p:spPr>
        <p:txBody>
          <a:bodyPr wrap="square" lIns="0" tIns="0" rIns="0" bIns="0" rtlCol="0" anchor="t"/>
          <a:lstStyle/>
          <a:p>
            <a:pPr algn="l" indent="0" marL="0">
              <a:lnSpc>
                <a:spcPct val="100000"/>
              </a:lnSpc>
              <a:buNone/>
            </a:pPr>
            <a:r>
              <a:rPr lang="en-US" sz="900" dirty="0">
                <a:solidFill>
                  <a:srgbClr val="5384B8"/>
                </a:solidFill>
                <a:latin typeface="Arial" pitchFamily="34" charset="0"/>
                <a:ea typeface="Arial" pitchFamily="34" charset="-122"/>
                <a:cs typeface="Arial" pitchFamily="34" charset="-120"/>
              </a:rPr>
              <a:t>У равных треугольников каждая сторона равна соответствующей стороне, а каждый угол — соответствующему углу. Именно поэтому их можно считать одной и той же фигурой, только по-разному расположенной.
</a:t>
            </a:r>
            <a:endParaRPr lang="en-US" sz="900" dirty="0"/>
          </a:p>
        </p:txBody>
      </p:sp>
      <p:sp>
        <p:nvSpPr>
          <p:cNvPr id="16" name="Text 7"/>
          <p:cNvSpPr txBox="1"/>
          <p:nvPr/>
        </p:nvSpPr>
        <p:spPr>
          <a:xfrm>
            <a:off x="2729769" y="3391828"/>
            <a:ext cx="1832100" cy="340500"/>
          </a:xfrm>
          <a:prstGeom prst="rect">
            <a:avLst/>
          </a:prstGeom>
          <a:noFill/>
          <a:ln/>
        </p:spPr>
        <p:txBody>
          <a:bodyPr wrap="square" lIns="0" tIns="0" rIns="0" bIns="0" rtlCol="0" anchor="t"/>
          <a:lstStyle/>
          <a:p>
            <a:pPr algn="l" indent="0" marL="0">
              <a:lnSpc>
                <a:spcPct val="100000"/>
              </a:lnSpc>
              <a:buNone/>
            </a:pPr>
            <a:r>
              <a:rPr lang="en-US" sz="1100" dirty="0">
                <a:solidFill>
                  <a:srgbClr val="5384B8"/>
                </a:solidFill>
                <a:latin typeface="Arial" pitchFamily="34" charset="0"/>
                <a:ea typeface="Arial" pitchFamily="34" charset="-122"/>
                <a:cs typeface="Arial" pitchFamily="34" charset="-120"/>
              </a:rPr>
              <a:t>Равны соответствующие элементы
</a:t>
            </a:r>
            <a:endParaRPr lang="en-US" sz="1100" dirty="0"/>
          </a:p>
        </p:txBody>
      </p:sp>
      <p:sp>
        <p:nvSpPr>
          <p:cNvPr id="17" name="Text 8"/>
          <p:cNvSpPr txBox="1"/>
          <p:nvPr/>
        </p:nvSpPr>
        <p:spPr>
          <a:xfrm>
            <a:off x="4725002" y="3755703"/>
            <a:ext cx="1832100" cy="826800"/>
          </a:xfrm>
          <a:prstGeom prst="rect">
            <a:avLst/>
          </a:prstGeom>
          <a:noFill/>
          <a:ln/>
        </p:spPr>
        <p:txBody>
          <a:bodyPr wrap="square" lIns="0" tIns="0" rIns="0" bIns="0" rtlCol="0" anchor="t"/>
          <a:lstStyle/>
          <a:p>
            <a:pPr algn="l" indent="0" marL="0">
              <a:lnSpc>
                <a:spcPct val="100000"/>
              </a:lnSpc>
              <a:buNone/>
            </a:pPr>
            <a:r>
              <a:rPr lang="en-US" sz="900" dirty="0">
                <a:solidFill>
                  <a:srgbClr val="5384B8"/>
                </a:solidFill>
                <a:latin typeface="Arial" pitchFamily="34" charset="0"/>
                <a:ea typeface="Arial" pitchFamily="34" charset="-122"/>
                <a:cs typeface="Arial" pitchFamily="34" charset="-120"/>
              </a:rPr>
              <a:t>Поворот, перенос и отражение не изменяют равенство треугольников. Фигура остаётся той же по форме и размеру, даже если она изображена в другом положении на плоскости.
</a:t>
            </a:r>
            <a:endParaRPr lang="en-US" sz="900" dirty="0"/>
          </a:p>
        </p:txBody>
      </p:sp>
      <p:sp>
        <p:nvSpPr>
          <p:cNvPr id="18" name="Text 9"/>
          <p:cNvSpPr txBox="1"/>
          <p:nvPr/>
        </p:nvSpPr>
        <p:spPr>
          <a:xfrm>
            <a:off x="4725002" y="3391828"/>
            <a:ext cx="1832100" cy="340500"/>
          </a:xfrm>
          <a:prstGeom prst="rect">
            <a:avLst/>
          </a:prstGeom>
          <a:noFill/>
          <a:ln/>
        </p:spPr>
        <p:txBody>
          <a:bodyPr wrap="square" lIns="0" tIns="0" rIns="0" bIns="0" rtlCol="0" anchor="t"/>
          <a:lstStyle/>
          <a:p>
            <a:pPr algn="l" indent="0" marL="0">
              <a:lnSpc>
                <a:spcPct val="100000"/>
              </a:lnSpc>
              <a:buNone/>
            </a:pPr>
            <a:r>
              <a:rPr lang="en-US" sz="1100" dirty="0">
                <a:solidFill>
                  <a:srgbClr val="5384B8"/>
                </a:solidFill>
                <a:latin typeface="Arial" pitchFamily="34" charset="0"/>
                <a:ea typeface="Arial" pitchFamily="34" charset="-122"/>
                <a:cs typeface="Arial" pitchFamily="34" charset="-120"/>
              </a:rPr>
              <a:t>Преобразования не мешают
</a:t>
            </a:r>
            <a:endParaRPr lang="en-US" sz="11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65450" y="1838264"/>
            <a:ext cx="4598400" cy="1819073"/>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362400" y="326250"/>
            <a:ext cx="7762500" cy="906600"/>
          </a:xfrm>
          <a:prstGeom prst="rect">
            <a:avLst/>
          </a:prstGeom>
          <a:noFill/>
          <a:ln/>
        </p:spPr>
        <p:txBody>
          <a:bodyPr wrap="square" lIns="0" tIns="0" rIns="0" bIns="0" rtlCol="0" anchor="t"/>
          <a:lstStyle/>
          <a:p>
            <a:pPr algn="l" indent="0" marL="0">
              <a:lnSpc>
                <a:spcPct val="90000"/>
              </a:lnSpc>
              <a:buNone/>
            </a:pPr>
            <a:r>
              <a:rPr lang="en-US" sz="3200" dirty="0">
                <a:solidFill>
                  <a:srgbClr val="5F92C9"/>
                </a:solidFill>
                <a:latin typeface="Arial" pitchFamily="34" charset="0"/>
                <a:ea typeface="Arial" pitchFamily="34" charset="-122"/>
                <a:cs typeface="Arial" pitchFamily="34" charset="-120"/>
              </a:rPr>
              <a:t>Три признака равенства треугольников
</a:t>
            </a:r>
            <a:endParaRPr lang="en-US" sz="3200" dirty="0"/>
          </a:p>
        </p:txBody>
      </p:sp>
      <p:sp>
        <p:nvSpPr>
          <p:cNvPr id="6" name="Text 1"/>
          <p:cNvSpPr txBox="1"/>
          <p:nvPr/>
        </p:nvSpPr>
        <p:spPr>
          <a:xfrm>
            <a:off x="5686350" y="1610725"/>
            <a:ext cx="3204300" cy="846900"/>
          </a:xfrm>
          <a:prstGeom prst="rect">
            <a:avLst/>
          </a:prstGeom>
          <a:noFill/>
          <a:ln/>
        </p:spPr>
        <p:txBody>
          <a:bodyPr wrap="square" lIns="0" tIns="0" rIns="0" bIns="0" rtlCol="0" anchor="ctr"/>
          <a:lstStyle/>
          <a:p>
            <a:pPr algn="l" indent="0" marL="0">
              <a:lnSpc>
                <a:spcPct val="100000"/>
              </a:lnSpc>
              <a:buNone/>
            </a:pPr>
            <a:r>
              <a:rPr lang="en-US" sz="1100" dirty="0">
                <a:solidFill>
                  <a:srgbClr val="5F92C9"/>
                </a:solidFill>
                <a:latin typeface="Arial" pitchFamily="34" charset="0"/>
                <a:ea typeface="Arial" pitchFamily="34" charset="-122"/>
                <a:cs typeface="Arial" pitchFamily="34" charset="-120"/>
              </a:rPr>
              <a:t>Основные признаки позволяют установить равенство треугольников по минимальному набору данных.
</a:t>
            </a:r>
            <a:endParaRPr lang="en-US" sz="1100" dirty="0"/>
          </a:p>
        </p:txBody>
      </p:sp>
      <p:sp>
        <p:nvSpPr>
          <p:cNvPr id="7" name="Text 2"/>
          <p:cNvSpPr txBox="1"/>
          <p:nvPr/>
        </p:nvSpPr>
        <p:spPr>
          <a:xfrm>
            <a:off x="5686350" y="2643936"/>
            <a:ext cx="3204300" cy="780300"/>
          </a:xfrm>
          <a:prstGeom prst="rect">
            <a:avLst/>
          </a:prstGeom>
          <a:noFill/>
          <a:ln/>
        </p:spPr>
        <p:txBody>
          <a:bodyPr wrap="square" lIns="0" tIns="0" rIns="0" bIns="0" rtlCol="0" anchor="ctr"/>
          <a:lstStyle/>
          <a:p>
            <a:pPr algn="l" indent="0" marL="0">
              <a:lnSpc>
                <a:spcPct val="100000"/>
              </a:lnSpc>
              <a:buNone/>
            </a:pPr>
            <a:r>
              <a:rPr lang="en-US" sz="1100" dirty="0">
                <a:solidFill>
                  <a:srgbClr val="5F92C9"/>
                </a:solidFill>
                <a:latin typeface="Arial" pitchFamily="34" charset="0"/>
                <a:ea typeface="Arial" pitchFamily="34" charset="-122"/>
                <a:cs typeface="Arial" pitchFamily="34" charset="-120"/>
              </a:rPr>
              <a:t>Каждый признак задаёт треугольник однозначно, если известны именно нужные элементы.
</a:t>
            </a:r>
            <a:endParaRPr lang="en-US" sz="1100" dirty="0"/>
          </a:p>
        </p:txBody>
      </p:sp>
      <p:sp>
        <p:nvSpPr>
          <p:cNvPr id="8" name="Text 3"/>
          <p:cNvSpPr txBox="1"/>
          <p:nvPr/>
        </p:nvSpPr>
        <p:spPr>
          <a:xfrm>
            <a:off x="5686350" y="3589049"/>
            <a:ext cx="3136800" cy="450900"/>
          </a:xfrm>
          <a:prstGeom prst="rect">
            <a:avLst/>
          </a:prstGeom>
          <a:noFill/>
          <a:ln/>
        </p:spPr>
        <p:txBody>
          <a:bodyPr wrap="square" lIns="0" tIns="0" rIns="0" bIns="0" rtlCol="0" anchor="ctr"/>
          <a:lstStyle/>
          <a:p>
            <a:pPr algn="l" indent="0" marL="0">
              <a:lnSpc>
                <a:spcPct val="100000"/>
              </a:lnSpc>
              <a:buNone/>
            </a:pPr>
            <a:r>
              <a:rPr lang="en-US" sz="1000" dirty="0">
                <a:solidFill>
                  <a:srgbClr val="5F92C9"/>
                </a:solidFill>
                <a:latin typeface="Arial" pitchFamily="34" charset="0"/>
                <a:ea typeface="Arial" pitchFamily="34" charset="-122"/>
                <a:cs typeface="Arial" pitchFamily="34" charset="-120"/>
              </a:rPr>
              <a:t>Школьный курс геометрии, 7 класс
</a:t>
            </a:r>
            <a:endParaRPr lang="en-US" sz="1000" dirty="0"/>
          </a:p>
        </p:txBody>
      </p:sp>
      <p:sp>
        <p:nvSpPr>
          <p:cNvPr id="9" name="Text 4"/>
          <p:cNvSpPr txBox="1"/>
          <p:nvPr/>
        </p:nvSpPr>
        <p:spPr>
          <a:xfrm>
            <a:off x="8408025" y="4665550"/>
            <a:ext cx="589200" cy="345900"/>
          </a:xfrm>
          <a:prstGeom prst="rect">
            <a:avLst/>
          </a:prstGeom>
          <a:noFill/>
          <a:ln/>
        </p:spPr>
        <p:txBody>
          <a:bodyPr wrap="square" lIns="0" tIns="0" rIns="0" bIns="0" rtlCol="0" anchor="t"/>
          <a:lstStyle/>
          <a:p>
            <a:pPr algn="r" indent="0" marL="0">
              <a:lnSpc>
                <a:spcPct val="100000"/>
              </a:lnSpc>
              <a:buNone/>
            </a:pPr>
            <a:r>
              <a:rPr lang="en-US" sz="900" dirty="0">
                <a:solidFill>
                  <a:srgbClr val="5F92C9"/>
                </a:solidFill>
                <a:latin typeface="Arial" pitchFamily="34" charset="0"/>
                <a:ea typeface="Arial" pitchFamily="34" charset="-122"/>
                <a:cs typeface="Arial" pitchFamily="34" charset="-120"/>
              </a:rPr>
              <a:t>4</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8408025" y="4665550"/>
            <a:ext cx="589200" cy="345900"/>
          </a:xfrm>
          <a:prstGeom prst="rect">
            <a:avLst/>
          </a:prstGeom>
          <a:noFill/>
          <a:ln/>
        </p:spPr>
        <p:txBody>
          <a:bodyPr wrap="square" lIns="0" tIns="0" rIns="0" bIns="0" rtlCol="0" anchor="t"/>
          <a:lstStyle/>
          <a:p>
            <a:pPr algn="r" indent="0" marL="0">
              <a:lnSpc>
                <a:spcPct val="100000"/>
              </a:lnSpc>
              <a:buNone/>
            </a:pPr>
            <a:r>
              <a:rPr lang="en-US" sz="900" dirty="0">
                <a:solidFill>
                  <a:srgbClr val="5F92C9"/>
                </a:solidFill>
                <a:latin typeface="Arial" pitchFamily="34" charset="0"/>
                <a:ea typeface="Arial" pitchFamily="34" charset="-122"/>
                <a:cs typeface="Arial" pitchFamily="34" charset="-120"/>
              </a:rPr>
              <a:t>5</a:t>
            </a:r>
            <a:endParaRPr lang="en-US" sz="900" dirty="0"/>
          </a:p>
        </p:txBody>
      </p:sp>
      <p:sp>
        <p:nvSpPr>
          <p:cNvPr id="6" name="Text 1"/>
          <p:cNvSpPr txBox="1"/>
          <p:nvPr/>
        </p:nvSpPr>
        <p:spPr>
          <a:xfrm>
            <a:off x="463700" y="326250"/>
            <a:ext cx="8308800" cy="424200"/>
          </a:xfrm>
          <a:prstGeom prst="rect">
            <a:avLst/>
          </a:prstGeom>
          <a:noFill/>
          <a:ln/>
        </p:spPr>
        <p:txBody>
          <a:bodyPr wrap="square" lIns="0" tIns="0" rIns="0" bIns="0" rtlCol="0" anchor="t"/>
          <a:lstStyle/>
          <a:p>
            <a:pPr algn="l" indent="0" marL="0">
              <a:lnSpc>
                <a:spcPct val="90000"/>
              </a:lnSpc>
              <a:buNone/>
            </a:pPr>
            <a:r>
              <a:rPr lang="en-US" sz="2600" dirty="0">
                <a:solidFill>
                  <a:srgbClr val="5384B8"/>
                </a:solidFill>
                <a:latin typeface="Arial" pitchFamily="34" charset="0"/>
                <a:ea typeface="Arial" pitchFamily="34" charset="-122"/>
                <a:cs typeface="Arial" pitchFamily="34" charset="-120"/>
              </a:rPr>
              <a:t>Признак равенства по трём сторонам
</a:t>
            </a:r>
            <a:endParaRPr lang="en-US" sz="2600" dirty="0"/>
          </a:p>
        </p:txBody>
      </p:sp>
      <p:sp>
        <p:nvSpPr>
          <p:cNvPr id="7" name="Text 2"/>
          <p:cNvSpPr txBox="1"/>
          <p:nvPr/>
        </p:nvSpPr>
        <p:spPr>
          <a:xfrm>
            <a:off x="1217850" y="1146176"/>
            <a:ext cx="7190100" cy="268800"/>
          </a:xfrm>
          <a:prstGeom prst="rect">
            <a:avLst/>
          </a:prstGeom>
          <a:noFill/>
          <a:ln/>
        </p:spPr>
        <p:txBody>
          <a:bodyPr wrap="square" lIns="0" tIns="0" rIns="0" bIns="0" rtlCol="0" anchor="t"/>
          <a:lstStyle/>
          <a:p>
            <a:pPr algn="l" indent="0" marL="0">
              <a:lnSpc>
                <a:spcPct val="100000"/>
              </a:lnSpc>
              <a:buNone/>
            </a:pPr>
            <a:r>
              <a:rPr lang="en-US" sz="1600" dirty="0">
                <a:solidFill>
                  <a:srgbClr val="5384B8"/>
                </a:solidFill>
                <a:latin typeface="Arial" pitchFamily="34" charset="0"/>
                <a:ea typeface="Arial" pitchFamily="34" charset="-122"/>
                <a:cs typeface="Arial" pitchFamily="34" charset="-120"/>
              </a:rPr>
              <a:t>Сравнение сторон
</a:t>
            </a:r>
            <a:endParaRPr lang="en-US" sz="1600" dirty="0"/>
          </a:p>
        </p:txBody>
      </p:sp>
      <p:sp>
        <p:nvSpPr>
          <p:cNvPr id="8" name="Text 3"/>
          <p:cNvSpPr txBox="1"/>
          <p:nvPr/>
        </p:nvSpPr>
        <p:spPr>
          <a:xfrm>
            <a:off x="1217850" y="1462874"/>
            <a:ext cx="7190100" cy="469200"/>
          </a:xfrm>
          <a:prstGeom prst="rect">
            <a:avLst/>
          </a:prstGeom>
          <a:noFill/>
          <a:ln/>
        </p:spPr>
        <p:txBody>
          <a:bodyPr wrap="square" lIns="0" tIns="0" rIns="0" bIns="0" rtlCol="0" anchor="t"/>
          <a:lstStyle/>
          <a:p>
            <a:pPr algn="l" indent="0" marL="0">
              <a:lnSpc>
                <a:spcPct val="100000"/>
              </a:lnSpc>
              <a:buNone/>
            </a:pPr>
            <a:r>
              <a:rPr lang="en-US" sz="1231" dirty="0">
                <a:solidFill>
                  <a:srgbClr val="5384B8"/>
                </a:solidFill>
                <a:latin typeface="Arial" pitchFamily="34" charset="0"/>
                <a:ea typeface="Arial" pitchFamily="34" charset="-122"/>
                <a:cs typeface="Arial" pitchFamily="34" charset="-120"/>
              </a:rPr>
              <a:t>Если три стороны одного треугольника соответственно равны трём сторонам другого, то треугольники равны. Этот признак особенно удобен, когда на чертеже уже отмечены равные отрезки.
</a:t>
            </a:r>
            <a:endParaRPr lang="en-US" sz="1231" dirty="0"/>
          </a:p>
        </p:txBody>
      </p:sp>
      <p:sp>
        <p:nvSpPr>
          <p:cNvPr id="9" name="Text 4"/>
          <p:cNvSpPr txBox="1"/>
          <p:nvPr/>
        </p:nvSpPr>
        <p:spPr>
          <a:xfrm>
            <a:off x="1217850" y="2425251"/>
            <a:ext cx="7190100" cy="268800"/>
          </a:xfrm>
          <a:prstGeom prst="rect">
            <a:avLst/>
          </a:prstGeom>
          <a:noFill/>
          <a:ln/>
        </p:spPr>
        <p:txBody>
          <a:bodyPr wrap="square" lIns="0" tIns="0" rIns="0" bIns="0" rtlCol="0" anchor="t"/>
          <a:lstStyle/>
          <a:p>
            <a:pPr algn="l" indent="0" marL="0">
              <a:lnSpc>
                <a:spcPct val="100000"/>
              </a:lnSpc>
              <a:buNone/>
            </a:pPr>
            <a:r>
              <a:rPr lang="en-US" sz="1600" dirty="0">
                <a:solidFill>
                  <a:srgbClr val="5384B8"/>
                </a:solidFill>
                <a:latin typeface="Arial" pitchFamily="34" charset="0"/>
                <a:ea typeface="Arial" pitchFamily="34" charset="-122"/>
                <a:cs typeface="Arial" pitchFamily="34" charset="-120"/>
              </a:rPr>
              <a:t>Первый признак
</a:t>
            </a:r>
            <a:endParaRPr lang="en-US" sz="1600" dirty="0"/>
          </a:p>
        </p:txBody>
      </p:sp>
      <p:sp>
        <p:nvSpPr>
          <p:cNvPr id="10" name="Text 5"/>
          <p:cNvSpPr txBox="1"/>
          <p:nvPr/>
        </p:nvSpPr>
        <p:spPr>
          <a:xfrm>
            <a:off x="1217850" y="2741949"/>
            <a:ext cx="7190100" cy="469200"/>
          </a:xfrm>
          <a:prstGeom prst="rect">
            <a:avLst/>
          </a:prstGeom>
          <a:noFill/>
          <a:ln/>
        </p:spPr>
        <p:txBody>
          <a:bodyPr wrap="square" lIns="0" tIns="0" rIns="0" bIns="0" rtlCol="0" anchor="t"/>
          <a:lstStyle/>
          <a:p>
            <a:pPr algn="l" indent="0" marL="0">
              <a:lnSpc>
                <a:spcPct val="100000"/>
              </a:lnSpc>
              <a:buNone/>
            </a:pPr>
            <a:r>
              <a:rPr lang="en-US" sz="1231" dirty="0">
                <a:solidFill>
                  <a:srgbClr val="5384B8"/>
                </a:solidFill>
                <a:latin typeface="Arial" pitchFamily="34" charset="0"/>
                <a:ea typeface="Arial" pitchFamily="34" charset="-122"/>
                <a:cs typeface="Arial" pitchFamily="34" charset="-120"/>
              </a:rPr>
              <a:t>Такое утверждение называют первым признаком равенства треугольников. Он часто используется в доказательствах, где нужно опираться на длины, а не на измерения углов или дополнительные построения.
</a:t>
            </a:r>
            <a:endParaRPr lang="en-US" sz="1231" dirty="0"/>
          </a:p>
        </p:txBody>
      </p:sp>
      <p:sp>
        <p:nvSpPr>
          <p:cNvPr id="11" name="Text 6"/>
          <p:cNvSpPr txBox="1"/>
          <p:nvPr/>
        </p:nvSpPr>
        <p:spPr>
          <a:xfrm>
            <a:off x="1217850" y="3704326"/>
            <a:ext cx="7190100" cy="268800"/>
          </a:xfrm>
          <a:prstGeom prst="rect">
            <a:avLst/>
          </a:prstGeom>
          <a:noFill/>
          <a:ln/>
        </p:spPr>
        <p:txBody>
          <a:bodyPr wrap="square" lIns="0" tIns="0" rIns="0" bIns="0" rtlCol="0" anchor="t"/>
          <a:lstStyle/>
          <a:p>
            <a:pPr algn="l" indent="0" marL="0">
              <a:lnSpc>
                <a:spcPct val="100000"/>
              </a:lnSpc>
              <a:buNone/>
            </a:pPr>
            <a:r>
              <a:rPr lang="en-US" sz="1600" dirty="0">
                <a:solidFill>
                  <a:srgbClr val="5384B8"/>
                </a:solidFill>
                <a:latin typeface="Arial" pitchFamily="34" charset="0"/>
                <a:ea typeface="Arial" pitchFamily="34" charset="-122"/>
                <a:cs typeface="Arial" pitchFamily="34" charset="-120"/>
              </a:rPr>
              <a:t>Почему он надёжен
</a:t>
            </a:r>
            <a:endParaRPr lang="en-US" sz="1600" dirty="0"/>
          </a:p>
        </p:txBody>
      </p:sp>
      <p:sp>
        <p:nvSpPr>
          <p:cNvPr id="12" name="Text 7"/>
          <p:cNvSpPr txBox="1"/>
          <p:nvPr/>
        </p:nvSpPr>
        <p:spPr>
          <a:xfrm>
            <a:off x="1217850" y="4021024"/>
            <a:ext cx="7190100" cy="469200"/>
          </a:xfrm>
          <a:prstGeom prst="rect">
            <a:avLst/>
          </a:prstGeom>
          <a:noFill/>
          <a:ln/>
        </p:spPr>
        <p:txBody>
          <a:bodyPr wrap="square" lIns="0" tIns="0" rIns="0" bIns="0" rtlCol="0" anchor="t"/>
          <a:lstStyle/>
          <a:p>
            <a:pPr algn="l" indent="0" marL="0">
              <a:lnSpc>
                <a:spcPct val="100000"/>
              </a:lnSpc>
              <a:buNone/>
            </a:pPr>
            <a:r>
              <a:rPr lang="en-US" sz="1299" dirty="0">
                <a:solidFill>
                  <a:srgbClr val="5384B8"/>
                </a:solidFill>
                <a:latin typeface="Arial" pitchFamily="34" charset="0"/>
                <a:ea typeface="Arial" pitchFamily="34" charset="-122"/>
                <a:cs typeface="Arial" pitchFamily="34" charset="-120"/>
              </a:rPr>
              <a:t>Три стороны полностью определяют размер и форму треугольника. Поэтому при совпадении всех трёх пар сторон фигуры нельзя отличить друг от друга по геометрическим свойствам.
</a:t>
            </a:r>
            <a:endParaRPr lang="en-US" sz="1299"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30033" y="2900959"/>
            <a:ext cx="4082700" cy="1965597"/>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470225" y="326250"/>
            <a:ext cx="7507200" cy="512400"/>
          </a:xfrm>
          <a:prstGeom prst="rect">
            <a:avLst/>
          </a:prstGeom>
          <a:noFill/>
          <a:ln/>
        </p:spPr>
        <p:txBody>
          <a:bodyPr wrap="square" lIns="0" tIns="0" rIns="0" bIns="0" rtlCol="0" anchor="t"/>
          <a:lstStyle/>
          <a:p>
            <a:pPr algn="l" indent="0" marL="0">
              <a:lnSpc>
                <a:spcPct val="90000"/>
              </a:lnSpc>
              <a:buNone/>
            </a:pPr>
            <a:r>
              <a:rPr lang="en-US" sz="2241" dirty="0">
                <a:solidFill>
                  <a:srgbClr val="5F92C9"/>
                </a:solidFill>
                <a:latin typeface="Arial" pitchFamily="34" charset="0"/>
                <a:ea typeface="Arial" pitchFamily="34" charset="-122"/>
                <a:cs typeface="Arial" pitchFamily="34" charset="-120"/>
              </a:rPr>
              <a:t>Признак равенства по двум сторонам и углу между ними
</a:t>
            </a:r>
            <a:endParaRPr lang="en-US" sz="2241" dirty="0"/>
          </a:p>
        </p:txBody>
      </p:sp>
      <p:sp>
        <p:nvSpPr>
          <p:cNvPr id="9" name="Text 1"/>
          <p:cNvSpPr txBox="1"/>
          <p:nvPr/>
        </p:nvSpPr>
        <p:spPr>
          <a:xfrm>
            <a:off x="8408025" y="4718050"/>
            <a:ext cx="589200" cy="293400"/>
          </a:xfrm>
          <a:prstGeom prst="rect">
            <a:avLst/>
          </a:prstGeom>
          <a:noFill/>
          <a:ln/>
        </p:spPr>
        <p:txBody>
          <a:bodyPr wrap="square" lIns="0" tIns="0" rIns="0" bIns="0" rtlCol="0" anchor="t"/>
          <a:lstStyle/>
          <a:p>
            <a:pPr algn="r" indent="0" marL="0">
              <a:lnSpc>
                <a:spcPct val="100000"/>
              </a:lnSpc>
              <a:buNone/>
            </a:pPr>
            <a:r>
              <a:rPr lang="en-US" sz="900" dirty="0">
                <a:solidFill>
                  <a:srgbClr val="5F92C9"/>
                </a:solidFill>
                <a:latin typeface="Arial" pitchFamily="34" charset="0"/>
                <a:ea typeface="Arial" pitchFamily="34" charset="-122"/>
                <a:cs typeface="Arial" pitchFamily="34" charset="-120"/>
              </a:rPr>
              <a:t>6</a:t>
            </a:r>
            <a:endParaRPr lang="en-US" sz="900" dirty="0"/>
          </a:p>
        </p:txBody>
      </p:sp>
      <p:sp>
        <p:nvSpPr>
          <p:cNvPr id="10" name="Text 2"/>
          <p:cNvSpPr txBox="1"/>
          <p:nvPr/>
        </p:nvSpPr>
        <p:spPr>
          <a:xfrm>
            <a:off x="470250" y="1690050"/>
            <a:ext cx="3993000" cy="1070700"/>
          </a:xfrm>
          <a:prstGeom prst="rect">
            <a:avLst/>
          </a:prstGeom>
          <a:noFill/>
          <a:ln/>
        </p:spPr>
        <p:txBody>
          <a:bodyPr wrap="square" lIns="0" tIns="0" rIns="0" bIns="0" rtlCol="0" anchor="t"/>
          <a:lstStyle/>
          <a:p>
            <a:pPr algn="l" indent="0" marL="0">
              <a:lnSpc>
                <a:spcPct val="100000"/>
              </a:lnSpc>
              <a:buNone/>
            </a:pPr>
            <a:r>
              <a:rPr lang="en-US" sz="1300" dirty="0">
                <a:solidFill>
                  <a:srgbClr val="5384B8"/>
                </a:solidFill>
                <a:latin typeface="Arial" pitchFamily="34" charset="0"/>
                <a:ea typeface="Arial" pitchFamily="34" charset="-122"/>
                <a:cs typeface="Arial" pitchFamily="34" charset="-120"/>
              </a:rPr>
              <a:t>Две стороны и угол между ними должны соответствовать друг другу. Если угол взят не между этими сторонами, признак уже не работает, и вывод будет неверным.
</a:t>
            </a:r>
            <a:endParaRPr lang="en-US" sz="1300" dirty="0"/>
          </a:p>
        </p:txBody>
      </p:sp>
      <p:sp>
        <p:nvSpPr>
          <p:cNvPr id="11" name="Text 3"/>
          <p:cNvSpPr txBox="1"/>
          <p:nvPr/>
        </p:nvSpPr>
        <p:spPr>
          <a:xfrm>
            <a:off x="470225" y="1342209"/>
            <a:ext cx="3993000" cy="277500"/>
          </a:xfrm>
          <a:prstGeom prst="rect">
            <a:avLst/>
          </a:prstGeom>
          <a:noFill/>
          <a:ln/>
        </p:spPr>
        <p:txBody>
          <a:bodyPr wrap="square" lIns="0" tIns="0" rIns="0" bIns="0" rtlCol="0" anchor="t"/>
          <a:lstStyle/>
          <a:p>
            <a:pPr algn="l" indent="0" marL="0">
              <a:lnSpc>
                <a:spcPct val="100000"/>
              </a:lnSpc>
              <a:buNone/>
            </a:pPr>
            <a:r>
              <a:rPr lang="en-US" sz="1600" dirty="0">
                <a:solidFill>
                  <a:srgbClr val="5384B8"/>
                </a:solidFill>
                <a:latin typeface="Arial" pitchFamily="34" charset="0"/>
                <a:ea typeface="Arial" pitchFamily="34" charset="-122"/>
                <a:cs typeface="Arial" pitchFamily="34" charset="-120"/>
              </a:rPr>
              <a:t>Нужен именно заключённый угол
</a:t>
            </a:r>
            <a:endParaRPr lang="en-US" sz="1600" dirty="0"/>
          </a:p>
        </p:txBody>
      </p:sp>
      <p:sp>
        <p:nvSpPr>
          <p:cNvPr id="12" name="Text 4"/>
          <p:cNvSpPr txBox="1"/>
          <p:nvPr/>
        </p:nvSpPr>
        <p:spPr>
          <a:xfrm>
            <a:off x="4709625" y="3697950"/>
            <a:ext cx="3993000" cy="1070700"/>
          </a:xfrm>
          <a:prstGeom prst="rect">
            <a:avLst/>
          </a:prstGeom>
          <a:noFill/>
          <a:ln/>
        </p:spPr>
        <p:txBody>
          <a:bodyPr wrap="square" lIns="0" tIns="0" rIns="0" bIns="0" rtlCol="0" anchor="t"/>
          <a:lstStyle/>
          <a:p>
            <a:pPr algn="l" indent="0" marL="0">
              <a:lnSpc>
                <a:spcPct val="100000"/>
              </a:lnSpc>
              <a:buNone/>
            </a:pPr>
            <a:r>
              <a:rPr lang="en-US" sz="1300" dirty="0">
                <a:solidFill>
                  <a:srgbClr val="5384B8"/>
                </a:solidFill>
                <a:latin typeface="Arial" pitchFamily="34" charset="0"/>
                <a:ea typeface="Arial" pitchFamily="34" charset="-122"/>
                <a:cs typeface="Arial" pitchFamily="34" charset="-120"/>
              </a:rPr>
              <a:t>Этот признак особенно полезен, когда одна сторона уже задана, а вторую удобно отложить циркулем. Он помогает точно восстановить фигуру по ограниченному набору данных.
</a:t>
            </a:r>
            <a:endParaRPr lang="en-US" sz="1300" dirty="0"/>
          </a:p>
        </p:txBody>
      </p:sp>
      <p:sp>
        <p:nvSpPr>
          <p:cNvPr id="13" name="Text 5"/>
          <p:cNvSpPr txBox="1"/>
          <p:nvPr/>
        </p:nvSpPr>
        <p:spPr>
          <a:xfrm>
            <a:off x="4709600" y="3324652"/>
            <a:ext cx="3993000" cy="293400"/>
          </a:xfrm>
          <a:prstGeom prst="rect">
            <a:avLst/>
          </a:prstGeom>
          <a:noFill/>
          <a:ln/>
        </p:spPr>
        <p:txBody>
          <a:bodyPr wrap="square" lIns="0" tIns="0" rIns="0" bIns="0" rtlCol="0" anchor="t"/>
          <a:lstStyle/>
          <a:p>
            <a:pPr algn="l" indent="0" marL="0">
              <a:lnSpc>
                <a:spcPct val="100000"/>
              </a:lnSpc>
              <a:buNone/>
            </a:pPr>
            <a:r>
              <a:rPr lang="en-US" sz="1600" dirty="0">
                <a:solidFill>
                  <a:srgbClr val="5384B8"/>
                </a:solidFill>
                <a:latin typeface="Arial" pitchFamily="34" charset="0"/>
                <a:ea typeface="Arial" pitchFamily="34" charset="-122"/>
                <a:cs typeface="Arial" pitchFamily="34" charset="-120"/>
              </a:rPr>
              <a:t>Где применяется
</a:t>
            </a:r>
            <a:endParaRPr lang="en-US" sz="1600" dirty="0"/>
          </a:p>
        </p:txBody>
      </p:sp>
      <p:sp>
        <p:nvSpPr>
          <p:cNvPr id="14" name="Text 6"/>
          <p:cNvSpPr txBox="1"/>
          <p:nvPr/>
        </p:nvSpPr>
        <p:spPr>
          <a:xfrm>
            <a:off x="4709625" y="1690050"/>
            <a:ext cx="3993000" cy="1070700"/>
          </a:xfrm>
          <a:prstGeom prst="rect">
            <a:avLst/>
          </a:prstGeom>
          <a:noFill/>
          <a:ln/>
        </p:spPr>
        <p:txBody>
          <a:bodyPr wrap="square" lIns="0" tIns="0" rIns="0" bIns="0" rtlCol="0" anchor="t"/>
          <a:lstStyle/>
          <a:p>
            <a:pPr algn="l" indent="0" marL="0">
              <a:lnSpc>
                <a:spcPct val="100000"/>
              </a:lnSpc>
              <a:buNone/>
            </a:pPr>
            <a:r>
              <a:rPr lang="en-US" sz="1300" dirty="0">
                <a:solidFill>
                  <a:srgbClr val="5384B8"/>
                </a:solidFill>
                <a:latin typeface="Arial" pitchFamily="34" charset="0"/>
                <a:ea typeface="Arial" pitchFamily="34" charset="-122"/>
                <a:cs typeface="Arial" pitchFamily="34" charset="-120"/>
              </a:rPr>
              <a:t>Когда у двух треугольников равны две стороны и заключённый между ними угол, треугольники равны. Это второй признак, часто встречающийся в задачах с построениями и чертежами.
</a:t>
            </a:r>
            <a:endParaRPr lang="en-US" sz="1300" dirty="0"/>
          </a:p>
        </p:txBody>
      </p:sp>
      <p:sp>
        <p:nvSpPr>
          <p:cNvPr id="15" name="Text 7"/>
          <p:cNvSpPr txBox="1"/>
          <p:nvPr/>
        </p:nvSpPr>
        <p:spPr>
          <a:xfrm>
            <a:off x="4709600" y="1326177"/>
            <a:ext cx="3993000" cy="277500"/>
          </a:xfrm>
          <a:prstGeom prst="rect">
            <a:avLst/>
          </a:prstGeom>
          <a:noFill/>
          <a:ln/>
        </p:spPr>
        <p:txBody>
          <a:bodyPr wrap="square" lIns="0" tIns="0" rIns="0" bIns="0" rtlCol="0" anchor="t"/>
          <a:lstStyle/>
          <a:p>
            <a:pPr algn="l" indent="0" marL="0">
              <a:lnSpc>
                <a:spcPct val="100000"/>
              </a:lnSpc>
              <a:buNone/>
            </a:pPr>
            <a:r>
              <a:rPr lang="en-US" sz="1600" dirty="0">
                <a:solidFill>
                  <a:srgbClr val="5384B8"/>
                </a:solidFill>
                <a:latin typeface="Arial" pitchFamily="34" charset="0"/>
                <a:ea typeface="Arial" pitchFamily="34" charset="-122"/>
                <a:cs typeface="Arial" pitchFamily="34" charset="-120"/>
              </a:rPr>
              <a:t>Второй признак
</a:t>
            </a:r>
            <a:endParaRPr lang="en-US" sz="16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470225" y="326250"/>
            <a:ext cx="8274000" cy="560100"/>
          </a:xfrm>
          <a:prstGeom prst="rect">
            <a:avLst/>
          </a:prstGeom>
          <a:noFill/>
          <a:ln/>
        </p:spPr>
        <p:txBody>
          <a:bodyPr wrap="square" lIns="0" tIns="0" rIns="0" bIns="0" rtlCol="0" anchor="t"/>
          <a:lstStyle/>
          <a:p>
            <a:pPr algn="l" indent="0" marL="0">
              <a:lnSpc>
                <a:spcPct val="90000"/>
              </a:lnSpc>
              <a:buNone/>
            </a:pPr>
            <a:r>
              <a:rPr lang="en-US" sz="2450" dirty="0">
                <a:solidFill>
                  <a:srgbClr val="FFFFFF"/>
                </a:solidFill>
                <a:latin typeface="Arial" pitchFamily="34" charset="0"/>
                <a:ea typeface="Arial" pitchFamily="34" charset="-122"/>
                <a:cs typeface="Arial" pitchFamily="34" charset="-120"/>
              </a:rPr>
              <a:t>Признак равенства по стороне и двум прилежащим углам
</a:t>
            </a:r>
            <a:endParaRPr lang="en-US" sz="2450" dirty="0"/>
          </a:p>
        </p:txBody>
      </p:sp>
      <p:sp>
        <p:nvSpPr>
          <p:cNvPr id="8" name="Text 1"/>
          <p:cNvSpPr txBox="1"/>
          <p:nvPr/>
        </p:nvSpPr>
        <p:spPr>
          <a:xfrm>
            <a:off x="8408025" y="4665550"/>
            <a:ext cx="589200" cy="345900"/>
          </a:xfrm>
          <a:prstGeom prst="rect">
            <a:avLst/>
          </a:prstGeom>
          <a:noFill/>
          <a:ln/>
        </p:spPr>
        <p:txBody>
          <a:bodyPr wrap="square" lIns="0" tIns="0" rIns="0" bIns="0" rtlCol="0" anchor="t"/>
          <a:lstStyle/>
          <a:p>
            <a:pPr algn="r" indent="0" marL="0">
              <a:lnSpc>
                <a:spcPct val="100000"/>
              </a:lnSpc>
              <a:buNone/>
            </a:pPr>
            <a:r>
              <a:rPr lang="en-US" sz="900" dirty="0">
                <a:solidFill>
                  <a:srgbClr val="FFFFFF"/>
                </a:solidFill>
                <a:latin typeface="Arial" pitchFamily="34" charset="0"/>
                <a:ea typeface="Arial" pitchFamily="34" charset="-122"/>
                <a:cs typeface="Arial" pitchFamily="34" charset="-120"/>
              </a:rPr>
              <a:t>7</a:t>
            </a:r>
            <a:endParaRPr lang="en-US" sz="900" dirty="0"/>
          </a:p>
        </p:txBody>
      </p:sp>
      <p:sp>
        <p:nvSpPr>
          <p:cNvPr id="9" name="Text 2"/>
          <p:cNvSpPr txBox="1"/>
          <p:nvPr/>
        </p:nvSpPr>
        <p:spPr>
          <a:xfrm>
            <a:off x="715325" y="2605475"/>
            <a:ext cx="2205900" cy="1342200"/>
          </a:xfrm>
          <a:prstGeom prst="rect">
            <a:avLst/>
          </a:prstGeom>
          <a:noFill/>
          <a:ln/>
        </p:spPr>
        <p:txBody>
          <a:bodyPr wrap="square" lIns="0" tIns="0" rIns="0" bIns="0" rtlCol="0" anchor="t"/>
          <a:lstStyle/>
          <a:p>
            <a:pPr algn="l" indent="0" marL="0">
              <a:lnSpc>
                <a:spcPct val="100000"/>
              </a:lnSpc>
              <a:buNone/>
            </a:pPr>
            <a:r>
              <a:rPr lang="en-US" sz="1200" dirty="0">
                <a:solidFill>
                  <a:srgbClr val="5384B8"/>
                </a:solidFill>
                <a:latin typeface="Arial" pitchFamily="34" charset="0"/>
                <a:ea typeface="Arial" pitchFamily="34" charset="-122"/>
                <a:cs typeface="Arial" pitchFamily="34" charset="-120"/>
              </a:rPr>
              <a:t>Если одна сторона и два прилежащих к ней угла у двух треугольников попарно равны, то треугольники равны. Эта комбинация полностью задаёт их форму.
</a:t>
            </a:r>
            <a:endParaRPr lang="en-US" sz="1200" dirty="0"/>
          </a:p>
        </p:txBody>
      </p:sp>
      <p:sp>
        <p:nvSpPr>
          <p:cNvPr id="10" name="Text 3"/>
          <p:cNvSpPr txBox="1"/>
          <p:nvPr/>
        </p:nvSpPr>
        <p:spPr>
          <a:xfrm>
            <a:off x="715300" y="2105600"/>
            <a:ext cx="2205900" cy="426000"/>
          </a:xfrm>
          <a:prstGeom prst="rect">
            <a:avLst/>
          </a:prstGeom>
          <a:noFill/>
          <a:ln/>
        </p:spPr>
        <p:txBody>
          <a:bodyPr wrap="square" lIns="0" tIns="0" rIns="0" bIns="0" rtlCol="0" anchor="t"/>
          <a:lstStyle/>
          <a:p>
            <a:pPr algn="l" indent="0" marL="0">
              <a:lnSpc>
                <a:spcPct val="100000"/>
              </a:lnSpc>
              <a:buNone/>
            </a:pPr>
            <a:r>
              <a:rPr lang="en-US" sz="1300" dirty="0">
                <a:solidFill>
                  <a:srgbClr val="5384B8"/>
                </a:solidFill>
                <a:latin typeface="Arial" pitchFamily="34" charset="0"/>
                <a:ea typeface="Arial" pitchFamily="34" charset="-122"/>
                <a:cs typeface="Arial" pitchFamily="34" charset="-120"/>
              </a:rPr>
              <a:t>Одна сторона — достаточно
</a:t>
            </a:r>
            <a:endParaRPr lang="en-US" sz="1300" dirty="0"/>
          </a:p>
        </p:txBody>
      </p:sp>
      <p:sp>
        <p:nvSpPr>
          <p:cNvPr id="11" name="Text 4"/>
          <p:cNvSpPr txBox="1"/>
          <p:nvPr/>
        </p:nvSpPr>
        <p:spPr>
          <a:xfrm>
            <a:off x="6330525" y="2605475"/>
            <a:ext cx="2205900" cy="1342200"/>
          </a:xfrm>
          <a:prstGeom prst="rect">
            <a:avLst/>
          </a:prstGeom>
          <a:noFill/>
          <a:ln/>
        </p:spPr>
        <p:txBody>
          <a:bodyPr wrap="square" lIns="0" tIns="0" rIns="0" bIns="0" rtlCol="0" anchor="t"/>
          <a:lstStyle/>
          <a:p>
            <a:pPr algn="l" indent="0" marL="0">
              <a:lnSpc>
                <a:spcPct val="100000"/>
              </a:lnSpc>
              <a:buNone/>
            </a:pPr>
            <a:r>
              <a:rPr lang="en-US" sz="1200" dirty="0">
                <a:solidFill>
                  <a:srgbClr val="5384B8"/>
                </a:solidFill>
                <a:latin typeface="Arial" pitchFamily="34" charset="0"/>
                <a:ea typeface="Arial" pitchFamily="34" charset="-122"/>
                <a:cs typeface="Arial" pitchFamily="34" charset="-120"/>
              </a:rPr>
              <a:t>Третий угол прямо не указан, но он тоже оказывается равным. Это следует из того, что сумма углов треугольника постоянна, а форма уже полностью определена.
</a:t>
            </a:r>
            <a:endParaRPr lang="en-US" sz="1200" dirty="0"/>
          </a:p>
        </p:txBody>
      </p:sp>
      <p:sp>
        <p:nvSpPr>
          <p:cNvPr id="12" name="Text 5"/>
          <p:cNvSpPr txBox="1"/>
          <p:nvPr/>
        </p:nvSpPr>
        <p:spPr>
          <a:xfrm>
            <a:off x="6330500" y="2105600"/>
            <a:ext cx="2205900" cy="426000"/>
          </a:xfrm>
          <a:prstGeom prst="rect">
            <a:avLst/>
          </a:prstGeom>
          <a:noFill/>
          <a:ln/>
        </p:spPr>
        <p:txBody>
          <a:bodyPr wrap="square" lIns="0" tIns="0" rIns="0" bIns="0" rtlCol="0" anchor="t"/>
          <a:lstStyle/>
          <a:p>
            <a:pPr algn="l" indent="0" marL="0">
              <a:lnSpc>
                <a:spcPct val="100000"/>
              </a:lnSpc>
              <a:buNone/>
            </a:pPr>
            <a:r>
              <a:rPr lang="en-US" sz="1300" dirty="0">
                <a:solidFill>
                  <a:srgbClr val="5384B8"/>
                </a:solidFill>
                <a:latin typeface="Arial" pitchFamily="34" charset="0"/>
                <a:ea typeface="Arial" pitchFamily="34" charset="-122"/>
                <a:cs typeface="Arial" pitchFamily="34" charset="-120"/>
              </a:rPr>
              <a:t>Следствие для третьего угла
</a:t>
            </a:r>
            <a:endParaRPr lang="en-US" sz="1300" dirty="0"/>
          </a:p>
        </p:txBody>
      </p:sp>
      <p:sp>
        <p:nvSpPr>
          <p:cNvPr id="13" name="Text 6"/>
          <p:cNvSpPr txBox="1"/>
          <p:nvPr/>
        </p:nvSpPr>
        <p:spPr>
          <a:xfrm>
            <a:off x="3522925" y="2605475"/>
            <a:ext cx="2205900" cy="1342200"/>
          </a:xfrm>
          <a:prstGeom prst="rect">
            <a:avLst/>
          </a:prstGeom>
          <a:noFill/>
          <a:ln/>
        </p:spPr>
        <p:txBody>
          <a:bodyPr wrap="square" lIns="0" tIns="0" rIns="0" bIns="0" rtlCol="0" anchor="t"/>
          <a:lstStyle/>
          <a:p>
            <a:pPr algn="l" indent="0" marL="0">
              <a:lnSpc>
                <a:spcPct val="100000"/>
              </a:lnSpc>
              <a:buNone/>
            </a:pPr>
            <a:r>
              <a:rPr lang="en-US" sz="1200" dirty="0">
                <a:solidFill>
                  <a:srgbClr val="5384B8"/>
                </a:solidFill>
                <a:latin typeface="Arial" pitchFamily="34" charset="0"/>
                <a:ea typeface="Arial" pitchFamily="34" charset="-122"/>
                <a:cs typeface="Arial" pitchFamily="34" charset="-120"/>
              </a:rPr>
              <a:t>Такое утверждение называют третьим признаком равенства треугольников. Оно показывает, что по стороне и двум углам можно однозначно восстановить весь треугольник.
</a:t>
            </a:r>
            <a:endParaRPr lang="en-US" sz="1200" dirty="0"/>
          </a:p>
        </p:txBody>
      </p:sp>
      <p:sp>
        <p:nvSpPr>
          <p:cNvPr id="14" name="Text 7"/>
          <p:cNvSpPr txBox="1"/>
          <p:nvPr/>
        </p:nvSpPr>
        <p:spPr>
          <a:xfrm>
            <a:off x="3522900" y="2105600"/>
            <a:ext cx="2205900" cy="426000"/>
          </a:xfrm>
          <a:prstGeom prst="rect">
            <a:avLst/>
          </a:prstGeom>
          <a:noFill/>
          <a:ln/>
        </p:spPr>
        <p:txBody>
          <a:bodyPr wrap="square" lIns="0" tIns="0" rIns="0" bIns="0" rtlCol="0" anchor="t"/>
          <a:lstStyle/>
          <a:p>
            <a:pPr algn="l" indent="0" marL="0">
              <a:lnSpc>
                <a:spcPct val="100000"/>
              </a:lnSpc>
              <a:buNone/>
            </a:pPr>
            <a:r>
              <a:rPr lang="en-US" sz="1300" dirty="0">
                <a:solidFill>
                  <a:srgbClr val="5384B8"/>
                </a:solidFill>
                <a:latin typeface="Arial" pitchFamily="34" charset="0"/>
                <a:ea typeface="Arial" pitchFamily="34" charset="-122"/>
                <a:cs typeface="Arial" pitchFamily="34" charset="-120"/>
              </a:rPr>
              <a:t>Третий признак
</a:t>
            </a:r>
            <a:endParaRPr lang="en-US" sz="13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720575" y="1712750"/>
            <a:ext cx="3501900" cy="2153549"/>
          </a:xfrm>
          <a:prstGeom prst="rect">
            <a:avLst/>
          </a:prstGeom>
        </p:spPr>
      </p:pic>
      <p:sp>
        <p:nvSpPr>
          <p:cNvPr id="4" name="Text 0"/>
          <p:cNvSpPr txBox="1"/>
          <p:nvPr/>
        </p:nvSpPr>
        <p:spPr>
          <a:xfrm>
            <a:off x="362400" y="326250"/>
            <a:ext cx="8381700" cy="797700"/>
          </a:xfrm>
          <a:prstGeom prst="rect">
            <a:avLst/>
          </a:prstGeom>
          <a:noFill/>
          <a:ln/>
        </p:spPr>
        <p:txBody>
          <a:bodyPr wrap="square" lIns="0" tIns="0" rIns="0" bIns="0" rtlCol="0" anchor="t"/>
          <a:lstStyle/>
          <a:p>
            <a:pPr algn="l" indent="0" marL="0">
              <a:lnSpc>
                <a:spcPct val="90000"/>
              </a:lnSpc>
              <a:buNone/>
            </a:pPr>
            <a:r>
              <a:rPr lang="en-US" sz="3200" dirty="0">
                <a:solidFill>
                  <a:srgbClr val="FFFFFF"/>
                </a:solidFill>
                <a:latin typeface="Arial" pitchFamily="34" charset="0"/>
                <a:ea typeface="Arial" pitchFamily="34" charset="-122"/>
                <a:cs typeface="Arial" pitchFamily="34" charset="-120"/>
              </a:rPr>
              <a:t>Какие признаки чаще подходят к разным задачам
</a:t>
            </a:r>
            <a:endParaRPr lang="en-US" sz="3200" dirty="0"/>
          </a:p>
        </p:txBody>
      </p:sp>
      <p:sp>
        <p:nvSpPr>
          <p:cNvPr id="5" name="Text 1"/>
          <p:cNvSpPr txBox="1"/>
          <p:nvPr/>
        </p:nvSpPr>
        <p:spPr>
          <a:xfrm>
            <a:off x="4945300" y="1711925"/>
            <a:ext cx="3501900" cy="2155200"/>
          </a:xfrm>
          <a:prstGeom prst="rect">
            <a:avLst/>
          </a:prstGeom>
          <a:noFill/>
          <a:ln/>
        </p:spPr>
        <p:txBody>
          <a:bodyPr wrap="square" lIns="0" tIns="0" rIns="0" bIns="0" rtlCol="0" anchor="ctr"/>
          <a:lstStyle/>
          <a:p>
            <a:pPr algn="l" indent="0" marL="0">
              <a:lnSpc>
                <a:spcPct val="100000"/>
              </a:lnSpc>
              <a:buNone/>
            </a:pPr>
            <a:r>
              <a:rPr lang="en-US" sz="1100" dirty="0">
                <a:solidFill>
                  <a:srgbClr val="5F92C9"/>
                </a:solidFill>
                <a:latin typeface="Arial" pitchFamily="34" charset="0"/>
                <a:ea typeface="Arial" pitchFamily="34" charset="-122"/>
                <a:cs typeface="Arial" pitchFamily="34" charset="-120"/>
              </a:rPr>
              <a:t>В школьных задачах признаки выбирают по тому, какие элементы уже отмечены на чертеже и какие можно получить построением.
</a:t>
            </a:r>
            <a:pPr algn="l" indent="0" marL="0">
              <a:lnSpc>
                <a:spcPct val="100000"/>
              </a:lnSpc>
              <a:buNone/>
            </a:pPr>
            <a:r>
              <a:rPr lang="en-US" sz="1100" dirty="0">
                <a:solidFill>
                  <a:srgbClr val="5F92C9"/>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5F92C9"/>
                </a:solidFill>
                <a:latin typeface="Arial" pitchFamily="34" charset="0"/>
                <a:ea typeface="Arial" pitchFamily="34" charset="-122"/>
                <a:cs typeface="Arial" pitchFamily="34" charset="-120"/>
              </a:rPr>
              <a:t>Чаще всего помогают SAS и ASA: в чертежах нередко даны углы, параллельные прямые и равные отрезки.
</a:t>
            </a:r>
            <a:pPr algn="l" indent="0" marL="0">
              <a:lnSpc>
                <a:spcPct val="100000"/>
              </a:lnSpc>
              <a:buNone/>
            </a:pPr>
            <a:r>
              <a:rPr lang="en-US" sz="1100" dirty="0">
                <a:solidFill>
                  <a:srgbClr val="5F92C9"/>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5F92C9"/>
                </a:solidFill>
                <a:latin typeface="Arial" pitchFamily="34" charset="0"/>
                <a:ea typeface="Arial" pitchFamily="34" charset="-122"/>
                <a:cs typeface="Arial" pitchFamily="34" charset="-120"/>
              </a:rPr>
              <a:t>Школьные задачи по геометрии, 7 класс
</a:t>
            </a:r>
            <a:endParaRPr lang="en-US" sz="1100" dirty="0"/>
          </a:p>
        </p:txBody>
      </p:sp>
      <p:sp>
        <p:nvSpPr>
          <p:cNvPr id="6" name="Text 2"/>
          <p:cNvSpPr txBox="1"/>
          <p:nvPr/>
        </p:nvSpPr>
        <p:spPr>
          <a:xfrm>
            <a:off x="8408025" y="4665550"/>
            <a:ext cx="589200" cy="345900"/>
          </a:xfrm>
          <a:prstGeom prst="rect">
            <a:avLst/>
          </a:prstGeom>
          <a:noFill/>
          <a:ln/>
        </p:spPr>
        <p:txBody>
          <a:bodyPr wrap="square" lIns="0" tIns="0" rIns="0" bIns="0" rtlCol="0" anchor="t"/>
          <a:lstStyle/>
          <a:p>
            <a:pPr algn="r" indent="0" marL="0">
              <a:lnSpc>
                <a:spcPct val="100000"/>
              </a:lnSpc>
              <a:buNone/>
            </a:pPr>
            <a:r>
              <a:rPr lang="en-US" sz="900" dirty="0">
                <a:solidFill>
                  <a:srgbClr val="FFFFFF"/>
                </a:solidFill>
                <a:latin typeface="Arial" pitchFamily="34" charset="0"/>
                <a:ea typeface="Arial" pitchFamily="34" charset="-122"/>
                <a:cs typeface="Arial" pitchFamily="34" charset="-120"/>
              </a:rPr>
              <a:t>8</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282775" y="1103609"/>
            <a:ext cx="8512800" cy="2460731"/>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463700" y="326250"/>
            <a:ext cx="7513500" cy="512400"/>
          </a:xfrm>
          <a:prstGeom prst="rect">
            <a:avLst/>
          </a:prstGeom>
          <a:noFill/>
          <a:ln/>
        </p:spPr>
        <p:txBody>
          <a:bodyPr wrap="square" lIns="0" tIns="0" rIns="0" bIns="0" rtlCol="0" anchor="t"/>
          <a:lstStyle/>
          <a:p>
            <a:pPr algn="l" indent="0" marL="0">
              <a:lnSpc>
                <a:spcPct val="90000"/>
              </a:lnSpc>
              <a:buNone/>
            </a:pPr>
            <a:r>
              <a:rPr lang="en-US" sz="2750" dirty="0">
                <a:solidFill>
                  <a:srgbClr val="5F92C9"/>
                </a:solidFill>
                <a:latin typeface="Arial" pitchFamily="34" charset="0"/>
                <a:ea typeface="Arial" pitchFamily="34" charset="-122"/>
                <a:cs typeface="Arial" pitchFamily="34" charset="-120"/>
              </a:rPr>
              <a:t>Инструменты для геометрических построений
</a:t>
            </a:r>
            <a:endParaRPr lang="en-US" sz="2750" dirty="0"/>
          </a:p>
        </p:txBody>
      </p:sp>
      <p:sp>
        <p:nvSpPr>
          <p:cNvPr id="10" name="Text 1"/>
          <p:cNvSpPr txBox="1"/>
          <p:nvPr/>
        </p:nvSpPr>
        <p:spPr>
          <a:xfrm>
            <a:off x="8408025" y="4718050"/>
            <a:ext cx="589200" cy="293400"/>
          </a:xfrm>
          <a:prstGeom prst="rect">
            <a:avLst/>
          </a:prstGeom>
          <a:noFill/>
          <a:ln/>
        </p:spPr>
        <p:txBody>
          <a:bodyPr wrap="square" lIns="0" tIns="0" rIns="0" bIns="0" rtlCol="0" anchor="t"/>
          <a:lstStyle/>
          <a:p>
            <a:pPr algn="r" indent="0" marL="0">
              <a:lnSpc>
                <a:spcPct val="100000"/>
              </a:lnSpc>
              <a:buNone/>
            </a:pPr>
            <a:r>
              <a:rPr lang="en-US" sz="900" dirty="0">
                <a:solidFill>
                  <a:srgbClr val="5F92C9"/>
                </a:solidFill>
                <a:latin typeface="Arial" pitchFamily="34" charset="0"/>
                <a:ea typeface="Arial" pitchFamily="34" charset="-122"/>
                <a:cs typeface="Arial" pitchFamily="34" charset="-120"/>
              </a:rPr>
              <a:t>9</a:t>
            </a:r>
            <a:endParaRPr lang="en-US" sz="900" dirty="0"/>
          </a:p>
        </p:txBody>
      </p:sp>
      <p:sp>
        <p:nvSpPr>
          <p:cNvPr id="11" name="Text 2"/>
          <p:cNvSpPr txBox="1"/>
          <p:nvPr/>
        </p:nvSpPr>
        <p:spPr>
          <a:xfrm>
            <a:off x="734535" y="3755703"/>
            <a:ext cx="1832100" cy="826800"/>
          </a:xfrm>
          <a:prstGeom prst="rect">
            <a:avLst/>
          </a:prstGeom>
          <a:noFill/>
          <a:ln/>
        </p:spPr>
        <p:txBody>
          <a:bodyPr wrap="square" lIns="0" tIns="0" rIns="0" bIns="0" rtlCol="0" anchor="t"/>
          <a:lstStyle/>
          <a:p>
            <a:pPr algn="l" indent="0" marL="0">
              <a:lnSpc>
                <a:spcPct val="100000"/>
              </a:lnSpc>
              <a:buNone/>
            </a:pPr>
            <a:r>
              <a:rPr lang="en-US" sz="900" dirty="0">
                <a:solidFill>
                  <a:srgbClr val="5384B8"/>
                </a:solidFill>
                <a:latin typeface="Arial" pitchFamily="34" charset="0"/>
                <a:ea typeface="Arial" pitchFamily="34" charset="-122"/>
                <a:cs typeface="Arial" pitchFamily="34" charset="-120"/>
              </a:rPr>
              <a:t>Она нужна для проведения прямых линий и соединения точек. В построениях важна не длина по шкале, а точное направление и аккуратность проведения.
</a:t>
            </a:r>
            <a:endParaRPr lang="en-US" sz="900" dirty="0"/>
          </a:p>
        </p:txBody>
      </p:sp>
      <p:sp>
        <p:nvSpPr>
          <p:cNvPr id="12" name="Text 3"/>
          <p:cNvSpPr txBox="1"/>
          <p:nvPr/>
        </p:nvSpPr>
        <p:spPr>
          <a:xfrm>
            <a:off x="734535" y="3391828"/>
            <a:ext cx="1832100" cy="340500"/>
          </a:xfrm>
          <a:prstGeom prst="rect">
            <a:avLst/>
          </a:prstGeom>
          <a:noFill/>
          <a:ln/>
        </p:spPr>
        <p:txBody>
          <a:bodyPr wrap="square" lIns="0" tIns="0" rIns="0" bIns="0" rtlCol="0" anchor="t"/>
          <a:lstStyle/>
          <a:p>
            <a:pPr algn="l" indent="0" marL="0">
              <a:lnSpc>
                <a:spcPct val="100000"/>
              </a:lnSpc>
              <a:buNone/>
            </a:pPr>
            <a:r>
              <a:rPr lang="en-US" sz="1100" dirty="0">
                <a:solidFill>
                  <a:srgbClr val="5384B8"/>
                </a:solidFill>
                <a:latin typeface="Arial" pitchFamily="34" charset="0"/>
                <a:ea typeface="Arial" pitchFamily="34" charset="-122"/>
                <a:cs typeface="Arial" pitchFamily="34" charset="-120"/>
              </a:rPr>
              <a:t>Линейка без делений
</a:t>
            </a:r>
            <a:endParaRPr lang="en-US" sz="1100" dirty="0"/>
          </a:p>
        </p:txBody>
      </p:sp>
      <p:sp>
        <p:nvSpPr>
          <p:cNvPr id="13" name="Text 4"/>
          <p:cNvSpPr txBox="1"/>
          <p:nvPr/>
        </p:nvSpPr>
        <p:spPr>
          <a:xfrm>
            <a:off x="6720235" y="3755703"/>
            <a:ext cx="1832100" cy="826800"/>
          </a:xfrm>
          <a:prstGeom prst="rect">
            <a:avLst/>
          </a:prstGeom>
          <a:noFill/>
          <a:ln/>
        </p:spPr>
        <p:txBody>
          <a:bodyPr wrap="square" lIns="0" tIns="0" rIns="0" bIns="0" rtlCol="0" anchor="t"/>
          <a:lstStyle/>
          <a:p>
            <a:pPr algn="l" indent="0" marL="0">
              <a:lnSpc>
                <a:spcPct val="100000"/>
              </a:lnSpc>
              <a:buNone/>
            </a:pPr>
            <a:r>
              <a:rPr lang="en-US" sz="900" dirty="0">
                <a:solidFill>
                  <a:srgbClr val="5384B8"/>
                </a:solidFill>
                <a:latin typeface="Arial" pitchFamily="34" charset="0"/>
                <a:ea typeface="Arial" pitchFamily="34" charset="-122"/>
                <a:cs typeface="Arial" pitchFamily="34" charset="-120"/>
              </a:rPr>
              <a:t>Транспортир помогает измерять и откладывать углы заданной величины. Он используется там, где важно задать направление луча точно и без догадок.
</a:t>
            </a:r>
            <a:endParaRPr lang="en-US" sz="900" dirty="0"/>
          </a:p>
        </p:txBody>
      </p:sp>
      <p:sp>
        <p:nvSpPr>
          <p:cNvPr id="14" name="Text 5"/>
          <p:cNvSpPr txBox="1"/>
          <p:nvPr/>
        </p:nvSpPr>
        <p:spPr>
          <a:xfrm>
            <a:off x="6720235" y="3391828"/>
            <a:ext cx="1832100" cy="340500"/>
          </a:xfrm>
          <a:prstGeom prst="rect">
            <a:avLst/>
          </a:prstGeom>
          <a:noFill/>
          <a:ln/>
        </p:spPr>
        <p:txBody>
          <a:bodyPr wrap="square" lIns="0" tIns="0" rIns="0" bIns="0" rtlCol="0" anchor="t"/>
          <a:lstStyle/>
          <a:p>
            <a:pPr algn="l" indent="0" marL="0">
              <a:lnSpc>
                <a:spcPct val="100000"/>
              </a:lnSpc>
              <a:buNone/>
            </a:pPr>
            <a:r>
              <a:rPr lang="en-US" sz="1100" dirty="0">
                <a:solidFill>
                  <a:srgbClr val="5384B8"/>
                </a:solidFill>
                <a:latin typeface="Arial" pitchFamily="34" charset="0"/>
                <a:ea typeface="Arial" pitchFamily="34" charset="-122"/>
                <a:cs typeface="Arial" pitchFamily="34" charset="-120"/>
              </a:rPr>
              <a:t>Транспортир
</a:t>
            </a:r>
            <a:endParaRPr lang="en-US" sz="1100" dirty="0"/>
          </a:p>
        </p:txBody>
      </p:sp>
      <p:sp>
        <p:nvSpPr>
          <p:cNvPr id="15" name="Text 6"/>
          <p:cNvSpPr txBox="1"/>
          <p:nvPr/>
        </p:nvSpPr>
        <p:spPr>
          <a:xfrm>
            <a:off x="2729769" y="3755703"/>
            <a:ext cx="1832100" cy="826800"/>
          </a:xfrm>
          <a:prstGeom prst="rect">
            <a:avLst/>
          </a:prstGeom>
          <a:noFill/>
          <a:ln/>
        </p:spPr>
        <p:txBody>
          <a:bodyPr wrap="square" lIns="0" tIns="0" rIns="0" bIns="0" rtlCol="0" anchor="t"/>
          <a:lstStyle/>
          <a:p>
            <a:pPr algn="l" indent="0" marL="0">
              <a:lnSpc>
                <a:spcPct val="100000"/>
              </a:lnSpc>
              <a:buNone/>
            </a:pPr>
            <a:r>
              <a:rPr lang="en-US" sz="900" dirty="0">
                <a:solidFill>
                  <a:srgbClr val="5384B8"/>
                </a:solidFill>
                <a:latin typeface="Arial" pitchFamily="34" charset="0"/>
                <a:ea typeface="Arial" pitchFamily="34" charset="-122"/>
                <a:cs typeface="Arial" pitchFamily="34" charset="-120"/>
              </a:rPr>
              <a:t>Циркуль переносит одинаковые расстояния и помогает строить окружности и дуги. С его помощью удобно откладывать отрезки и находить точки пересечения построений.
</a:t>
            </a:r>
            <a:endParaRPr lang="en-US" sz="900" dirty="0"/>
          </a:p>
        </p:txBody>
      </p:sp>
      <p:sp>
        <p:nvSpPr>
          <p:cNvPr id="16" name="Text 7"/>
          <p:cNvSpPr txBox="1"/>
          <p:nvPr/>
        </p:nvSpPr>
        <p:spPr>
          <a:xfrm>
            <a:off x="2729769" y="3391828"/>
            <a:ext cx="1832100" cy="340500"/>
          </a:xfrm>
          <a:prstGeom prst="rect">
            <a:avLst/>
          </a:prstGeom>
          <a:noFill/>
          <a:ln/>
        </p:spPr>
        <p:txBody>
          <a:bodyPr wrap="square" lIns="0" tIns="0" rIns="0" bIns="0" rtlCol="0" anchor="t"/>
          <a:lstStyle/>
          <a:p>
            <a:pPr algn="l" indent="0" marL="0">
              <a:lnSpc>
                <a:spcPct val="100000"/>
              </a:lnSpc>
              <a:buNone/>
            </a:pPr>
            <a:r>
              <a:rPr lang="en-US" sz="1100" dirty="0">
                <a:solidFill>
                  <a:srgbClr val="5384B8"/>
                </a:solidFill>
                <a:latin typeface="Arial" pitchFamily="34" charset="0"/>
                <a:ea typeface="Arial" pitchFamily="34" charset="-122"/>
                <a:cs typeface="Arial" pitchFamily="34" charset="-120"/>
              </a:rPr>
              <a:t>Циркуль
</a:t>
            </a:r>
            <a:endParaRPr lang="en-US" sz="1100" dirty="0"/>
          </a:p>
        </p:txBody>
      </p:sp>
      <p:sp>
        <p:nvSpPr>
          <p:cNvPr id="17" name="Text 8"/>
          <p:cNvSpPr txBox="1"/>
          <p:nvPr/>
        </p:nvSpPr>
        <p:spPr>
          <a:xfrm>
            <a:off x="4725002" y="3755703"/>
            <a:ext cx="1832100" cy="826800"/>
          </a:xfrm>
          <a:prstGeom prst="rect">
            <a:avLst/>
          </a:prstGeom>
          <a:noFill/>
          <a:ln/>
        </p:spPr>
        <p:txBody>
          <a:bodyPr wrap="square" lIns="0" tIns="0" rIns="0" bIns="0" rtlCol="0" anchor="t"/>
          <a:lstStyle/>
          <a:p>
            <a:pPr algn="l" indent="0" marL="0">
              <a:lnSpc>
                <a:spcPct val="100000"/>
              </a:lnSpc>
              <a:buNone/>
            </a:pPr>
            <a:r>
              <a:rPr lang="en-US" sz="900" dirty="0">
                <a:solidFill>
                  <a:srgbClr val="5384B8"/>
                </a:solidFill>
                <a:latin typeface="Arial" pitchFamily="34" charset="0"/>
                <a:ea typeface="Arial" pitchFamily="34" charset="-122"/>
                <a:cs typeface="Arial" pitchFamily="34" charset="-120"/>
              </a:rPr>
              <a:t>Угольник используют, чтобы строить и проверять прямые углы. Он особенно полезен в задачах, где требуется провести перпендикуляр или построить прямоугольную фигуру.
</a:t>
            </a:r>
            <a:endParaRPr lang="en-US" sz="900" dirty="0"/>
          </a:p>
        </p:txBody>
      </p:sp>
      <p:sp>
        <p:nvSpPr>
          <p:cNvPr id="18" name="Text 9"/>
          <p:cNvSpPr txBox="1"/>
          <p:nvPr/>
        </p:nvSpPr>
        <p:spPr>
          <a:xfrm>
            <a:off x="4725002" y="3391828"/>
            <a:ext cx="1832100" cy="340500"/>
          </a:xfrm>
          <a:prstGeom prst="rect">
            <a:avLst/>
          </a:prstGeom>
          <a:noFill/>
          <a:ln/>
        </p:spPr>
        <p:txBody>
          <a:bodyPr wrap="square" lIns="0" tIns="0" rIns="0" bIns="0" rtlCol="0" anchor="t"/>
          <a:lstStyle/>
          <a:p>
            <a:pPr algn="l" indent="0" marL="0">
              <a:lnSpc>
                <a:spcPct val="100000"/>
              </a:lnSpc>
              <a:buNone/>
            </a:pPr>
            <a:r>
              <a:rPr lang="en-US" sz="1100" dirty="0">
                <a:solidFill>
                  <a:srgbClr val="5384B8"/>
                </a:solidFill>
                <a:latin typeface="Arial" pitchFamily="34" charset="0"/>
                <a:ea typeface="Arial" pitchFamily="34" charset="-122"/>
                <a:cs typeface="Arial" pitchFamily="34" charset="-120"/>
              </a:rPr>
              <a:t>Угольник
</a:t>
            </a:r>
            <a:endParaRPr lang="en-US" sz="11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62400" y="1358806"/>
            <a:ext cx="8456700" cy="3304589"/>
          </a:xfrm>
          <a:prstGeom prst="rect">
            <a:avLst/>
          </a:prstGeom>
        </p:spPr>
      </p:pic>
      <p:sp>
        <p:nvSpPr>
          <p:cNvPr id="4" name="Text 0"/>
          <p:cNvSpPr txBox="1"/>
          <p:nvPr/>
        </p:nvSpPr>
        <p:spPr>
          <a:xfrm>
            <a:off x="8408025" y="4665550"/>
            <a:ext cx="589200" cy="345900"/>
          </a:xfrm>
          <a:prstGeom prst="rect">
            <a:avLst/>
          </a:prstGeom>
          <a:noFill/>
          <a:ln/>
        </p:spPr>
        <p:txBody>
          <a:bodyPr wrap="square" lIns="0" tIns="0" rIns="0" bIns="0" rtlCol="0" anchor="t"/>
          <a:lstStyle/>
          <a:p>
            <a:pPr algn="r" indent="0" marL="0">
              <a:lnSpc>
                <a:spcPct val="100000"/>
              </a:lnSpc>
              <a:buNone/>
            </a:pPr>
            <a:r>
              <a:rPr lang="en-US" sz="900" dirty="0">
                <a:solidFill>
                  <a:srgbClr val="FFFFFF"/>
                </a:solidFill>
                <a:latin typeface="Arial" pitchFamily="34" charset="0"/>
                <a:ea typeface="Arial" pitchFamily="34" charset="-122"/>
                <a:cs typeface="Arial" pitchFamily="34" charset="-120"/>
              </a:rPr>
              <a:t>10</a:t>
            </a:r>
            <a:endParaRPr lang="en-US" sz="900" dirty="0"/>
          </a:p>
        </p:txBody>
      </p:sp>
      <p:sp>
        <p:nvSpPr>
          <p:cNvPr id="5" name="Text 1"/>
          <p:cNvSpPr txBox="1"/>
          <p:nvPr/>
        </p:nvSpPr>
        <p:spPr>
          <a:xfrm>
            <a:off x="362400" y="326250"/>
            <a:ext cx="8456700" cy="552600"/>
          </a:xfrm>
          <a:prstGeom prst="rect">
            <a:avLst/>
          </a:prstGeom>
          <a:noFill/>
          <a:ln/>
        </p:spPr>
        <p:txBody>
          <a:bodyPr wrap="square" lIns="0" tIns="0" rIns="0" bIns="0" rtlCol="0" anchor="t"/>
          <a:lstStyle/>
          <a:p>
            <a:pPr algn="l" indent="0" marL="0">
              <a:lnSpc>
                <a:spcPct val="90000"/>
              </a:lnSpc>
              <a:buNone/>
            </a:pPr>
            <a:r>
              <a:rPr lang="en-US" sz="3200" dirty="0">
                <a:solidFill>
                  <a:srgbClr val="5F92C9"/>
                </a:solidFill>
                <a:latin typeface="Arial" pitchFamily="34" charset="0"/>
                <a:ea typeface="Arial" pitchFamily="34" charset="-122"/>
                <a:cs typeface="Arial" pitchFamily="34" charset="-120"/>
              </a:rPr>
              <a:t>Построение треугольника по трём сторонам
</a:t>
            </a:r>
            <a:endParaRPr lang="en-US" sz="3200" dirty="0"/>
          </a:p>
        </p:txBody>
      </p:sp>
      <p:sp>
        <p:nvSpPr>
          <p:cNvPr id="6" name="Text 2"/>
          <p:cNvSpPr txBox="1"/>
          <p:nvPr/>
        </p:nvSpPr>
        <p:spPr>
          <a:xfrm>
            <a:off x="362400" y="910075"/>
            <a:ext cx="8456700" cy="345900"/>
          </a:xfrm>
          <a:prstGeom prst="rect">
            <a:avLst/>
          </a:prstGeom>
          <a:noFill/>
          <a:ln/>
        </p:spPr>
        <p:txBody>
          <a:bodyPr wrap="square" lIns="0" tIns="0" rIns="0" bIns="0" rtlCol="0" anchor="t"/>
          <a:lstStyle/>
          <a:p>
            <a:pPr algn="l" indent="0" marL="0">
              <a:lnSpc>
                <a:spcPct val="115000"/>
              </a:lnSpc>
              <a:buNone/>
            </a:pPr>
            <a:r>
              <a:rPr lang="en-US" sz="1200" dirty="0">
                <a:solidFill>
                  <a:srgbClr val="5384B8"/>
                </a:solidFill>
                <a:latin typeface="Arial" pitchFamily="34" charset="0"/>
                <a:ea typeface="Arial" pitchFamily="34" charset="-122"/>
                <a:cs typeface="Arial" pitchFamily="34" charset="-120"/>
              </a:rPr>
              <a:t>Последовательность построения по данным трём сторонам с помощью линейки и циркуля.
</a:t>
            </a:r>
            <a:endParaRPr lang="en-US" sz="12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362400" y="326250"/>
            <a:ext cx="8451300" cy="959700"/>
          </a:xfrm>
          <a:prstGeom prst="rect">
            <a:avLst/>
          </a:prstGeom>
          <a:noFill/>
          <a:ln/>
        </p:spPr>
        <p:txBody>
          <a:bodyPr wrap="square" lIns="0" tIns="0" rIns="0" bIns="0" rtlCol="0" anchor="t"/>
          <a:lstStyle/>
          <a:p>
            <a:pPr algn="l" indent="0" marL="0">
              <a:lnSpc>
                <a:spcPct val="90000"/>
              </a:lnSpc>
              <a:buNone/>
            </a:pPr>
            <a:r>
              <a:rPr lang="en-US" sz="3200" dirty="0">
                <a:solidFill>
                  <a:srgbClr val="5F92C9"/>
                </a:solidFill>
                <a:latin typeface="Arial" pitchFamily="34" charset="0"/>
                <a:ea typeface="Arial" pitchFamily="34" charset="-122"/>
                <a:cs typeface="Arial" pitchFamily="34" charset="-120"/>
              </a:rPr>
              <a:t>Построение треугольника по двум сторонам и углу между ними
</a:t>
            </a:r>
            <a:endParaRPr lang="en-US" sz="3200" dirty="0"/>
          </a:p>
        </p:txBody>
      </p:sp>
      <p:sp>
        <p:nvSpPr>
          <p:cNvPr id="8" name="Text 1"/>
          <p:cNvSpPr txBox="1"/>
          <p:nvPr/>
        </p:nvSpPr>
        <p:spPr>
          <a:xfrm>
            <a:off x="8408025" y="4665550"/>
            <a:ext cx="589200" cy="345900"/>
          </a:xfrm>
          <a:prstGeom prst="rect">
            <a:avLst/>
          </a:prstGeom>
          <a:noFill/>
          <a:ln/>
        </p:spPr>
        <p:txBody>
          <a:bodyPr wrap="square" lIns="0" tIns="0" rIns="0" bIns="0" rtlCol="0" anchor="t"/>
          <a:lstStyle/>
          <a:p>
            <a:pPr algn="r" indent="0" marL="0">
              <a:lnSpc>
                <a:spcPct val="100000"/>
              </a:lnSpc>
              <a:buNone/>
            </a:pPr>
            <a:r>
              <a:rPr lang="en-US" sz="900" dirty="0">
                <a:solidFill>
                  <a:srgbClr val="5F92C9"/>
                </a:solidFill>
                <a:latin typeface="Arial" pitchFamily="34" charset="0"/>
                <a:ea typeface="Arial" pitchFamily="34" charset="-122"/>
                <a:cs typeface="Arial" pitchFamily="34" charset="-120"/>
              </a:rPr>
              <a:t>11</a:t>
            </a:r>
            <a:endParaRPr lang="en-US" sz="900" dirty="0"/>
          </a:p>
        </p:txBody>
      </p:sp>
      <p:sp>
        <p:nvSpPr>
          <p:cNvPr id="9" name="Text 2"/>
          <p:cNvSpPr txBox="1"/>
          <p:nvPr/>
        </p:nvSpPr>
        <p:spPr>
          <a:xfrm>
            <a:off x="383550" y="2735775"/>
            <a:ext cx="2588100" cy="1771500"/>
          </a:xfrm>
          <a:prstGeom prst="rect">
            <a:avLst/>
          </a:prstGeom>
          <a:noFill/>
          <a:ln/>
        </p:spPr>
        <p:txBody>
          <a:bodyPr wrap="square" lIns="0" tIns="0" rIns="0" bIns="0" rtlCol="0" anchor="t"/>
          <a:lstStyle/>
          <a:p>
            <a:pPr algn="l" indent="0" marL="0">
              <a:lnSpc>
                <a:spcPct val="115000"/>
              </a:lnSpc>
              <a:buNone/>
            </a:pPr>
            <a:r>
              <a:rPr lang="en-US" sz="1300" dirty="0">
                <a:solidFill>
                  <a:srgbClr val="5384B8"/>
                </a:solidFill>
                <a:latin typeface="Arial" pitchFamily="34" charset="0"/>
                <a:ea typeface="Arial" pitchFamily="34" charset="-122"/>
                <a:cs typeface="Arial" pitchFamily="34" charset="-120"/>
              </a:rPr>
              <a:t>1. Задаём угол
</a:t>
            </a:r>
            <a:pPr algn="l" indent="0" marL="0">
              <a:lnSpc>
                <a:spcPct val="115000"/>
              </a:lnSpc>
              <a:buNone/>
            </a:pPr>
            <a:r>
              <a:rPr lang="en-US" sz="1300" dirty="0">
                <a:solidFill>
                  <a:srgbClr val="5384B8"/>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5384B8"/>
                </a:solidFill>
                <a:latin typeface="Arial" pitchFamily="34" charset="0"/>
                <a:ea typeface="Arial" pitchFamily="34" charset="-122"/>
                <a:cs typeface="Arial" pitchFamily="34" charset="-120"/>
              </a:rPr>
              <a:t>Сначала строят заданный угол — он задаёт направление двух сторон будущего треугольника. Именно угол между сторонами делает построение однозначным.
</a:t>
            </a:r>
            <a:endParaRPr lang="en-US" sz="1300" dirty="0"/>
          </a:p>
        </p:txBody>
      </p:sp>
      <p:sp>
        <p:nvSpPr>
          <p:cNvPr id="10" name="Text 3"/>
          <p:cNvSpPr txBox="1"/>
          <p:nvPr/>
        </p:nvSpPr>
        <p:spPr>
          <a:xfrm>
            <a:off x="3155325" y="2735775"/>
            <a:ext cx="2588100" cy="1771500"/>
          </a:xfrm>
          <a:prstGeom prst="rect">
            <a:avLst/>
          </a:prstGeom>
          <a:noFill/>
          <a:ln/>
        </p:spPr>
        <p:txBody>
          <a:bodyPr wrap="square" lIns="0" tIns="0" rIns="0" bIns="0" rtlCol="0" anchor="t"/>
          <a:lstStyle/>
          <a:p>
            <a:pPr algn="l" indent="0" marL="0">
              <a:lnSpc>
                <a:spcPct val="115000"/>
              </a:lnSpc>
              <a:buNone/>
            </a:pPr>
            <a:r>
              <a:rPr lang="en-US" sz="1300" dirty="0">
                <a:solidFill>
                  <a:srgbClr val="5384B8"/>
                </a:solidFill>
                <a:latin typeface="Arial" pitchFamily="34" charset="0"/>
                <a:ea typeface="Arial" pitchFamily="34" charset="-122"/>
                <a:cs typeface="Arial" pitchFamily="34" charset="-120"/>
              </a:rPr>
              <a:t>2. Откладываем отрезки
</a:t>
            </a:r>
            <a:pPr algn="l" indent="0" marL="0">
              <a:lnSpc>
                <a:spcPct val="115000"/>
              </a:lnSpc>
              <a:buNone/>
            </a:pPr>
            <a:r>
              <a:rPr lang="en-US" sz="1300" dirty="0">
                <a:solidFill>
                  <a:srgbClr val="5384B8"/>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5384B8"/>
                </a:solidFill>
                <a:latin typeface="Arial" pitchFamily="34" charset="0"/>
                <a:ea typeface="Arial" pitchFamily="34" charset="-122"/>
                <a:cs typeface="Arial" pitchFamily="34" charset="-120"/>
              </a:rPr>
              <a:t>На каждой стороне угла циркулем откладывают нужные длины, получая две точки. Расстояния от вершины угла фиксируются без измерения линейкой.
</a:t>
            </a:r>
            <a:endParaRPr lang="en-US" sz="1300" dirty="0"/>
          </a:p>
        </p:txBody>
      </p:sp>
      <p:sp>
        <p:nvSpPr>
          <p:cNvPr id="11" name="Text 4"/>
          <p:cNvSpPr txBox="1"/>
          <p:nvPr/>
        </p:nvSpPr>
        <p:spPr>
          <a:xfrm>
            <a:off x="5927100" y="2735775"/>
            <a:ext cx="2588100" cy="1771500"/>
          </a:xfrm>
          <a:prstGeom prst="rect">
            <a:avLst/>
          </a:prstGeom>
          <a:noFill/>
          <a:ln/>
        </p:spPr>
        <p:txBody>
          <a:bodyPr wrap="square" lIns="0" tIns="0" rIns="0" bIns="0" rtlCol="0" anchor="t"/>
          <a:lstStyle/>
          <a:p>
            <a:pPr algn="l" indent="0" marL="0">
              <a:lnSpc>
                <a:spcPct val="115000"/>
              </a:lnSpc>
              <a:buNone/>
            </a:pPr>
            <a:r>
              <a:rPr lang="en-US" sz="1300" dirty="0">
                <a:solidFill>
                  <a:srgbClr val="5384B8"/>
                </a:solidFill>
                <a:latin typeface="Arial" pitchFamily="34" charset="0"/>
                <a:ea typeface="Arial" pitchFamily="34" charset="-122"/>
                <a:cs typeface="Arial" pitchFamily="34" charset="-120"/>
              </a:rPr>
              <a:t>3. Соединяем точки
</a:t>
            </a:r>
            <a:pPr algn="l" indent="0" marL="0">
              <a:lnSpc>
                <a:spcPct val="115000"/>
              </a:lnSpc>
              <a:buNone/>
            </a:pPr>
            <a:r>
              <a:rPr lang="en-US" sz="1300" dirty="0">
                <a:solidFill>
                  <a:srgbClr val="5384B8"/>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5384B8"/>
                </a:solidFill>
                <a:latin typeface="Arial" pitchFamily="34" charset="0"/>
                <a:ea typeface="Arial" pitchFamily="34" charset="-122"/>
                <a:cs typeface="Arial" pitchFamily="34" charset="-120"/>
              </a:rPr>
              <a:t>Две полученные точки соединяют отрезком. Треугольник готов: если длины и угол заданы верно, такая фигура существует единственным образом.
</a:t>
            </a:r>
            <a:endParaRPr lang="en-US" sz="13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5205954" y="0"/>
            <a:ext cx="3937992"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8408025" y="4665550"/>
            <a:ext cx="589200" cy="345900"/>
          </a:xfrm>
          <a:prstGeom prst="rect">
            <a:avLst/>
          </a:prstGeom>
          <a:noFill/>
          <a:ln/>
        </p:spPr>
        <p:txBody>
          <a:bodyPr wrap="square" lIns="0" tIns="0" rIns="0" bIns="0" rtlCol="0" anchor="t"/>
          <a:lstStyle/>
          <a:p>
            <a:pPr algn="r" indent="0" marL="0">
              <a:lnSpc>
                <a:spcPct val="100000"/>
              </a:lnSpc>
              <a:buNone/>
            </a:pPr>
            <a:r>
              <a:rPr lang="en-US" sz="900" dirty="0">
                <a:solidFill>
                  <a:srgbClr val="FFFFFF"/>
                </a:solidFill>
                <a:latin typeface="Arial" pitchFamily="34" charset="0"/>
                <a:ea typeface="Arial" pitchFamily="34" charset="-122"/>
                <a:cs typeface="Arial" pitchFamily="34" charset="-120"/>
              </a:rPr>
              <a:t>12</a:t>
            </a:r>
            <a:endParaRPr lang="en-US" sz="900" dirty="0"/>
          </a:p>
        </p:txBody>
      </p:sp>
      <p:sp>
        <p:nvSpPr>
          <p:cNvPr id="8" name="Text 1"/>
          <p:cNvSpPr txBox="1"/>
          <p:nvPr/>
        </p:nvSpPr>
        <p:spPr>
          <a:xfrm>
            <a:off x="463700" y="326250"/>
            <a:ext cx="4977900" cy="758400"/>
          </a:xfrm>
          <a:prstGeom prst="rect">
            <a:avLst/>
          </a:prstGeom>
          <a:noFill/>
          <a:ln/>
        </p:spPr>
        <p:txBody>
          <a:bodyPr wrap="square" lIns="0" tIns="0" rIns="0" bIns="0" rtlCol="0" anchor="t"/>
          <a:lstStyle/>
          <a:p>
            <a:pPr algn="l" indent="0" marL="0">
              <a:lnSpc>
                <a:spcPct val="90000"/>
              </a:lnSpc>
              <a:buNone/>
            </a:pPr>
            <a:r>
              <a:rPr lang="en-US" sz="2600" dirty="0">
                <a:solidFill>
                  <a:srgbClr val="5384B8"/>
                </a:solidFill>
                <a:latin typeface="Arial" pitchFamily="34" charset="0"/>
                <a:ea typeface="Arial" pitchFamily="34" charset="-122"/>
                <a:cs typeface="Arial" pitchFamily="34" charset="-120"/>
              </a:rPr>
              <a:t>Построение треугольника по стороне и двум углам
</a:t>
            </a:r>
            <a:endParaRPr lang="en-US" sz="2600" dirty="0"/>
          </a:p>
        </p:txBody>
      </p:sp>
      <p:sp>
        <p:nvSpPr>
          <p:cNvPr id="9" name="Text 2"/>
          <p:cNvSpPr txBox="1"/>
          <p:nvPr/>
        </p:nvSpPr>
        <p:spPr>
          <a:xfrm>
            <a:off x="1323000" y="1275345"/>
            <a:ext cx="3859200" cy="225000"/>
          </a:xfrm>
          <a:prstGeom prst="rect">
            <a:avLst/>
          </a:prstGeom>
          <a:noFill/>
          <a:ln/>
        </p:spPr>
        <p:txBody>
          <a:bodyPr wrap="square" lIns="0" tIns="0" rIns="0" bIns="0" rtlCol="0" anchor="t"/>
          <a:lstStyle/>
          <a:p>
            <a:pPr algn="l" indent="0" marL="0">
              <a:lnSpc>
                <a:spcPct val="100000"/>
              </a:lnSpc>
              <a:buNone/>
            </a:pPr>
            <a:r>
              <a:rPr lang="en-US" sz="1300" dirty="0">
                <a:solidFill>
                  <a:srgbClr val="5384B8"/>
                </a:solidFill>
                <a:latin typeface="Arial" pitchFamily="34" charset="0"/>
                <a:ea typeface="Arial" pitchFamily="34" charset="-122"/>
                <a:cs typeface="Arial" pitchFamily="34" charset="-120"/>
              </a:rPr>
              <a:t>Заданная сторона
</a:t>
            </a:r>
            <a:endParaRPr lang="en-US" sz="1300" dirty="0"/>
          </a:p>
        </p:txBody>
      </p:sp>
      <p:sp>
        <p:nvSpPr>
          <p:cNvPr id="10" name="Text 3"/>
          <p:cNvSpPr txBox="1"/>
          <p:nvPr/>
        </p:nvSpPr>
        <p:spPr>
          <a:xfrm>
            <a:off x="1323000" y="1538355"/>
            <a:ext cx="3859200" cy="678600"/>
          </a:xfrm>
          <a:prstGeom prst="rect">
            <a:avLst/>
          </a:prstGeom>
          <a:noFill/>
          <a:ln/>
        </p:spPr>
        <p:txBody>
          <a:bodyPr wrap="square" lIns="0" tIns="0" rIns="0" bIns="0" rtlCol="0" anchor="t"/>
          <a:lstStyle/>
          <a:p>
            <a:pPr algn="l" indent="0" marL="0">
              <a:lnSpc>
                <a:spcPct val="100000"/>
              </a:lnSpc>
              <a:buNone/>
            </a:pPr>
            <a:r>
              <a:rPr lang="en-US" sz="1100" dirty="0">
                <a:solidFill>
                  <a:srgbClr val="5384B8"/>
                </a:solidFill>
                <a:latin typeface="Arial" pitchFamily="34" charset="0"/>
                <a:ea typeface="Arial" pitchFamily="34" charset="-122"/>
                <a:cs typeface="Arial" pitchFamily="34" charset="-120"/>
              </a:rPr>
              <a:t>Сначала строят отрезок, который станет общей стороной будущего треугольника. Он служит опорой для откладывания двух углов в его концах.
</a:t>
            </a:r>
            <a:endParaRPr lang="en-US" sz="1100" dirty="0"/>
          </a:p>
        </p:txBody>
      </p:sp>
      <p:sp>
        <p:nvSpPr>
          <p:cNvPr id="11" name="Text 4"/>
          <p:cNvSpPr txBox="1"/>
          <p:nvPr/>
        </p:nvSpPr>
        <p:spPr>
          <a:xfrm>
            <a:off x="1323000" y="3773695"/>
            <a:ext cx="3859200" cy="225000"/>
          </a:xfrm>
          <a:prstGeom prst="rect">
            <a:avLst/>
          </a:prstGeom>
          <a:noFill/>
          <a:ln/>
        </p:spPr>
        <p:txBody>
          <a:bodyPr wrap="square" lIns="0" tIns="0" rIns="0" bIns="0" rtlCol="0" anchor="t"/>
          <a:lstStyle/>
          <a:p>
            <a:pPr algn="l" indent="0" marL="0">
              <a:lnSpc>
                <a:spcPct val="100000"/>
              </a:lnSpc>
              <a:buNone/>
            </a:pPr>
            <a:r>
              <a:rPr lang="en-US" sz="1300" dirty="0">
                <a:solidFill>
                  <a:srgbClr val="5384B8"/>
                </a:solidFill>
                <a:latin typeface="Arial" pitchFamily="34" charset="0"/>
                <a:ea typeface="Arial" pitchFamily="34" charset="-122"/>
                <a:cs typeface="Arial" pitchFamily="34" charset="-120"/>
              </a:rPr>
              <a:t>Точка пересечения
</a:t>
            </a:r>
            <a:endParaRPr lang="en-US" sz="1300" dirty="0"/>
          </a:p>
        </p:txBody>
      </p:sp>
      <p:sp>
        <p:nvSpPr>
          <p:cNvPr id="12" name="Text 5"/>
          <p:cNvSpPr txBox="1"/>
          <p:nvPr/>
        </p:nvSpPr>
        <p:spPr>
          <a:xfrm>
            <a:off x="1323000" y="4036705"/>
            <a:ext cx="3859200" cy="678600"/>
          </a:xfrm>
          <a:prstGeom prst="rect">
            <a:avLst/>
          </a:prstGeom>
          <a:noFill/>
          <a:ln/>
        </p:spPr>
        <p:txBody>
          <a:bodyPr wrap="square" lIns="0" tIns="0" rIns="0" bIns="0" rtlCol="0" anchor="t"/>
          <a:lstStyle/>
          <a:p>
            <a:pPr algn="l" indent="0" marL="0">
              <a:lnSpc>
                <a:spcPct val="100000"/>
              </a:lnSpc>
              <a:buNone/>
            </a:pPr>
            <a:r>
              <a:rPr lang="en-US" sz="1100" dirty="0">
                <a:solidFill>
                  <a:srgbClr val="5384B8"/>
                </a:solidFill>
                <a:latin typeface="Arial" pitchFamily="34" charset="0"/>
                <a:ea typeface="Arial" pitchFamily="34" charset="-122"/>
                <a:cs typeface="Arial" pitchFamily="34" charset="-120"/>
              </a:rPr>
              <a:t>Пересечение лучей определяет третью вершину. Такой способ опирается на третий признак равенства и полностью задаёт форму треугольника.
</a:t>
            </a:r>
            <a:endParaRPr lang="en-US" sz="1100" dirty="0"/>
          </a:p>
        </p:txBody>
      </p:sp>
      <p:sp>
        <p:nvSpPr>
          <p:cNvPr id="13" name="Text 6"/>
          <p:cNvSpPr txBox="1"/>
          <p:nvPr/>
        </p:nvSpPr>
        <p:spPr>
          <a:xfrm>
            <a:off x="1323000" y="2524520"/>
            <a:ext cx="3859200" cy="225000"/>
          </a:xfrm>
          <a:prstGeom prst="rect">
            <a:avLst/>
          </a:prstGeom>
          <a:noFill/>
          <a:ln/>
        </p:spPr>
        <p:txBody>
          <a:bodyPr wrap="square" lIns="0" tIns="0" rIns="0" bIns="0" rtlCol="0" anchor="t"/>
          <a:lstStyle/>
          <a:p>
            <a:pPr algn="l" indent="0" marL="0">
              <a:lnSpc>
                <a:spcPct val="100000"/>
              </a:lnSpc>
              <a:buNone/>
            </a:pPr>
            <a:r>
              <a:rPr lang="en-US" sz="1300" dirty="0">
                <a:solidFill>
                  <a:srgbClr val="5384B8"/>
                </a:solidFill>
                <a:latin typeface="Arial" pitchFamily="34" charset="0"/>
                <a:ea typeface="Arial" pitchFamily="34" charset="-122"/>
                <a:cs typeface="Arial" pitchFamily="34" charset="-120"/>
              </a:rPr>
              <a:t>Построение лучей
</a:t>
            </a:r>
            <a:endParaRPr lang="en-US" sz="1300" dirty="0"/>
          </a:p>
        </p:txBody>
      </p:sp>
      <p:sp>
        <p:nvSpPr>
          <p:cNvPr id="14" name="Text 7"/>
          <p:cNvSpPr txBox="1"/>
          <p:nvPr/>
        </p:nvSpPr>
        <p:spPr>
          <a:xfrm>
            <a:off x="1323000" y="2787530"/>
            <a:ext cx="3859200" cy="678600"/>
          </a:xfrm>
          <a:prstGeom prst="rect">
            <a:avLst/>
          </a:prstGeom>
          <a:noFill/>
          <a:ln/>
        </p:spPr>
        <p:txBody>
          <a:bodyPr wrap="square" lIns="0" tIns="0" rIns="0" bIns="0" rtlCol="0" anchor="t"/>
          <a:lstStyle/>
          <a:p>
            <a:pPr algn="l" indent="0" marL="0">
              <a:lnSpc>
                <a:spcPct val="100000"/>
              </a:lnSpc>
              <a:buNone/>
            </a:pPr>
            <a:r>
              <a:rPr lang="en-US" sz="1100" dirty="0">
                <a:solidFill>
                  <a:srgbClr val="5384B8"/>
                </a:solidFill>
                <a:latin typeface="Arial" pitchFamily="34" charset="0"/>
                <a:ea typeface="Arial" pitchFamily="34" charset="-122"/>
                <a:cs typeface="Arial" pitchFamily="34" charset="-120"/>
              </a:rPr>
              <a:t>В концах отрезка откладывают заданные углы и проводят два луча. Каждый луч задаёт направление одной из сторон треугольника.
</a:t>
            </a:r>
            <a:endParaRPr lang="en-US" sz="11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1460626" y="1733225"/>
            <a:ext cx="6210249" cy="19818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463700" y="3935950"/>
            <a:ext cx="3740400" cy="906600"/>
          </a:xfrm>
          <a:prstGeom prst="rect">
            <a:avLst/>
          </a:prstGeom>
          <a:noFill/>
          <a:ln/>
        </p:spPr>
        <p:txBody>
          <a:bodyPr wrap="square" lIns="0" tIns="0" rIns="0" bIns="0" rtlCol="0" anchor="t"/>
          <a:lstStyle/>
          <a:p>
            <a:pPr algn="l" indent="0" marL="0">
              <a:lnSpc>
                <a:spcPct val="100000"/>
              </a:lnSpc>
              <a:buNone/>
            </a:pPr>
            <a:r>
              <a:rPr lang="en-US" sz="1200" dirty="0">
                <a:solidFill>
                  <a:srgbClr val="5384B8"/>
                </a:solidFill>
                <a:latin typeface="Arial" pitchFamily="34" charset="0"/>
                <a:ea typeface="Arial" pitchFamily="34" charset="-122"/>
                <a:cs typeface="Arial" pitchFamily="34" charset="-120"/>
              </a:rPr>
              <a:t>Сопоставление признаков равенства треугольников с их построением показывает, какие данные достаточно задать, чтобы фигура определялась однозначно.
</a:t>
            </a:r>
            <a:endParaRPr lang="en-US" sz="1200" dirty="0"/>
          </a:p>
        </p:txBody>
      </p:sp>
      <p:sp>
        <p:nvSpPr>
          <p:cNvPr id="6" name="Text 1"/>
          <p:cNvSpPr txBox="1"/>
          <p:nvPr/>
        </p:nvSpPr>
        <p:spPr>
          <a:xfrm>
            <a:off x="4600850" y="3935950"/>
            <a:ext cx="3740400" cy="906600"/>
          </a:xfrm>
          <a:prstGeom prst="rect">
            <a:avLst/>
          </a:prstGeom>
          <a:noFill/>
          <a:ln/>
        </p:spPr>
        <p:txBody>
          <a:bodyPr wrap="square" lIns="0" tIns="0" rIns="0" bIns="0" rtlCol="0" anchor="t"/>
          <a:lstStyle/>
          <a:p>
            <a:pPr algn="l" indent="0" marL="0">
              <a:lnSpc>
                <a:spcPct val="100000"/>
              </a:lnSpc>
              <a:buNone/>
            </a:pPr>
            <a:r>
              <a:rPr lang="en-US" sz="1200" dirty="0">
                <a:solidFill>
                  <a:srgbClr val="5384B8"/>
                </a:solidFill>
                <a:latin typeface="Arial" pitchFamily="34" charset="0"/>
                <a:ea typeface="Arial" pitchFamily="34" charset="-122"/>
                <a:cs typeface="Arial" pitchFamily="34" charset="-120"/>
              </a:rPr>
              <a:t>Каждому признаку равенства соответствует свой способ построения; это помогает не путать данные и выбирать правильный алгоритм.
</a:t>
            </a:r>
            <a:endParaRPr lang="en-US" sz="1200" dirty="0"/>
          </a:p>
        </p:txBody>
      </p:sp>
      <p:sp>
        <p:nvSpPr>
          <p:cNvPr id="7" name="Text 2"/>
          <p:cNvSpPr txBox="1"/>
          <p:nvPr/>
        </p:nvSpPr>
        <p:spPr>
          <a:xfrm>
            <a:off x="799225" y="1264522"/>
            <a:ext cx="7868400" cy="345900"/>
          </a:xfrm>
          <a:prstGeom prst="rect">
            <a:avLst/>
          </a:prstGeom>
          <a:noFill/>
          <a:ln/>
        </p:spPr>
        <p:txBody>
          <a:bodyPr wrap="square" lIns="0" tIns="0" rIns="0" bIns="0" rtlCol="0" anchor="ctr"/>
          <a:lstStyle/>
          <a:p>
            <a:pPr algn="l" indent="0" marL="0">
              <a:lnSpc>
                <a:spcPct val="100000"/>
              </a:lnSpc>
              <a:buNone/>
            </a:pPr>
            <a:r>
              <a:rPr lang="en-US" sz="1000" dirty="0">
                <a:solidFill>
                  <a:srgbClr val="5384B8"/>
                </a:solidFill>
                <a:latin typeface="Arial" pitchFamily="34" charset="0"/>
                <a:ea typeface="Arial" pitchFamily="34" charset="-122"/>
                <a:cs typeface="Arial" pitchFamily="34" charset="-120"/>
              </a:rPr>
              <a:t>Школьный курс геометрии, 7 класс
</a:t>
            </a:r>
            <a:endParaRPr lang="en-US" sz="1000" dirty="0"/>
          </a:p>
        </p:txBody>
      </p:sp>
      <p:sp>
        <p:nvSpPr>
          <p:cNvPr id="8" name="Text 3"/>
          <p:cNvSpPr txBox="1"/>
          <p:nvPr/>
        </p:nvSpPr>
        <p:spPr>
          <a:xfrm>
            <a:off x="8408025" y="4665550"/>
            <a:ext cx="589200" cy="345900"/>
          </a:xfrm>
          <a:prstGeom prst="rect">
            <a:avLst/>
          </a:prstGeom>
          <a:noFill/>
          <a:ln/>
        </p:spPr>
        <p:txBody>
          <a:bodyPr wrap="square" lIns="0" tIns="0" rIns="0" bIns="0" rtlCol="0" anchor="t"/>
          <a:lstStyle/>
          <a:p>
            <a:pPr algn="r" indent="0" marL="0">
              <a:lnSpc>
                <a:spcPct val="100000"/>
              </a:lnSpc>
              <a:buNone/>
            </a:pPr>
            <a:r>
              <a:rPr lang="en-US" sz="900" dirty="0">
                <a:solidFill>
                  <a:srgbClr val="5F92C9"/>
                </a:solidFill>
                <a:latin typeface="Arial" pitchFamily="34" charset="0"/>
                <a:ea typeface="Arial" pitchFamily="34" charset="-122"/>
                <a:cs typeface="Arial" pitchFamily="34" charset="-120"/>
              </a:rPr>
              <a:t>13</a:t>
            </a:r>
            <a:endParaRPr lang="en-US" sz="900" dirty="0"/>
          </a:p>
        </p:txBody>
      </p:sp>
      <p:sp>
        <p:nvSpPr>
          <p:cNvPr id="9" name="Text 4"/>
          <p:cNvSpPr txBox="1"/>
          <p:nvPr/>
        </p:nvSpPr>
        <p:spPr>
          <a:xfrm>
            <a:off x="419400" y="326250"/>
            <a:ext cx="8305200" cy="648300"/>
          </a:xfrm>
          <a:prstGeom prst="rect">
            <a:avLst/>
          </a:prstGeom>
          <a:noFill/>
          <a:ln/>
        </p:spPr>
        <p:txBody>
          <a:bodyPr wrap="square" lIns="0" tIns="0" rIns="0" bIns="0" rtlCol="0" anchor="t"/>
          <a:lstStyle/>
          <a:p>
            <a:pPr algn="ctr" indent="0" marL="0">
              <a:lnSpc>
                <a:spcPct val="90000"/>
              </a:lnSpc>
              <a:buNone/>
            </a:pPr>
            <a:r>
              <a:rPr lang="en-US" sz="3200" dirty="0">
                <a:solidFill>
                  <a:srgbClr val="5384B8"/>
                </a:solidFill>
                <a:latin typeface="Arial" pitchFamily="34" charset="0"/>
                <a:ea typeface="Arial" pitchFamily="34" charset="-122"/>
                <a:cs typeface="Arial" pitchFamily="34" charset="-120"/>
              </a:rPr>
              <a:t>Признаки равенства и способы построения
</a:t>
            </a:r>
            <a:endParaRPr lang="en-US" sz="32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737125" y="1419575"/>
            <a:ext cx="239100" cy="2391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737125" y="2680325"/>
            <a:ext cx="239100" cy="2391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737125" y="3941075"/>
            <a:ext cx="239100" cy="239100"/>
          </a:xfrm>
          <a:prstGeom prst="rect">
            <a:avLst/>
          </a:prstGeom>
        </p:spPr>
      </p:pic>
      <p:sp>
        <p:nvSpPr>
          <p:cNvPr id="8" name="Text 0"/>
          <p:cNvSpPr txBox="1"/>
          <p:nvPr/>
        </p:nvSpPr>
        <p:spPr>
          <a:xfrm>
            <a:off x="8408025" y="4665550"/>
            <a:ext cx="589200" cy="345900"/>
          </a:xfrm>
          <a:prstGeom prst="rect">
            <a:avLst/>
          </a:prstGeom>
          <a:noFill/>
          <a:ln/>
        </p:spPr>
        <p:txBody>
          <a:bodyPr wrap="square" lIns="0" tIns="0" rIns="0" bIns="0" rtlCol="0" anchor="t"/>
          <a:lstStyle/>
          <a:p>
            <a:pPr algn="r" indent="0" marL="0">
              <a:lnSpc>
                <a:spcPct val="100000"/>
              </a:lnSpc>
              <a:buNone/>
            </a:pPr>
            <a:r>
              <a:rPr lang="en-US" sz="900" dirty="0">
                <a:solidFill>
                  <a:srgbClr val="5F92C9"/>
                </a:solidFill>
                <a:latin typeface="Arial" pitchFamily="34" charset="0"/>
                <a:ea typeface="Arial" pitchFamily="34" charset="-122"/>
                <a:cs typeface="Arial" pitchFamily="34" charset="-120"/>
              </a:rPr>
              <a:t>14</a:t>
            </a:r>
            <a:endParaRPr lang="en-US" sz="900" dirty="0"/>
          </a:p>
        </p:txBody>
      </p:sp>
      <p:sp>
        <p:nvSpPr>
          <p:cNvPr id="9" name="Text 1"/>
          <p:cNvSpPr txBox="1"/>
          <p:nvPr/>
        </p:nvSpPr>
        <p:spPr>
          <a:xfrm>
            <a:off x="362400" y="326250"/>
            <a:ext cx="8410200" cy="424200"/>
          </a:xfrm>
          <a:prstGeom prst="rect">
            <a:avLst/>
          </a:prstGeom>
          <a:noFill/>
          <a:ln/>
        </p:spPr>
        <p:txBody>
          <a:bodyPr wrap="square" lIns="0" tIns="0" rIns="0" bIns="0" rtlCol="0" anchor="t"/>
          <a:lstStyle/>
          <a:p>
            <a:pPr algn="l" indent="0" marL="0">
              <a:lnSpc>
                <a:spcPct val="90000"/>
              </a:lnSpc>
              <a:buNone/>
            </a:pPr>
            <a:r>
              <a:rPr lang="en-US" sz="2600" dirty="0">
                <a:solidFill>
                  <a:srgbClr val="5384B8"/>
                </a:solidFill>
                <a:latin typeface="Arial" pitchFamily="34" charset="0"/>
                <a:ea typeface="Arial" pitchFamily="34" charset="-122"/>
                <a:cs typeface="Arial" pitchFamily="34" charset="-120"/>
              </a:rPr>
              <a:t>Серединный перпендикуляр: три ключевых идеи
</a:t>
            </a:r>
            <a:endParaRPr lang="en-US" sz="2600" dirty="0"/>
          </a:p>
        </p:txBody>
      </p:sp>
      <p:sp>
        <p:nvSpPr>
          <p:cNvPr id="10" name="Text 2"/>
          <p:cNvSpPr txBox="1"/>
          <p:nvPr/>
        </p:nvSpPr>
        <p:spPr>
          <a:xfrm>
            <a:off x="1124125" y="1123175"/>
            <a:ext cx="7283700" cy="831900"/>
          </a:xfrm>
          <a:prstGeom prst="rect">
            <a:avLst/>
          </a:prstGeom>
          <a:noFill/>
          <a:ln/>
        </p:spPr>
        <p:txBody>
          <a:bodyPr wrap="square" lIns="0" tIns="0" rIns="0" bIns="0" rtlCol="0" anchor="ctr"/>
          <a:lstStyle/>
          <a:p>
            <a:pPr algn="l" indent="0" marL="0">
              <a:lnSpc>
                <a:spcPct val="100000"/>
              </a:lnSpc>
              <a:buNone/>
            </a:pPr>
            <a:r>
              <a:rPr lang="en-US" sz="1400" dirty="0">
                <a:solidFill>
                  <a:srgbClr val="5384B8"/>
                </a:solidFill>
                <a:latin typeface="Arial" pitchFamily="34" charset="0"/>
                <a:ea typeface="Arial" pitchFamily="34" charset="-122"/>
                <a:cs typeface="Arial" pitchFamily="34" charset="-120"/>
              </a:rPr>
              <a:t>Через середину
</a:t>
            </a:r>
            <a:pPr algn="l" indent="0" marL="0">
              <a:lnSpc>
                <a:spcPct val="100000"/>
              </a:lnSpc>
              <a:buNone/>
            </a:pPr>
            <a:r>
              <a:rPr lang="en-US" sz="800" dirty="0">
                <a:solidFill>
                  <a:srgbClr val="5384B8"/>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5384B8"/>
                </a:solidFill>
                <a:latin typeface="Arial" pitchFamily="34" charset="0"/>
                <a:ea typeface="Arial" pitchFamily="34" charset="-122"/>
                <a:cs typeface="Arial" pitchFamily="34" charset="-120"/>
              </a:rPr>
              <a:t>Серединный перпендикуляр проходит через середину отрезка и делит его на две равные части. Это делает его важным ориентиром в построениях и доказательствах.
</a:t>
            </a:r>
            <a:endParaRPr lang="en-US" sz="1400" dirty="0"/>
          </a:p>
        </p:txBody>
      </p:sp>
      <p:sp>
        <p:nvSpPr>
          <p:cNvPr id="11" name="Text 3"/>
          <p:cNvSpPr txBox="1"/>
          <p:nvPr/>
        </p:nvSpPr>
        <p:spPr>
          <a:xfrm>
            <a:off x="1124125" y="2383925"/>
            <a:ext cx="7283700" cy="831900"/>
          </a:xfrm>
          <a:prstGeom prst="rect">
            <a:avLst/>
          </a:prstGeom>
          <a:noFill/>
          <a:ln/>
        </p:spPr>
        <p:txBody>
          <a:bodyPr wrap="square" lIns="0" tIns="0" rIns="0" bIns="0" rtlCol="0" anchor="ctr"/>
          <a:lstStyle/>
          <a:p>
            <a:pPr algn="l" indent="0" marL="0">
              <a:lnSpc>
                <a:spcPct val="100000"/>
              </a:lnSpc>
              <a:buNone/>
            </a:pPr>
            <a:r>
              <a:rPr lang="en-US" sz="1400" dirty="0">
                <a:solidFill>
                  <a:srgbClr val="5384B8"/>
                </a:solidFill>
                <a:latin typeface="Arial" pitchFamily="34" charset="0"/>
                <a:ea typeface="Arial" pitchFamily="34" charset="-122"/>
                <a:cs typeface="Arial" pitchFamily="34" charset="-120"/>
              </a:rPr>
              <a:t>Равные расстояния
</a:t>
            </a:r>
            <a:pPr algn="l" indent="0" marL="0">
              <a:lnSpc>
                <a:spcPct val="100000"/>
              </a:lnSpc>
              <a:buNone/>
            </a:pPr>
            <a:r>
              <a:rPr lang="en-US" sz="800" dirty="0">
                <a:solidFill>
                  <a:srgbClr val="5384B8"/>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5384B8"/>
                </a:solidFill>
                <a:latin typeface="Arial" pitchFamily="34" charset="0"/>
                <a:ea typeface="Arial" pitchFamily="34" charset="-122"/>
                <a:cs typeface="Arial" pitchFamily="34" charset="-120"/>
              </a:rPr>
              <a:t>Любая точка на этой прямой одинаково удалена от концов отрезка. Именно это свойство часто помогает доказывать равенство треугольников и сравнивать отрезки.
</a:t>
            </a:r>
            <a:endParaRPr lang="en-US" sz="1400" dirty="0"/>
          </a:p>
        </p:txBody>
      </p:sp>
      <p:sp>
        <p:nvSpPr>
          <p:cNvPr id="12" name="Text 4"/>
          <p:cNvSpPr txBox="1"/>
          <p:nvPr/>
        </p:nvSpPr>
        <p:spPr>
          <a:xfrm>
            <a:off x="1124125" y="3644675"/>
            <a:ext cx="7283700" cy="831900"/>
          </a:xfrm>
          <a:prstGeom prst="rect">
            <a:avLst/>
          </a:prstGeom>
          <a:noFill/>
          <a:ln/>
        </p:spPr>
        <p:txBody>
          <a:bodyPr wrap="square" lIns="0" tIns="0" rIns="0" bIns="0" rtlCol="0" anchor="ctr"/>
          <a:lstStyle/>
          <a:p>
            <a:pPr algn="l" indent="0" marL="0">
              <a:lnSpc>
                <a:spcPct val="100000"/>
              </a:lnSpc>
              <a:buNone/>
            </a:pPr>
            <a:r>
              <a:rPr lang="en-US" sz="1400" dirty="0">
                <a:solidFill>
                  <a:srgbClr val="5384B8"/>
                </a:solidFill>
                <a:latin typeface="Arial" pitchFamily="34" charset="0"/>
                <a:ea typeface="Arial" pitchFamily="34" charset="-122"/>
                <a:cs typeface="Arial" pitchFamily="34" charset="-120"/>
              </a:rPr>
              <a:t>Построение циркулем
</a:t>
            </a:r>
            <a:pPr algn="l" indent="0" marL="0">
              <a:lnSpc>
                <a:spcPct val="100000"/>
              </a:lnSpc>
              <a:buNone/>
            </a:pPr>
            <a:r>
              <a:rPr lang="en-US" sz="800" dirty="0">
                <a:solidFill>
                  <a:srgbClr val="5384B8"/>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5384B8"/>
                </a:solidFill>
                <a:latin typeface="Arial" pitchFamily="34" charset="0"/>
                <a:ea typeface="Arial" pitchFamily="34" charset="-122"/>
                <a:cs typeface="Arial" pitchFamily="34" charset="-120"/>
              </a:rPr>
              <a:t>Сначала из концов отрезка проводят дуги одинакового радиуса. Затем соединяют точки их пересечения — так получается серединный перпендикуляр без измерений.
</a:t>
            </a:r>
            <a:endParaRPr lang="en-US" sz="14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565625" y="886651"/>
            <a:ext cx="4431600" cy="3994499"/>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470225" y="326250"/>
            <a:ext cx="8274000" cy="560100"/>
          </a:xfrm>
          <a:prstGeom prst="rect">
            <a:avLst/>
          </a:prstGeom>
          <a:noFill/>
          <a:ln/>
        </p:spPr>
        <p:txBody>
          <a:bodyPr wrap="square" lIns="0" tIns="0" rIns="0" bIns="0" rtlCol="0" anchor="t"/>
          <a:lstStyle/>
          <a:p>
            <a:pPr algn="l" indent="0" marL="0">
              <a:lnSpc>
                <a:spcPct val="90000"/>
              </a:lnSpc>
              <a:buNone/>
            </a:pPr>
            <a:r>
              <a:rPr lang="en-US" sz="3200" dirty="0">
                <a:solidFill>
                  <a:srgbClr val="FFFFFF"/>
                </a:solidFill>
                <a:latin typeface="Arial" pitchFamily="34" charset="0"/>
                <a:ea typeface="Arial" pitchFamily="34" charset="-122"/>
                <a:cs typeface="Arial" pitchFamily="34" charset="-120"/>
              </a:rPr>
              <a:t>Биссектриса угла и её свойства
</a:t>
            </a:r>
            <a:endParaRPr lang="en-US" sz="3200" dirty="0"/>
          </a:p>
        </p:txBody>
      </p:sp>
      <p:sp>
        <p:nvSpPr>
          <p:cNvPr id="9" name="Text 1"/>
          <p:cNvSpPr txBox="1"/>
          <p:nvPr/>
        </p:nvSpPr>
        <p:spPr>
          <a:xfrm>
            <a:off x="8408025" y="4665550"/>
            <a:ext cx="589200" cy="345900"/>
          </a:xfrm>
          <a:prstGeom prst="rect">
            <a:avLst/>
          </a:prstGeom>
          <a:noFill/>
          <a:ln/>
        </p:spPr>
        <p:txBody>
          <a:bodyPr wrap="square" lIns="0" tIns="0" rIns="0" bIns="0" rtlCol="0" anchor="t"/>
          <a:lstStyle/>
          <a:p>
            <a:pPr algn="r" indent="0" marL="0">
              <a:lnSpc>
                <a:spcPct val="100000"/>
              </a:lnSpc>
              <a:buNone/>
            </a:pPr>
            <a:r>
              <a:rPr lang="en-US" sz="900" dirty="0">
                <a:solidFill>
                  <a:srgbClr val="FFFFFF"/>
                </a:solidFill>
                <a:latin typeface="Arial" pitchFamily="34" charset="0"/>
                <a:ea typeface="Arial" pitchFamily="34" charset="-122"/>
                <a:cs typeface="Arial" pitchFamily="34" charset="-120"/>
              </a:rPr>
              <a:t>15</a:t>
            </a:r>
            <a:endParaRPr lang="en-US" sz="900" dirty="0"/>
          </a:p>
        </p:txBody>
      </p:sp>
      <p:sp>
        <p:nvSpPr>
          <p:cNvPr id="10" name="Text 2"/>
          <p:cNvSpPr txBox="1"/>
          <p:nvPr/>
        </p:nvSpPr>
        <p:spPr>
          <a:xfrm>
            <a:off x="847250" y="3904432"/>
            <a:ext cx="3587400" cy="209100"/>
          </a:xfrm>
          <a:prstGeom prst="rect">
            <a:avLst/>
          </a:prstGeom>
          <a:noFill/>
          <a:ln/>
        </p:spPr>
        <p:txBody>
          <a:bodyPr wrap="square" lIns="0" tIns="0" rIns="0" bIns="0" rtlCol="0" anchor="t"/>
          <a:lstStyle/>
          <a:p>
            <a:pPr algn="l" indent="0" marL="0">
              <a:lnSpc>
                <a:spcPct val="100000"/>
              </a:lnSpc>
              <a:buNone/>
            </a:pPr>
            <a:r>
              <a:rPr lang="en-US" sz="1300" dirty="0">
                <a:solidFill>
                  <a:srgbClr val="5384B8"/>
                </a:solidFill>
                <a:latin typeface="Arial" pitchFamily="34" charset="0"/>
                <a:ea typeface="Arial" pitchFamily="34" charset="-122"/>
                <a:cs typeface="Arial" pitchFamily="34" charset="-120"/>
              </a:rPr>
              <a:t>Строится циркулем
</a:t>
            </a:r>
            <a:endParaRPr lang="en-US" sz="1300" dirty="0"/>
          </a:p>
        </p:txBody>
      </p:sp>
      <p:sp>
        <p:nvSpPr>
          <p:cNvPr id="11" name="Text 3"/>
          <p:cNvSpPr txBox="1"/>
          <p:nvPr/>
        </p:nvSpPr>
        <p:spPr>
          <a:xfrm>
            <a:off x="847250" y="4148583"/>
            <a:ext cx="3587400" cy="476400"/>
          </a:xfrm>
          <a:prstGeom prst="rect">
            <a:avLst/>
          </a:prstGeom>
          <a:noFill/>
          <a:ln/>
        </p:spPr>
        <p:txBody>
          <a:bodyPr wrap="square" lIns="0" tIns="0" rIns="0" bIns="0" rtlCol="0" anchor="t"/>
          <a:lstStyle/>
          <a:p>
            <a:pPr algn="l" indent="0" marL="0">
              <a:lnSpc>
                <a:spcPct val="100000"/>
              </a:lnSpc>
              <a:buNone/>
            </a:pPr>
            <a:r>
              <a:rPr lang="en-US" sz="900" dirty="0">
                <a:solidFill>
                  <a:srgbClr val="5384B8"/>
                </a:solidFill>
                <a:latin typeface="Arial" pitchFamily="34" charset="0"/>
                <a:ea typeface="Arial" pitchFamily="34" charset="-122"/>
                <a:cs typeface="Arial" pitchFamily="34" charset="-120"/>
              </a:rPr>
              <a:t>Сначала из вершины проводят дугу, затем отмечают точки на сторонах и из них строят дуги одинакового радиуса. Их пересечение задаёт биссектрису.
</a:t>
            </a:r>
            <a:endParaRPr lang="en-US" sz="900" dirty="0"/>
          </a:p>
        </p:txBody>
      </p:sp>
      <p:sp>
        <p:nvSpPr>
          <p:cNvPr id="12" name="Text 4"/>
          <p:cNvSpPr txBox="1"/>
          <p:nvPr/>
        </p:nvSpPr>
        <p:spPr>
          <a:xfrm>
            <a:off x="716825" y="1593807"/>
            <a:ext cx="1610400" cy="417900"/>
          </a:xfrm>
          <a:prstGeom prst="rect">
            <a:avLst/>
          </a:prstGeom>
          <a:noFill/>
          <a:ln/>
        </p:spPr>
        <p:txBody>
          <a:bodyPr wrap="square" lIns="0" tIns="0" rIns="0" bIns="0" rtlCol="0" anchor="t"/>
          <a:lstStyle/>
          <a:p>
            <a:pPr algn="l" indent="0" marL="0">
              <a:lnSpc>
                <a:spcPct val="100000"/>
              </a:lnSpc>
              <a:buNone/>
            </a:pPr>
            <a:r>
              <a:rPr lang="en-US" sz="1200" dirty="0">
                <a:solidFill>
                  <a:srgbClr val="5384B8"/>
                </a:solidFill>
                <a:latin typeface="Arial" pitchFamily="34" charset="0"/>
                <a:ea typeface="Arial" pitchFamily="34" charset="-122"/>
                <a:cs typeface="Arial" pitchFamily="34" charset="-120"/>
              </a:rPr>
              <a:t>Делит угол пополам
</a:t>
            </a:r>
            <a:endParaRPr lang="en-US" sz="1200" dirty="0"/>
          </a:p>
        </p:txBody>
      </p:sp>
      <p:sp>
        <p:nvSpPr>
          <p:cNvPr id="13" name="Text 5"/>
          <p:cNvSpPr txBox="1"/>
          <p:nvPr/>
        </p:nvSpPr>
        <p:spPr>
          <a:xfrm>
            <a:off x="716825" y="2045432"/>
            <a:ext cx="1610400" cy="1069500"/>
          </a:xfrm>
          <a:prstGeom prst="rect">
            <a:avLst/>
          </a:prstGeom>
          <a:noFill/>
          <a:ln/>
        </p:spPr>
        <p:txBody>
          <a:bodyPr wrap="square" lIns="0" tIns="0" rIns="0" bIns="0" rtlCol="0" anchor="t"/>
          <a:lstStyle/>
          <a:p>
            <a:pPr algn="l" indent="0" marL="0">
              <a:lnSpc>
                <a:spcPct val="100000"/>
              </a:lnSpc>
              <a:buNone/>
            </a:pPr>
            <a:r>
              <a:rPr lang="en-US" sz="900" dirty="0">
                <a:solidFill>
                  <a:srgbClr val="5384B8"/>
                </a:solidFill>
                <a:latin typeface="Arial" pitchFamily="34" charset="0"/>
                <a:ea typeface="Arial" pitchFamily="34" charset="-122"/>
                <a:cs typeface="Arial" pitchFamily="34" charset="-120"/>
              </a:rPr>
              <a:t>Биссектриса — это луч, который делит угол на два равных угла. Она помогает точно описывать симметрию внутри фигуры.
</a:t>
            </a:r>
            <a:endParaRPr lang="en-US" sz="900" dirty="0"/>
          </a:p>
        </p:txBody>
      </p:sp>
      <p:sp>
        <p:nvSpPr>
          <p:cNvPr id="14" name="Text 6"/>
          <p:cNvSpPr txBox="1"/>
          <p:nvPr/>
        </p:nvSpPr>
        <p:spPr>
          <a:xfrm>
            <a:off x="2807850" y="1593807"/>
            <a:ext cx="1610400" cy="417900"/>
          </a:xfrm>
          <a:prstGeom prst="rect">
            <a:avLst/>
          </a:prstGeom>
          <a:noFill/>
          <a:ln/>
        </p:spPr>
        <p:txBody>
          <a:bodyPr wrap="square" lIns="0" tIns="0" rIns="0" bIns="0" rtlCol="0" anchor="t"/>
          <a:lstStyle/>
          <a:p>
            <a:pPr algn="l" indent="0" marL="0">
              <a:lnSpc>
                <a:spcPct val="100000"/>
              </a:lnSpc>
              <a:buNone/>
            </a:pPr>
            <a:r>
              <a:rPr lang="en-US" sz="1200" dirty="0">
                <a:solidFill>
                  <a:srgbClr val="5384B8"/>
                </a:solidFill>
                <a:latin typeface="Arial" pitchFamily="34" charset="0"/>
                <a:ea typeface="Arial" pitchFamily="34" charset="-122"/>
                <a:cs typeface="Arial" pitchFamily="34" charset="-120"/>
              </a:rPr>
              <a:t>Даёт равные расстояния
</a:t>
            </a:r>
            <a:endParaRPr lang="en-US" sz="1200" dirty="0"/>
          </a:p>
        </p:txBody>
      </p:sp>
      <p:sp>
        <p:nvSpPr>
          <p:cNvPr id="15" name="Text 7"/>
          <p:cNvSpPr txBox="1"/>
          <p:nvPr/>
        </p:nvSpPr>
        <p:spPr>
          <a:xfrm>
            <a:off x="2807850" y="2045432"/>
            <a:ext cx="1610400" cy="1069500"/>
          </a:xfrm>
          <a:prstGeom prst="rect">
            <a:avLst/>
          </a:prstGeom>
          <a:noFill/>
          <a:ln/>
        </p:spPr>
        <p:txBody>
          <a:bodyPr wrap="square" lIns="0" tIns="0" rIns="0" bIns="0" rtlCol="0" anchor="t"/>
          <a:lstStyle/>
          <a:p>
            <a:pPr algn="l" indent="0" marL="0">
              <a:lnSpc>
                <a:spcPct val="100000"/>
              </a:lnSpc>
              <a:buNone/>
            </a:pPr>
            <a:r>
              <a:rPr lang="en-US" sz="900" dirty="0">
                <a:solidFill>
                  <a:srgbClr val="5384B8"/>
                </a:solidFill>
                <a:latin typeface="Arial" pitchFamily="34" charset="0"/>
                <a:ea typeface="Arial" pitchFamily="34" charset="-122"/>
                <a:cs typeface="Arial" pitchFamily="34" charset="-120"/>
              </a:rPr>
              <a:t>Любая точка биссектрисы находится на одинаковом расстоянии от сторон угла. Это свойство удобно доказывать через равенство двух вспомогательных треугольников.
</a:t>
            </a:r>
            <a:endParaRPr lang="en-US" sz="9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720575" y="1712750"/>
            <a:ext cx="3501900" cy="2153549"/>
          </a:xfrm>
          <a:prstGeom prst="rect">
            <a:avLst/>
          </a:prstGeom>
        </p:spPr>
      </p:pic>
      <p:sp>
        <p:nvSpPr>
          <p:cNvPr id="4" name="Text 0"/>
          <p:cNvSpPr txBox="1"/>
          <p:nvPr/>
        </p:nvSpPr>
        <p:spPr>
          <a:xfrm>
            <a:off x="362400" y="326250"/>
            <a:ext cx="8381700" cy="797700"/>
          </a:xfrm>
          <a:prstGeom prst="rect">
            <a:avLst/>
          </a:prstGeom>
          <a:noFill/>
          <a:ln/>
        </p:spPr>
        <p:txBody>
          <a:bodyPr wrap="square" lIns="0" tIns="0" rIns="0" bIns="0" rtlCol="0" anchor="t"/>
          <a:lstStyle/>
          <a:p>
            <a:pPr algn="l" indent="0" marL="0">
              <a:lnSpc>
                <a:spcPct val="90000"/>
              </a:lnSpc>
              <a:buNone/>
            </a:pPr>
            <a:r>
              <a:rPr lang="en-US" sz="3200" dirty="0">
                <a:solidFill>
                  <a:srgbClr val="FFFFFF"/>
                </a:solidFill>
                <a:latin typeface="Arial" pitchFamily="34" charset="0"/>
                <a:ea typeface="Arial" pitchFamily="34" charset="-122"/>
                <a:cs typeface="Arial" pitchFamily="34" charset="-120"/>
              </a:rPr>
              <a:t>Сравнение свойств основных линий в построениях
</a:t>
            </a:r>
            <a:endParaRPr lang="en-US" sz="3200" dirty="0"/>
          </a:p>
        </p:txBody>
      </p:sp>
      <p:sp>
        <p:nvSpPr>
          <p:cNvPr id="5" name="Text 1"/>
          <p:cNvSpPr txBox="1"/>
          <p:nvPr/>
        </p:nvSpPr>
        <p:spPr>
          <a:xfrm>
            <a:off x="4945300" y="1711925"/>
            <a:ext cx="3501900" cy="2155200"/>
          </a:xfrm>
          <a:prstGeom prst="rect">
            <a:avLst/>
          </a:prstGeom>
          <a:noFill/>
          <a:ln/>
        </p:spPr>
        <p:txBody>
          <a:bodyPr wrap="square" lIns="0" tIns="0" rIns="0" bIns="0" rtlCol="0" anchor="ctr"/>
          <a:lstStyle/>
          <a:p>
            <a:pPr algn="l" indent="0" marL="0">
              <a:lnSpc>
                <a:spcPct val="100000"/>
              </a:lnSpc>
              <a:buNone/>
            </a:pPr>
            <a:r>
              <a:rPr lang="en-US" sz="1100" dirty="0">
                <a:solidFill>
                  <a:srgbClr val="5F92C9"/>
                </a:solidFill>
                <a:latin typeface="Arial" pitchFamily="34" charset="0"/>
                <a:ea typeface="Arial" pitchFamily="34" charset="-122"/>
                <a:cs typeface="Arial" pitchFamily="34" charset="-120"/>
              </a:rPr>
              <a:t>Эти линии часто встречаются в задачах на построения и помогают найти нужные точки без прямого измерения линейкой.
</a:t>
            </a:r>
            <a:pPr algn="l" indent="0" marL="0">
              <a:lnSpc>
                <a:spcPct val="100000"/>
              </a:lnSpc>
              <a:buNone/>
            </a:pPr>
            <a:r>
              <a:rPr lang="en-US" sz="1100" dirty="0">
                <a:solidFill>
                  <a:srgbClr val="5F92C9"/>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5F92C9"/>
                </a:solidFill>
                <a:latin typeface="Arial" pitchFamily="34" charset="0"/>
                <a:ea typeface="Arial" pitchFamily="34" charset="-122"/>
                <a:cs typeface="Arial" pitchFamily="34" charset="-120"/>
              </a:rPr>
              <a:t>У каждой линии своё главное свойство, но все они служат для строгих построений и доказательств через равенство треугольников.
</a:t>
            </a:r>
            <a:pPr algn="l" indent="0" marL="0">
              <a:lnSpc>
                <a:spcPct val="100000"/>
              </a:lnSpc>
              <a:buNone/>
            </a:pPr>
            <a:r>
              <a:rPr lang="en-US" sz="1100" dirty="0">
                <a:solidFill>
                  <a:srgbClr val="5F92C9"/>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5F92C9"/>
                </a:solidFill>
                <a:latin typeface="Arial" pitchFamily="34" charset="0"/>
                <a:ea typeface="Arial" pitchFamily="34" charset="-122"/>
                <a:cs typeface="Arial" pitchFamily="34" charset="-120"/>
              </a:rPr>
              <a:t>Школьный курс геометрии, 7 класс
</a:t>
            </a:r>
            <a:endParaRPr lang="en-US" sz="1100" dirty="0"/>
          </a:p>
        </p:txBody>
      </p:sp>
      <p:sp>
        <p:nvSpPr>
          <p:cNvPr id="6" name="Text 2"/>
          <p:cNvSpPr txBox="1"/>
          <p:nvPr/>
        </p:nvSpPr>
        <p:spPr>
          <a:xfrm>
            <a:off x="8408025" y="4665550"/>
            <a:ext cx="589200" cy="345900"/>
          </a:xfrm>
          <a:prstGeom prst="rect">
            <a:avLst/>
          </a:prstGeom>
          <a:noFill/>
          <a:ln/>
        </p:spPr>
        <p:txBody>
          <a:bodyPr wrap="square" lIns="0" tIns="0" rIns="0" bIns="0" rtlCol="0" anchor="t"/>
          <a:lstStyle/>
          <a:p>
            <a:pPr algn="r" indent="0" marL="0">
              <a:lnSpc>
                <a:spcPct val="100000"/>
              </a:lnSpc>
              <a:buNone/>
            </a:pPr>
            <a:r>
              <a:rPr lang="en-US" sz="900" dirty="0">
                <a:solidFill>
                  <a:srgbClr val="FFFFFF"/>
                </a:solidFill>
                <a:latin typeface="Arial" pitchFamily="34" charset="0"/>
                <a:ea typeface="Arial" pitchFamily="34" charset="-122"/>
                <a:cs typeface="Arial" pitchFamily="34" charset="-120"/>
              </a:rPr>
              <a:t>16</a:t>
            </a:r>
            <a:endParaRPr lang="en-US" sz="9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470225" y="326250"/>
            <a:ext cx="7507200" cy="512400"/>
          </a:xfrm>
          <a:prstGeom prst="rect">
            <a:avLst/>
          </a:prstGeom>
          <a:noFill/>
          <a:ln/>
        </p:spPr>
        <p:txBody>
          <a:bodyPr wrap="square" lIns="0" tIns="0" rIns="0" bIns="0" rtlCol="0" anchor="t"/>
          <a:lstStyle/>
          <a:p>
            <a:pPr algn="l" indent="0" marL="0">
              <a:lnSpc>
                <a:spcPct val="90000"/>
              </a:lnSpc>
              <a:buNone/>
            </a:pPr>
            <a:r>
              <a:rPr lang="en-US" sz="3200" dirty="0">
                <a:solidFill>
                  <a:srgbClr val="5F92C9"/>
                </a:solidFill>
                <a:latin typeface="Arial" pitchFamily="34" charset="0"/>
                <a:ea typeface="Arial" pitchFamily="34" charset="-122"/>
                <a:cs typeface="Arial" pitchFamily="34" charset="-120"/>
              </a:rPr>
              <a:t>Типичные ошибки в теме
</a:t>
            </a:r>
            <a:endParaRPr lang="en-US" sz="3200" dirty="0"/>
          </a:p>
        </p:txBody>
      </p:sp>
      <p:sp>
        <p:nvSpPr>
          <p:cNvPr id="8" name="Text 1"/>
          <p:cNvSpPr txBox="1"/>
          <p:nvPr/>
        </p:nvSpPr>
        <p:spPr>
          <a:xfrm>
            <a:off x="8408025" y="4718050"/>
            <a:ext cx="589200" cy="293400"/>
          </a:xfrm>
          <a:prstGeom prst="rect">
            <a:avLst/>
          </a:prstGeom>
          <a:noFill/>
          <a:ln/>
        </p:spPr>
        <p:txBody>
          <a:bodyPr wrap="square" lIns="0" tIns="0" rIns="0" bIns="0" rtlCol="0" anchor="t"/>
          <a:lstStyle/>
          <a:p>
            <a:pPr algn="r" indent="0" marL="0">
              <a:lnSpc>
                <a:spcPct val="100000"/>
              </a:lnSpc>
              <a:buNone/>
            </a:pPr>
            <a:r>
              <a:rPr lang="en-US" sz="900" dirty="0">
                <a:solidFill>
                  <a:srgbClr val="5F92C9"/>
                </a:solidFill>
                <a:latin typeface="Arial" pitchFamily="34" charset="0"/>
                <a:ea typeface="Arial" pitchFamily="34" charset="-122"/>
                <a:cs typeface="Arial" pitchFamily="34" charset="-120"/>
              </a:rPr>
              <a:t>17</a:t>
            </a:r>
            <a:endParaRPr lang="en-US" sz="900" dirty="0"/>
          </a:p>
        </p:txBody>
      </p:sp>
      <p:sp>
        <p:nvSpPr>
          <p:cNvPr id="9" name="Text 2"/>
          <p:cNvSpPr txBox="1"/>
          <p:nvPr/>
        </p:nvSpPr>
        <p:spPr>
          <a:xfrm>
            <a:off x="470250" y="1690050"/>
            <a:ext cx="3993000" cy="1070700"/>
          </a:xfrm>
          <a:prstGeom prst="rect">
            <a:avLst/>
          </a:prstGeom>
          <a:noFill/>
          <a:ln/>
        </p:spPr>
        <p:txBody>
          <a:bodyPr wrap="square" lIns="0" tIns="0" rIns="0" bIns="0" rtlCol="0" anchor="t"/>
          <a:lstStyle/>
          <a:p>
            <a:pPr algn="l" indent="0" marL="0">
              <a:lnSpc>
                <a:spcPct val="100000"/>
              </a:lnSpc>
              <a:buNone/>
            </a:pPr>
            <a:r>
              <a:rPr lang="en-US" sz="1300" dirty="0">
                <a:solidFill>
                  <a:srgbClr val="5384B8"/>
                </a:solidFill>
                <a:latin typeface="Arial" pitchFamily="34" charset="0"/>
                <a:ea typeface="Arial" pitchFamily="34" charset="-122"/>
                <a:cs typeface="Arial" pitchFamily="34" charset="-120"/>
              </a:rPr>
              <a:t>Во втором признаке важен именно угол между двумя сторонами. Если взять любой угол рядом, условие уже не будет выполнено.
</a:t>
            </a:r>
            <a:endParaRPr lang="en-US" sz="1300" dirty="0"/>
          </a:p>
        </p:txBody>
      </p:sp>
      <p:sp>
        <p:nvSpPr>
          <p:cNvPr id="10" name="Text 3"/>
          <p:cNvSpPr txBox="1"/>
          <p:nvPr/>
        </p:nvSpPr>
        <p:spPr>
          <a:xfrm>
            <a:off x="470225" y="1342209"/>
            <a:ext cx="3993000" cy="277500"/>
          </a:xfrm>
          <a:prstGeom prst="rect">
            <a:avLst/>
          </a:prstGeom>
          <a:noFill/>
          <a:ln/>
        </p:spPr>
        <p:txBody>
          <a:bodyPr wrap="square" lIns="0" tIns="0" rIns="0" bIns="0" rtlCol="0" anchor="t"/>
          <a:lstStyle/>
          <a:p>
            <a:pPr algn="l" indent="0" marL="0">
              <a:lnSpc>
                <a:spcPct val="100000"/>
              </a:lnSpc>
              <a:buNone/>
            </a:pPr>
            <a:r>
              <a:rPr lang="en-US" sz="1600" dirty="0">
                <a:solidFill>
                  <a:srgbClr val="5384B8"/>
                </a:solidFill>
                <a:latin typeface="Arial" pitchFamily="34" charset="0"/>
                <a:ea typeface="Arial" pitchFamily="34" charset="-122"/>
                <a:cs typeface="Arial" pitchFamily="34" charset="-120"/>
              </a:rPr>
              <a:t>Игнорируют положение угла
</a:t>
            </a:r>
            <a:endParaRPr lang="en-US" sz="1600" dirty="0"/>
          </a:p>
        </p:txBody>
      </p:sp>
      <p:sp>
        <p:nvSpPr>
          <p:cNvPr id="11" name="Text 4"/>
          <p:cNvSpPr txBox="1"/>
          <p:nvPr/>
        </p:nvSpPr>
        <p:spPr>
          <a:xfrm>
            <a:off x="4709625" y="3697950"/>
            <a:ext cx="3993000" cy="1070700"/>
          </a:xfrm>
          <a:prstGeom prst="rect">
            <a:avLst/>
          </a:prstGeom>
          <a:noFill/>
          <a:ln/>
        </p:spPr>
        <p:txBody>
          <a:bodyPr wrap="square" lIns="0" tIns="0" rIns="0" bIns="0" rtlCol="0" anchor="t"/>
          <a:lstStyle/>
          <a:p>
            <a:pPr algn="l" indent="0" marL="0">
              <a:lnSpc>
                <a:spcPct val="100000"/>
              </a:lnSpc>
              <a:buNone/>
            </a:pPr>
            <a:r>
              <a:rPr lang="en-US" sz="1300" dirty="0">
                <a:solidFill>
                  <a:srgbClr val="5384B8"/>
                </a:solidFill>
                <a:latin typeface="Arial" pitchFamily="34" charset="0"/>
                <a:ea typeface="Arial" pitchFamily="34" charset="-122"/>
                <a:cs typeface="Arial" pitchFamily="34" charset="-120"/>
              </a:rPr>
              <a:t>Если неверно сопоставить вершины двух треугольников, можно ошибиться в записи равенства и сделать неправильный вывод о сторонах и углах.
</a:t>
            </a:r>
            <a:endParaRPr lang="en-US" sz="1300" dirty="0"/>
          </a:p>
        </p:txBody>
      </p:sp>
      <p:sp>
        <p:nvSpPr>
          <p:cNvPr id="12" name="Text 5"/>
          <p:cNvSpPr txBox="1"/>
          <p:nvPr/>
        </p:nvSpPr>
        <p:spPr>
          <a:xfrm>
            <a:off x="4709600" y="3324652"/>
            <a:ext cx="3993000" cy="293400"/>
          </a:xfrm>
          <a:prstGeom prst="rect">
            <a:avLst/>
          </a:prstGeom>
          <a:noFill/>
          <a:ln/>
        </p:spPr>
        <p:txBody>
          <a:bodyPr wrap="square" lIns="0" tIns="0" rIns="0" bIns="0" rtlCol="0" anchor="t"/>
          <a:lstStyle/>
          <a:p>
            <a:pPr algn="l" indent="0" marL="0">
              <a:lnSpc>
                <a:spcPct val="100000"/>
              </a:lnSpc>
              <a:buNone/>
            </a:pPr>
            <a:r>
              <a:rPr lang="en-US" sz="1600" dirty="0">
                <a:solidFill>
                  <a:srgbClr val="5384B8"/>
                </a:solidFill>
                <a:latin typeface="Arial" pitchFamily="34" charset="0"/>
                <a:ea typeface="Arial" pitchFamily="34" charset="-122"/>
                <a:cs typeface="Arial" pitchFamily="34" charset="-120"/>
              </a:rPr>
              <a:t>Путают соответствие вершин
</a:t>
            </a:r>
            <a:endParaRPr lang="en-US" sz="1600" dirty="0"/>
          </a:p>
        </p:txBody>
      </p:sp>
      <p:sp>
        <p:nvSpPr>
          <p:cNvPr id="13" name="Text 6"/>
          <p:cNvSpPr txBox="1"/>
          <p:nvPr/>
        </p:nvSpPr>
        <p:spPr>
          <a:xfrm>
            <a:off x="4709625" y="1690050"/>
            <a:ext cx="3993000" cy="1070700"/>
          </a:xfrm>
          <a:prstGeom prst="rect">
            <a:avLst/>
          </a:prstGeom>
          <a:noFill/>
          <a:ln/>
        </p:spPr>
        <p:txBody>
          <a:bodyPr wrap="square" lIns="0" tIns="0" rIns="0" bIns="0" rtlCol="0" anchor="t"/>
          <a:lstStyle/>
          <a:p>
            <a:pPr algn="l" indent="0" marL="0">
              <a:lnSpc>
                <a:spcPct val="100000"/>
              </a:lnSpc>
              <a:buNone/>
            </a:pPr>
            <a:r>
              <a:rPr lang="en-US" sz="1300" dirty="0">
                <a:solidFill>
                  <a:srgbClr val="5384B8"/>
                </a:solidFill>
                <a:latin typeface="Arial" pitchFamily="34" charset="0"/>
                <a:ea typeface="Arial" pitchFamily="34" charset="-122"/>
                <a:cs typeface="Arial" pitchFamily="34" charset="-120"/>
              </a:rPr>
              <a:t>Даже небольшая ошибка циркуля смещает точки пересечения и портит всё построение. Поэтому важны аккуратность и одинаковый радиус дуг.
</a:t>
            </a:r>
            <a:endParaRPr lang="en-US" sz="1300" dirty="0"/>
          </a:p>
        </p:txBody>
      </p:sp>
      <p:sp>
        <p:nvSpPr>
          <p:cNvPr id="14" name="Text 7"/>
          <p:cNvSpPr txBox="1"/>
          <p:nvPr/>
        </p:nvSpPr>
        <p:spPr>
          <a:xfrm>
            <a:off x="4709600" y="1326177"/>
            <a:ext cx="3993000" cy="277500"/>
          </a:xfrm>
          <a:prstGeom prst="rect">
            <a:avLst/>
          </a:prstGeom>
          <a:noFill/>
          <a:ln/>
        </p:spPr>
        <p:txBody>
          <a:bodyPr wrap="square" lIns="0" tIns="0" rIns="0" bIns="0" rtlCol="0" anchor="t"/>
          <a:lstStyle/>
          <a:p>
            <a:pPr algn="l" indent="0" marL="0">
              <a:lnSpc>
                <a:spcPct val="100000"/>
              </a:lnSpc>
              <a:buNone/>
            </a:pPr>
            <a:r>
              <a:rPr lang="en-US" sz="1600" dirty="0">
                <a:solidFill>
                  <a:srgbClr val="5384B8"/>
                </a:solidFill>
                <a:latin typeface="Arial" pitchFamily="34" charset="0"/>
                <a:ea typeface="Arial" pitchFamily="34" charset="-122"/>
                <a:cs typeface="Arial" pitchFamily="34" charset="-120"/>
              </a:rPr>
              <a:t>Неточно строят дуги
</a:t>
            </a:r>
            <a:endParaRPr lang="en-US" sz="1600" dirty="0"/>
          </a:p>
        </p:txBody>
      </p:sp>
      <p:sp>
        <p:nvSpPr>
          <p:cNvPr id="15" name="Text 8"/>
          <p:cNvSpPr txBox="1"/>
          <p:nvPr/>
        </p:nvSpPr>
        <p:spPr>
          <a:xfrm>
            <a:off x="470250" y="3697950"/>
            <a:ext cx="3993000" cy="1070700"/>
          </a:xfrm>
          <a:prstGeom prst="rect">
            <a:avLst/>
          </a:prstGeom>
          <a:noFill/>
          <a:ln/>
        </p:spPr>
        <p:txBody>
          <a:bodyPr wrap="square" lIns="0" tIns="0" rIns="0" bIns="0" rtlCol="0" anchor="t"/>
          <a:lstStyle/>
          <a:p>
            <a:pPr algn="l" indent="0" marL="0">
              <a:lnSpc>
                <a:spcPct val="100000"/>
              </a:lnSpc>
              <a:buNone/>
            </a:pPr>
            <a:r>
              <a:rPr lang="en-US" sz="1300" dirty="0">
                <a:solidFill>
                  <a:srgbClr val="5384B8"/>
                </a:solidFill>
                <a:latin typeface="Arial" pitchFamily="34" charset="0"/>
                <a:ea typeface="Arial" pitchFamily="34" charset="-122"/>
                <a:cs typeface="Arial" pitchFamily="34" charset="-120"/>
              </a:rPr>
              <a:t>В геометрии недостаточно просто измерить отрезки линейкой. Нужно выполнить построение по правилам, чтобы результат можно было использовать в доказательстве.
</a:t>
            </a:r>
            <a:endParaRPr lang="en-US" sz="1300" dirty="0"/>
          </a:p>
        </p:txBody>
      </p:sp>
      <p:sp>
        <p:nvSpPr>
          <p:cNvPr id="16" name="Text 9"/>
          <p:cNvSpPr txBox="1"/>
          <p:nvPr/>
        </p:nvSpPr>
        <p:spPr>
          <a:xfrm>
            <a:off x="470225" y="3350109"/>
            <a:ext cx="3993000" cy="277500"/>
          </a:xfrm>
          <a:prstGeom prst="rect">
            <a:avLst/>
          </a:prstGeom>
          <a:noFill/>
          <a:ln/>
        </p:spPr>
        <p:txBody>
          <a:bodyPr wrap="square" lIns="0" tIns="0" rIns="0" bIns="0" rtlCol="0" anchor="t"/>
          <a:lstStyle/>
          <a:p>
            <a:pPr algn="l" indent="0" marL="0">
              <a:lnSpc>
                <a:spcPct val="100000"/>
              </a:lnSpc>
              <a:buNone/>
            </a:pPr>
            <a:r>
              <a:rPr lang="en-US" sz="1600" dirty="0">
                <a:solidFill>
                  <a:srgbClr val="5384B8"/>
                </a:solidFill>
                <a:latin typeface="Arial" pitchFamily="34" charset="0"/>
                <a:ea typeface="Arial" pitchFamily="34" charset="-122"/>
                <a:cs typeface="Arial" pitchFamily="34" charset="-120"/>
              </a:rPr>
              <a:t>Заменяют построение измерением
</a:t>
            </a:r>
            <a:endParaRPr lang="en-US" sz="16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00000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290250" y="2780858"/>
            <a:ext cx="4270500" cy="2489735"/>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4560750" y="2780858"/>
            <a:ext cx="4270500" cy="2489735"/>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693525" y="1257000"/>
            <a:ext cx="3630900" cy="1254900"/>
          </a:xfrm>
          <a:prstGeom prst="rect">
            <a:avLst/>
          </a:prstGeom>
          <a:noFill/>
          <a:ln/>
        </p:spPr>
        <p:txBody>
          <a:bodyPr wrap="square" lIns="0" tIns="0" rIns="0" bIns="0" rtlCol="0" anchor="t"/>
          <a:lstStyle/>
          <a:p>
            <a:pPr algn="l" indent="0" marL="0">
              <a:lnSpc>
                <a:spcPct val="90000"/>
              </a:lnSpc>
              <a:buNone/>
            </a:pPr>
            <a:r>
              <a:rPr lang="en-US" sz="1800" dirty="0">
                <a:solidFill>
                  <a:srgbClr val="5F92C9"/>
                </a:solidFill>
                <a:latin typeface="Arial" pitchFamily="34" charset="0"/>
                <a:ea typeface="Arial" pitchFamily="34" charset="-122"/>
                <a:cs typeface="Arial" pitchFamily="34" charset="-120"/>
              </a:rPr>
              <a:t>Точка на биссектрисе
</a:t>
            </a:r>
            <a:pPr algn="l" indent="0" marL="0">
              <a:lnSpc>
                <a:spcPct val="90000"/>
              </a:lnSpc>
              <a:buNone/>
            </a:pPr>
            <a:r>
              <a:rPr lang="en-US" sz="1800" dirty="0">
                <a:solidFill>
                  <a:srgbClr val="5F92C9"/>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5F92C9"/>
                </a:solidFill>
                <a:latin typeface="Arial" pitchFamily="34" charset="0"/>
                <a:ea typeface="Arial" pitchFamily="34" charset="-122"/>
                <a:cs typeface="Arial" pitchFamily="34" charset="-120"/>
              </a:rPr>
              <a:t>Рассмотрим точку внутри угла, лежащую на его биссектрисе. От неё опускают перпендикуляры к сторонам угла и получают два прямоугольных треугольника. Они сравниваются по равному углу и общей стороне, после чего устанавливают равенство расстояний до сторон.
</a:t>
            </a:r>
            <a:endParaRPr lang="en-US" sz="1800" dirty="0"/>
          </a:p>
        </p:txBody>
      </p:sp>
      <p:sp>
        <p:nvSpPr>
          <p:cNvPr id="9" name="Text 1"/>
          <p:cNvSpPr txBox="1"/>
          <p:nvPr/>
        </p:nvSpPr>
        <p:spPr>
          <a:xfrm>
            <a:off x="4834525" y="1257000"/>
            <a:ext cx="3630900" cy="1254900"/>
          </a:xfrm>
          <a:prstGeom prst="rect">
            <a:avLst/>
          </a:prstGeom>
          <a:noFill/>
          <a:ln/>
        </p:spPr>
        <p:txBody>
          <a:bodyPr wrap="square" lIns="0" tIns="0" rIns="0" bIns="0" rtlCol="0" anchor="t"/>
          <a:lstStyle/>
          <a:p>
            <a:pPr algn="l" indent="0" marL="0">
              <a:lnSpc>
                <a:spcPct val="90000"/>
              </a:lnSpc>
              <a:buNone/>
            </a:pPr>
            <a:r>
              <a:rPr lang="en-US" sz="1800" dirty="0">
                <a:solidFill>
                  <a:srgbClr val="5F92C9"/>
                </a:solidFill>
                <a:latin typeface="Arial" pitchFamily="34" charset="0"/>
                <a:ea typeface="Arial" pitchFamily="34" charset="-122"/>
                <a:cs typeface="Arial" pitchFamily="34" charset="-120"/>
              </a:rPr>
              <a:t>Почему расстояния равны
</a:t>
            </a:r>
            <a:pPr algn="l" indent="0" marL="0">
              <a:lnSpc>
                <a:spcPct val="90000"/>
              </a:lnSpc>
              <a:buNone/>
            </a:pPr>
            <a:r>
              <a:rPr lang="en-US" sz="1800" dirty="0">
                <a:solidFill>
                  <a:srgbClr val="5F92C9"/>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5F92C9"/>
                </a:solidFill>
                <a:latin typeface="Arial" pitchFamily="34" charset="0"/>
                <a:ea typeface="Arial" pitchFamily="34" charset="-122"/>
                <a:cs typeface="Arial" pitchFamily="34" charset="-120"/>
              </a:rPr>
              <a:t>Если два построенных треугольника равны, то их соответствующие перпендикуляры тоже равны. Значит, точка на биссектрисе одинаково удалена от обеих сторон угла. На схеме это удобно показать двумя равными отрезками от точки к сторонам.
</a:t>
            </a:r>
            <a:endParaRPr lang="en-US" sz="1800" dirty="0"/>
          </a:p>
        </p:txBody>
      </p:sp>
      <p:sp>
        <p:nvSpPr>
          <p:cNvPr id="10" name="Text 2"/>
          <p:cNvSpPr txBox="1"/>
          <p:nvPr/>
        </p:nvSpPr>
        <p:spPr>
          <a:xfrm>
            <a:off x="8408025" y="4665550"/>
            <a:ext cx="589200" cy="345900"/>
          </a:xfrm>
          <a:prstGeom prst="rect">
            <a:avLst/>
          </a:prstGeom>
          <a:noFill/>
          <a:ln/>
        </p:spPr>
        <p:txBody>
          <a:bodyPr wrap="square" lIns="0" tIns="0" rIns="0" bIns="0" rtlCol="0" anchor="t"/>
          <a:lstStyle/>
          <a:p>
            <a:pPr algn="r" indent="0" marL="0">
              <a:lnSpc>
                <a:spcPct val="100000"/>
              </a:lnSpc>
              <a:buNone/>
            </a:pPr>
            <a:r>
              <a:rPr lang="en-US" sz="900" dirty="0">
                <a:solidFill>
                  <a:srgbClr val="5F92C9"/>
                </a:solidFill>
                <a:latin typeface="Arial" pitchFamily="34" charset="0"/>
                <a:ea typeface="Arial" pitchFamily="34" charset="-122"/>
                <a:cs typeface="Arial" pitchFamily="34" charset="-120"/>
              </a:rPr>
              <a:t>18</a:t>
            </a:r>
            <a:endParaRPr lang="en-US" sz="900" dirty="0"/>
          </a:p>
        </p:txBody>
      </p:sp>
      <p:sp>
        <p:nvSpPr>
          <p:cNvPr id="11" name="Text 3"/>
          <p:cNvSpPr txBox="1"/>
          <p:nvPr/>
        </p:nvSpPr>
        <p:spPr>
          <a:xfrm>
            <a:off x="456350" y="326250"/>
            <a:ext cx="7646100" cy="512400"/>
          </a:xfrm>
          <a:prstGeom prst="rect">
            <a:avLst/>
          </a:prstGeom>
          <a:noFill/>
          <a:ln/>
        </p:spPr>
        <p:txBody>
          <a:bodyPr wrap="square" lIns="0" tIns="0" rIns="0" bIns="0" rtlCol="0" anchor="t"/>
          <a:lstStyle/>
          <a:p>
            <a:pPr algn="l" indent="0" marL="0">
              <a:lnSpc>
                <a:spcPct val="90000"/>
              </a:lnSpc>
              <a:buNone/>
            </a:pPr>
            <a:r>
              <a:rPr lang="en-US" sz="2759" dirty="0">
                <a:solidFill>
                  <a:srgbClr val="5F92C9"/>
                </a:solidFill>
                <a:latin typeface="Arial" pitchFamily="34" charset="0"/>
                <a:ea typeface="Arial" pitchFamily="34" charset="-122"/>
                <a:cs typeface="Arial" pitchFamily="34" charset="-120"/>
              </a:rPr>
              <a:t>Пример доказательства свойства биссектрисы
</a:t>
            </a:r>
            <a:endParaRPr lang="en-US" sz="2759"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62400" y="1358806"/>
            <a:ext cx="8456700" cy="3304589"/>
          </a:xfrm>
          <a:prstGeom prst="rect">
            <a:avLst/>
          </a:prstGeom>
        </p:spPr>
      </p:pic>
      <p:sp>
        <p:nvSpPr>
          <p:cNvPr id="4" name="Text 0"/>
          <p:cNvSpPr txBox="1"/>
          <p:nvPr/>
        </p:nvSpPr>
        <p:spPr>
          <a:xfrm>
            <a:off x="8408025" y="4665550"/>
            <a:ext cx="589200" cy="345900"/>
          </a:xfrm>
          <a:prstGeom prst="rect">
            <a:avLst/>
          </a:prstGeom>
          <a:noFill/>
          <a:ln/>
        </p:spPr>
        <p:txBody>
          <a:bodyPr wrap="square" lIns="0" tIns="0" rIns="0" bIns="0" rtlCol="0" anchor="t"/>
          <a:lstStyle/>
          <a:p>
            <a:pPr algn="r" indent="0" marL="0">
              <a:lnSpc>
                <a:spcPct val="100000"/>
              </a:lnSpc>
              <a:buNone/>
            </a:pPr>
            <a:r>
              <a:rPr lang="en-US" sz="900" dirty="0">
                <a:solidFill>
                  <a:srgbClr val="FFFFFF"/>
                </a:solidFill>
                <a:latin typeface="Arial" pitchFamily="34" charset="0"/>
                <a:ea typeface="Arial" pitchFamily="34" charset="-122"/>
                <a:cs typeface="Arial" pitchFamily="34" charset="-120"/>
              </a:rPr>
              <a:t>19</a:t>
            </a:r>
            <a:endParaRPr lang="en-US" sz="900" dirty="0"/>
          </a:p>
        </p:txBody>
      </p:sp>
      <p:sp>
        <p:nvSpPr>
          <p:cNvPr id="5" name="Text 1"/>
          <p:cNvSpPr txBox="1"/>
          <p:nvPr/>
        </p:nvSpPr>
        <p:spPr>
          <a:xfrm>
            <a:off x="362400" y="326250"/>
            <a:ext cx="8456700" cy="552600"/>
          </a:xfrm>
          <a:prstGeom prst="rect">
            <a:avLst/>
          </a:prstGeom>
          <a:noFill/>
          <a:ln/>
        </p:spPr>
        <p:txBody>
          <a:bodyPr wrap="square" lIns="0" tIns="0" rIns="0" bIns="0" rtlCol="0" anchor="t"/>
          <a:lstStyle/>
          <a:p>
            <a:pPr algn="l" indent="0" marL="0">
              <a:lnSpc>
                <a:spcPct val="90000"/>
              </a:lnSpc>
              <a:buNone/>
            </a:pPr>
            <a:r>
              <a:rPr lang="en-US" sz="2647" dirty="0">
                <a:solidFill>
                  <a:srgbClr val="5F92C9"/>
                </a:solidFill>
                <a:latin typeface="Arial" pitchFamily="34" charset="0"/>
                <a:ea typeface="Arial" pitchFamily="34" charset="-122"/>
                <a:cs typeface="Arial" pitchFamily="34" charset="-120"/>
              </a:rPr>
              <a:t>Алгоритм решения задач на равенство треугольников
</a:t>
            </a:r>
            <a:endParaRPr lang="en-US" sz="2647" dirty="0"/>
          </a:p>
        </p:txBody>
      </p:sp>
      <p:sp>
        <p:nvSpPr>
          <p:cNvPr id="6" name="Text 2"/>
          <p:cNvSpPr txBox="1"/>
          <p:nvPr/>
        </p:nvSpPr>
        <p:spPr>
          <a:xfrm>
            <a:off x="362400" y="910075"/>
            <a:ext cx="8456700" cy="345900"/>
          </a:xfrm>
          <a:prstGeom prst="rect">
            <a:avLst/>
          </a:prstGeom>
          <a:noFill/>
          <a:ln/>
        </p:spPr>
        <p:txBody>
          <a:bodyPr wrap="square" lIns="0" tIns="0" rIns="0" bIns="0" rtlCol="0" anchor="t"/>
          <a:lstStyle/>
          <a:p>
            <a:pPr algn="l" indent="0" marL="0">
              <a:lnSpc>
                <a:spcPct val="115000"/>
              </a:lnSpc>
              <a:buNone/>
            </a:pPr>
            <a:r>
              <a:rPr lang="en-US" sz="1200" dirty="0">
                <a:solidFill>
                  <a:srgbClr val="5384B8"/>
                </a:solidFill>
                <a:latin typeface="Arial" pitchFamily="34" charset="0"/>
                <a:ea typeface="Arial" pitchFamily="34" charset="-122"/>
                <a:cs typeface="Arial" pitchFamily="34" charset="-120"/>
              </a:rPr>
              <a:t>Последовательность действий при анализе чертежа и выборе признака равенства
</a:t>
            </a:r>
            <a:endParaRPr lang="en-US" sz="12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3" name="Text 0"/>
          <p:cNvSpPr txBox="1"/>
          <p:nvPr/>
        </p:nvSpPr>
        <p:spPr>
          <a:xfrm>
            <a:off x="463700" y="2505075"/>
            <a:ext cx="8203800" cy="2047800"/>
          </a:xfrm>
          <a:prstGeom prst="rect">
            <a:avLst/>
          </a:prstGeom>
          <a:noFill/>
          <a:ln/>
        </p:spPr>
        <p:txBody>
          <a:bodyPr wrap="square" lIns="0" tIns="0" rIns="0" bIns="0" rtlCol="0" anchor="b"/>
          <a:lstStyle/>
          <a:p>
            <a:pPr algn="l" indent="0" marL="0">
              <a:lnSpc>
                <a:spcPct val="90000"/>
              </a:lnSpc>
              <a:buNone/>
            </a:pPr>
            <a:r>
              <a:rPr lang="en-US" sz="3200" dirty="0">
                <a:solidFill>
                  <a:srgbClr val="FFFFFF"/>
                </a:solidFill>
                <a:latin typeface="Arial" pitchFamily="34" charset="0"/>
                <a:ea typeface="Arial" pitchFamily="34" charset="-122"/>
                <a:cs typeface="Arial" pitchFamily="34" charset="-120"/>
              </a:rPr>
              <a:t>Что важно запомнить
</a:t>
            </a:r>
            <a:pPr algn="l" indent="0" marL="0">
              <a:lnSpc>
                <a:spcPct val="90000"/>
              </a:lnSpc>
              <a:buNone/>
            </a:pPr>
            <a:r>
              <a:rPr lang="en-US" sz="32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600" dirty="0">
                <a:solidFill>
                  <a:srgbClr val="FFFFFF"/>
                </a:solidFill>
                <a:latin typeface="Arial" pitchFamily="34" charset="0"/>
                <a:ea typeface="Arial" pitchFamily="34" charset="-122"/>
                <a:cs typeface="Arial" pitchFamily="34" charset="-120"/>
              </a:rPr>
              <a:t>Равные треугольники позволяют делать точные выводы без измерений. Три признака равенства и базовые построения учат видеть достаточные данные и превращать их в строгие геометрические доказательства.
</a:t>
            </a:r>
            <a:endParaRPr lang="en-US" sz="3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2026-05-29T01:29:37Z</dcterms:created>
  <dcterms:modified xsi:type="dcterms:W3CDTF">2026-05-29T01:29:37Z</dcterms:modified>
</cp:coreProperties>
</file>