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Становление государства в Месопотамии
</a:t>
            </a:r>
            <a:endParaRPr lang="en-US" sz="4189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природа, труд и власть создали первые государства Междуречья.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Междуречье и рождение первых государств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люди научились жить не только рядом с реками, но и вместе управлять водой, запасами и городом. Именно эти задачи сделали Междуречье одной из первых колыбелей государства.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Месопотамии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764175" y="1440000"/>
            <a:ext cx="1581000" cy="300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Жаркий климат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в Междуречье было очень жарким и сухим, поэтому без воды урожай быстро погибал. Жителям приходилось особенно внимательно следить за полями и запасами.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47442" y="1440000"/>
            <a:ext cx="1581000" cy="300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Непредсказуемые разливы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Тигр и Евфрат разливались неравномерно: иногда приносили плодородный ил, а иногда смывали посевы и разрушали жилища. Это делало земледелие рискованным и требовало постоянной защиты.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930693" y="1440000"/>
            <a:ext cx="1581000" cy="300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ресурсов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Камня, дерева и металлов здесь было мало, поэтому жители обменивались товарами с соседними землями. Торговля стала важной частью жизни и усилила связи между людьми.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013952" y="1440000"/>
            <a:ext cx="1581000" cy="300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общины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строить каналы, плотины и дамбы, люди должны были действовать вместе. Совместный труд укреплял общину и постепенно подводил её к появлению общей власти.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общины к государству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хозяйственные задачи привели к появлению власти правителя в городах Месопотамии.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2743" y="1553825"/>
            <a:ext cx="2262914" cy="1909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1668" y="1553825"/>
            <a:ext cx="2262914" cy="190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6075" y="1554284"/>
            <a:ext cx="2265000" cy="1908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 центр власти и жизни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стенами Урука
</a:t>
            </a:r>
            <a:pPr algn="ctr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стены защищали город от врагов и подчеркивали его силу. За ними теснились узкие улицы, дома, мастерские и склады, где хранили зерно и ремесленные изделия. Город был не только жилищем, но и местом управления.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 и зиккурат
</a:t>
            </a:r>
            <a:pPr algn="ctr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города возвышался храмовый комплекс, часто на высокой ступенчатой башне. Он был виден издалека и напоминал, что религия, власть и хозяйство связаны между собой. Здесь решались важные дела и проводились обряды.
</a:t>
            </a:r>
            <a:endParaRPr lang="en-US" sz="960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у каналов
</a:t>
            </a:r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города тянулись поля и оросительные каналы, без которых жизнь была бы невозможна. По ним подводили воду к посевам и перевозили грузы. Поэтому городской центр всегда зависел от труда людей за его стенами.
</a:t>
            </a:r>
            <a:endParaRPr lang="en-US" sz="100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8875" y="1342573"/>
            <a:ext cx="3554400" cy="32836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и жрецы в жизни Месопотамии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810175" y="1453282"/>
            <a:ext cx="33522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Храмовое богатство
</a:t>
            </a:r>
            <a:pPr algn="l" indent="0" marL="0">
              <a:lnSpc>
                <a:spcPct val="115000"/>
              </a:lnSpc>
              <a:buNone/>
            </a:pPr>
            <a:r>
              <a:rPr lang="en-US" sz="5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владели землёй, стадами и запасами зерна. Это делало их не только религиозными центрами, но и крупными хозяйствами, влияющими на жизнь всего города.
</a:t>
            </a:r>
            <a:endParaRPr lang="en-US" sz="1047" dirty="0"/>
          </a:p>
        </p:txBody>
      </p:sp>
      <p:sp>
        <p:nvSpPr>
          <p:cNvPr id="12" name="Text 3"/>
          <p:cNvSpPr txBox="1"/>
          <p:nvPr/>
        </p:nvSpPr>
        <p:spPr>
          <a:xfrm>
            <a:off x="810175" y="2320266"/>
            <a:ext cx="33522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жрецов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Жрецы проводили обряды, следили за календарём праздников и вели учёт имущества. Они знали, сколько зерна, скота и работников находится в распоряжении храма.
</a:t>
            </a:r>
            <a:endParaRPr lang="en-US" sz="1022" dirty="0"/>
          </a:p>
        </p:txBody>
      </p:sp>
      <p:sp>
        <p:nvSpPr>
          <p:cNvPr id="13" name="Text 4"/>
          <p:cNvSpPr txBox="1"/>
          <p:nvPr/>
        </p:nvSpPr>
        <p:spPr>
          <a:xfrm>
            <a:off x="810175" y="3187249"/>
            <a:ext cx="33522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5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храм распределяли работу, собирали запасы и управляли частью городских дел. Поэтому жрецы помогали поддерживать порядок и согласованность в жизни общины.
</a:t>
            </a:r>
            <a:endParaRPr lang="en-US" sz="1041" dirty="0"/>
          </a:p>
        </p:txBody>
      </p:sp>
      <p:sp>
        <p:nvSpPr>
          <p:cNvPr id="14" name="Text 5"/>
          <p:cNvSpPr txBox="1"/>
          <p:nvPr/>
        </p:nvSpPr>
        <p:spPr>
          <a:xfrm>
            <a:off x="810175" y="4075924"/>
            <a:ext cx="33522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и вера
</a:t>
            </a:r>
            <a:pPr algn="l" indent="0" marL="0">
              <a:lnSpc>
                <a:spcPct val="115000"/>
              </a:lnSpc>
              <a:buNone/>
            </a:pPr>
            <a:r>
              <a:rPr lang="en-US" sz="5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верили, что боги защищают город, а правитель отвечает перед ними за спокойствие и благополучие. Так религия укрепляла авторитет власти и подчинение жителей.
</a:t>
            </a:r>
            <a:endParaRPr lang="en-US" sz="102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479389"/>
            <a:ext cx="3432300" cy="116597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Города-государства Месопотамии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каждый город имел своего покровителя, особую власть и собственную хозяйственную основу.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развивались по-разному, но везде власть опиралась на храм, земледелие и контроль ресурсов. Особенно важными были вода, торговля и войско.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истории Древней Месопотамии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Месопотамии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помогало государству становиться сильнее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Ирригация и управление запасами особенно важны в жарком климате, где без воды и учёта нельзя было обеспечить жизнь города.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государство в Месопотамии держалось на воде, учёте и запасах; торговля, войско и письменность усиливали эту основу.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развивалась клинопись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335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IV тысячелетия до н. э.
</a:t>
            </a:r>
            <a:pPr algn="l" indent="0" marL="0">
              <a:lnSpc>
                <a:spcPct val="115000"/>
              </a:lnSpc>
              <a:buNone/>
            </a:pPr>
            <a:r>
              <a:rPr lang="en-US" sz="10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знаки появились на глиняных табличках. Их использовали для простого учёта зерна, скота и имущества храмов.
</a:t>
            </a:r>
            <a:endParaRPr lang="en-US" sz="1152" dirty="0"/>
          </a:p>
        </p:txBody>
      </p:sp>
      <p:sp>
        <p:nvSpPr>
          <p:cNvPr id="11" name="Text 3"/>
          <p:cNvSpPr txBox="1"/>
          <p:nvPr/>
        </p:nvSpPr>
        <p:spPr>
          <a:xfrm>
            <a:off x="294125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стало сложнее. С его помощью записывали договоры, налоги, законы и приказы правителей, что облегчало управление городом.
</a:t>
            </a:r>
            <a:endParaRPr lang="en-US" sz="1191" dirty="0"/>
          </a:p>
        </p:txBody>
      </p:sp>
      <p:sp>
        <p:nvSpPr>
          <p:cNvPr id="12" name="Text 4"/>
          <p:cNvSpPr txBox="1"/>
          <p:nvPr/>
        </p:nvSpPr>
        <p:spPr>
          <a:xfrm>
            <a:off x="55490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Клинопись сделала хозяйство и власть более организованными: важные сведения можно было хранить, передавать и проверять без ошибок памяти.
</a:t>
            </a:r>
            <a:endParaRPr lang="en-US" sz="119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302001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города и первые воины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36170" y="1574012"/>
            <a:ext cx="25401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стены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строили крепкие стены, чтобы защитить дома, склады и мастерские от нападений соседей. Оборона города стала важной частью его жизни и развития.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403318" y="1574012"/>
            <a:ext cx="25401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боя использовали копья, щиты и колесницы. Такое вооружение помогало защищать город и сопровождать правителя во время походов и столкновений.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270457" y="1574000"/>
            <a:ext cx="25401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Воинство и 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Войско подчинялось правителю и охраняло каналы, торговые пути и запасы. Так военная сила помогала сохранять богатство и порядок внутри государства.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27" y="1626257"/>
            <a:ext cx="353400" cy="31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7751" y="1626292"/>
            <a:ext cx="353400" cy="314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4427" y="1626292"/>
            <a:ext cx="353400" cy="31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101" y="1626292"/>
            <a:ext cx="353400" cy="3141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города Месопотамии соперничали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09758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за воду
</a:t>
            </a:r>
            <a:pPr algn="l" indent="0" marL="0">
              <a:lnSpc>
                <a:spcPct val="115000"/>
              </a:lnSpc>
              <a:buNone/>
            </a:pPr>
            <a:r>
              <a:rPr lang="en-US" sz="12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засушливом Междуречье вода была важнее золота. Города боролись за каналы, плотины и удобные участки, потому что без них нельзя было получить устойчивый урожай и прокормить жителей.
</a:t>
            </a:r>
            <a:endParaRPr lang="en-US" sz="1232" dirty="0"/>
          </a:p>
        </p:txBody>
      </p:sp>
      <p:sp>
        <p:nvSpPr>
          <p:cNvPr id="15" name="Text 3"/>
          <p:cNvSpPr txBox="1"/>
          <p:nvPr/>
        </p:nvSpPr>
        <p:spPr>
          <a:xfrm>
            <a:off x="321426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и земля
</a:t>
            </a:r>
            <a:pPr algn="l" indent="0" marL="0">
              <a:lnSpc>
                <a:spcPct val="115000"/>
              </a:lnSpc>
              <a:buNone/>
            </a:pPr>
            <a:r>
              <a:rPr lang="en-US" sz="12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Плодородные поля располагались узкими полосами вдоль рек, поэтому границы легко становились предметом споров. Каждый город стремился удержать больше земли и защитить свои посевы от соседей.
</a:t>
            </a:r>
            <a:endParaRPr lang="en-US" sz="1214" dirty="0"/>
          </a:p>
        </p:txBody>
      </p:sp>
      <p:sp>
        <p:nvSpPr>
          <p:cNvPr id="16" name="Text 4"/>
          <p:cNvSpPr txBox="1"/>
          <p:nvPr/>
        </p:nvSpPr>
        <p:spPr>
          <a:xfrm>
            <a:off x="533093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столкновения
</a:t>
            </a:r>
            <a:pPr algn="l" indent="0" marL="0">
              <a:lnSpc>
                <a:spcPct val="115000"/>
              </a:lnSpc>
              <a:buNone/>
            </a:pPr>
            <a:r>
              <a:rPr lang="en-US" sz="12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часто переходили в войну: на защиту города выводили воинов, строили укрепления и нападали на соседей. Победа давала контроль над землёй, каналами и торговыми путями.
</a:t>
            </a:r>
            <a:endParaRPr lang="en-US" sz="1220" dirty="0"/>
          </a:p>
        </p:txBody>
      </p:sp>
      <p:sp>
        <p:nvSpPr>
          <p:cNvPr id="17" name="Text 5"/>
          <p:cNvSpPr txBox="1"/>
          <p:nvPr/>
        </p:nvSpPr>
        <p:spPr>
          <a:xfrm>
            <a:off x="744761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власти правителя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опасность усиливала власть царя или военного вождя. Чтобы защищать город, он собирал налоги, содержал войско и требовал строгого подчинения, поэтому управление становилось всё более жёстким.
</a:t>
            </a:r>
            <a:endParaRPr lang="en-US" sz="114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561940"/>
            <a:ext cx="3432300" cy="9691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4211825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об устройстве шумерских городов-государств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управлял городом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912150" y="21546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в городах Месопотамии власть постепенно переходила от общины к царю и опиралась на храм, войско и совет старейшин.
</a:t>
            </a:r>
            <a:endParaRPr lang="en-US" sz="1159" dirty="0"/>
          </a:p>
        </p:txBody>
      </p:sp>
      <p:sp>
        <p:nvSpPr>
          <p:cNvPr id="9" name="Text 4"/>
          <p:cNvSpPr txBox="1"/>
          <p:nvPr/>
        </p:nvSpPr>
        <p:spPr>
          <a:xfrm>
            <a:off x="4912150" y="3078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данных видно, что власть усложнялась: от коллективного совета общины к управлению через храм и армию, а затем к царской власти.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хозяйства к царской власти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нужды земледелия, учета и обороны постепенно превратили общину в государство.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 хозяйстве Древней Месопотамии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Месопотамии и его роль в жизни государства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 было основой богатства: его собирали, хранили и распределяли через склады, поэтому именно оно поддерживало власть и помогало переживать неурожай.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опиралось на земледелие, но торговля и ремесла дополняли его, обеспечивая город всем необходимым для жизни и управления.
</a:t>
            </a:r>
            <a:endParaRPr lang="en-US" sz="115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87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282 статьи
</a:t>
            </a:r>
            <a:endParaRPr lang="en-US" sz="8738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Кодекс Хаммурапи, традиционное число статей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объём правил позволял подробно регулировать споры о собственности, долгах и наказаниях, а также показывал стремление власти установить единый порядок.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кодексе Хаммурапи
</a:t>
            </a:r>
            <a:endParaRPr lang="en-US" sz="3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98240" y="1316825"/>
            <a:ext cx="3387470" cy="348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531100" y="388226"/>
            <a:ext cx="80640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жили люди в государстве Месопотамии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31100" y="1705800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Земледельцы
</a:t>
            </a:r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жителей работало на полях, в садах и на каналах. Их труд обеспечивал город зерном, а также водой для посевов и домашних животных.
</a:t>
            </a:r>
            <a:endParaRPr lang="en-US" sz="1007" dirty="0"/>
          </a:p>
        </p:txBody>
      </p:sp>
      <p:sp>
        <p:nvSpPr>
          <p:cNvPr id="12" name="Text 3"/>
          <p:cNvSpPr txBox="1"/>
          <p:nvPr/>
        </p:nvSpPr>
        <p:spPr>
          <a:xfrm>
            <a:off x="531100" y="2411673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Ремесленники и торговцы
</a:t>
            </a:r>
            <a:pPr algn="l" indent="0" marL="0">
              <a:lnSpc>
                <a:spcPct val="115000"/>
              </a:lnSpc>
              <a:buNone/>
            </a:pPr>
            <a:r>
              <a:rPr lang="en-US" sz="5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Ремесленники делали посуду, ткани и орудия, а торговцы обменивали эти товары на дерево, металл и камень из соседних земель и далеких областей.
</a:t>
            </a:r>
            <a:endParaRPr lang="en-US" sz="1024" dirty="0"/>
          </a:p>
        </p:txBody>
      </p:sp>
      <p:sp>
        <p:nvSpPr>
          <p:cNvPr id="13" name="Text 4"/>
          <p:cNvSpPr txBox="1"/>
          <p:nvPr/>
        </p:nvSpPr>
        <p:spPr>
          <a:xfrm>
            <a:off x="531100" y="3117556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и зависимые люди
</a:t>
            </a:r>
            <a:pPr algn="l" indent="0" marL="0">
              <a:lnSpc>
                <a:spcPct val="115000"/>
              </a:lnSpc>
              <a:buNone/>
            </a:pPr>
            <a:r>
              <a:rPr lang="en-US" sz="5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Воинов использовали для защиты города и каналов, а зависимые работники выполняли тяжелые работы. Их положение было ниже, чем у свободных жителей общины.
</a:t>
            </a:r>
            <a:endParaRPr lang="en-US" sz="927" dirty="0"/>
          </a:p>
        </p:txBody>
      </p:sp>
      <p:sp>
        <p:nvSpPr>
          <p:cNvPr id="14" name="Text 5"/>
          <p:cNvSpPr txBox="1"/>
          <p:nvPr/>
        </p:nvSpPr>
        <p:spPr>
          <a:xfrm>
            <a:off x="537343" y="3823452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Правители и богатые семьи
</a:t>
            </a:r>
            <a:pPr algn="l" indent="0" marL="0">
              <a:lnSpc>
                <a:spcPct val="115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правителя, жрецов и знатных семей находились запасы зерна, земля и власть. Они определяли, как распределять труд, налоги и ресурсы города.
</a:t>
            </a:r>
            <a:endParaRPr lang="en-US" sz="105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городов-государств к большим царствам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741038" y="1505657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город подчиняет соседей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Победившие города расширяли свои земли, брали под контроль каналы и поля, а также заставляли соседние поселения платить дань и признавать новую власть.
</a:t>
            </a:r>
            <a:endParaRPr lang="en-US" sz="979" dirty="0"/>
          </a:p>
        </p:txBody>
      </p:sp>
      <p:sp>
        <p:nvSpPr>
          <p:cNvPr id="11" name="Text 3"/>
          <p:cNvSpPr txBox="1"/>
          <p:nvPr/>
        </p:nvSpPr>
        <p:spPr>
          <a:xfrm>
            <a:off x="2741038" y="2280798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Возникают крупные державы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этой основе появились большие государства Аккада, Вавилона и Ассирии. Они объединяли многие города и деревни под властью одного правителя.
</a:t>
            </a:r>
            <a:endParaRPr lang="en-US" sz="979" dirty="0"/>
          </a:p>
        </p:txBody>
      </p:sp>
      <p:sp>
        <p:nvSpPr>
          <p:cNvPr id="12" name="Text 4"/>
          <p:cNvSpPr txBox="1"/>
          <p:nvPr/>
        </p:nvSpPr>
        <p:spPr>
          <a:xfrm>
            <a:off x="2741038" y="3055939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Усиливается роль царя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Царь становился главным военным и политическим руководителем. Его власть опиралась на войско, сбор налогов и управление из одного центра.
</a:t>
            </a:r>
            <a:endParaRPr lang="en-US" sz="979" dirty="0"/>
          </a:p>
        </p:txBody>
      </p:sp>
      <p:sp>
        <p:nvSpPr>
          <p:cNvPr id="13" name="Text 5"/>
          <p:cNvSpPr txBox="1"/>
          <p:nvPr/>
        </p:nvSpPr>
        <p:spPr>
          <a:xfrm>
            <a:off x="2741038" y="3850475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управляется как единое целое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больших царствах важными стали дороги, склады, приказы и чиновники. Это помогало быстрее собирать ресурсы и удерживать захваченные территории.
</a:t>
            </a:r>
            <a:endParaRPr lang="en-US" sz="97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исторических причин объединения древней Месопотамии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происходило объединение Месопотамии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шло не сразу: сначала города искали защиту и ресурсы, а затем сильнейшие правители превращали успех в постоянную власть над соседями.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Главными двигателями объединения были война и контроль воды; они позволяли удерживать землю, а налоги и торговля поддерживали новое государство.
</a:t>
            </a:r>
            <a:endParaRPr lang="en-US" sz="110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9668" y="1544888"/>
            <a:ext cx="513600" cy="410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9668" y="2321656"/>
            <a:ext cx="513600" cy="513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668" y="3192746"/>
            <a:ext cx="513600" cy="4565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9668" y="4058122"/>
            <a:ext cx="513600" cy="41088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75" y="395475"/>
            <a:ext cx="7967700" cy="61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Месопотамии для истории человечества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575075" y="1420275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Междуречье появились крупные городские центры с храмами, складами и мастерскими. Они стали образцом для дальнейшего развития городской жизни в других странах.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575075" y="22484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Клинопись дала людям возможность записывать учет, законы и приказы. Благодаря этому управление стало точнее, а опыт можно было сохранять и передавать дальше.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1575075" y="309095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Месопотамские правители создали одни из первых известных письменных законов. Они показывали, что в обществе должны действовать общие правила для разных людей.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575075" y="39335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управления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Междуречья научились строить каналы, хранить запасы и организовывать труд многих людей. Этот опыт стал важной основой для будущих цивилизаций.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1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Месопотамия: начало государственной истории
</a:t>
            </a:r>
            <a:endParaRPr lang="en-US" sz="5150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Месопотамия показала, как из совместного труда, заботы о воде и защиты земли вырастают города, законы и царская власть. Именно так началась история первых государств.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2026-06-01T01:44:06Z</dcterms:created>
  <dcterms:modified xsi:type="dcterms:W3CDTF">2026-06-01T01:44:06Z</dcterms:modified>
</cp:coreProperties>
</file>