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image" Target="../media/image-3-13.png"/><Relationship Id="rId14" Type="http://schemas.openxmlformats.org/officeDocument/2006/relationships/image" Target="../media/image-3-14.png"/><Relationship Id="rId15" Type="http://schemas.openxmlformats.org/officeDocument/2006/relationships/image" Target="../media/image-3-15.png"/><Relationship Id="rId16" Type="http://schemas.openxmlformats.org/officeDocument/2006/relationships/image" Target="../media/image-3-16.png"/><Relationship Id="rId17" Type="http://schemas.openxmlformats.org/officeDocument/2006/relationships/image" Target="../media/image-3-17.png"/><Relationship Id="rId18" Type="http://schemas.openxmlformats.org/officeDocument/2006/relationships/image" Target="../media/image-3-18.png"/><Relationship Id="rId19" Type="http://schemas.openxmlformats.org/officeDocument/2006/relationships/slideLayout" Target="../slideLayouts/slideLayout1.xml"/><Relationship Id="rId2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jpeg"/><Relationship Id="rId5" Type="http://schemas.openxmlformats.org/officeDocument/2006/relationships/image" Target="../media/image-4-5.jpeg"/><Relationship Id="rId6" Type="http://schemas.openxmlformats.org/officeDocument/2006/relationships/image" Target="../media/image-4-6.jpe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slideLayout" Target="../slideLayouts/slideLayout1.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jpeg"/><Relationship Id="rId5" Type="http://schemas.openxmlformats.org/officeDocument/2006/relationships/image" Target="../media/image-10-5.jpeg"/><Relationship Id="rId6" Type="http://schemas.openxmlformats.org/officeDocument/2006/relationships/image" Target="../media/image-10-6.jpe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image" Target="../media/image-11-9.png"/><Relationship Id="rId10" Type="http://schemas.openxmlformats.org/officeDocument/2006/relationships/image" Target="../media/image-11-10.png"/><Relationship Id="rId11" Type="http://schemas.openxmlformats.org/officeDocument/2006/relationships/image" Target="../media/image-11-11.png"/><Relationship Id="rId12" Type="http://schemas.openxmlformats.org/officeDocument/2006/relationships/image" Target="../media/image-11-12.png"/><Relationship Id="rId13" Type="http://schemas.openxmlformats.org/officeDocument/2006/relationships/image" Target="../media/image-11-13.png"/><Relationship Id="rId14" Type="http://schemas.openxmlformats.org/officeDocument/2006/relationships/image" Target="../media/image-11-14.png"/><Relationship Id="rId15" Type="http://schemas.openxmlformats.org/officeDocument/2006/relationships/image" Target="../media/image-11-15.png"/><Relationship Id="rId16" Type="http://schemas.openxmlformats.org/officeDocument/2006/relationships/slideLayout" Target="../slideLayouts/slideLayout1.xml"/><Relationship Id="rId1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4425" y="161"/>
            <a:ext cx="8549700" cy="514317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13"/>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7" name="Text 1"/>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What magazines are for teens
</a:t>
            </a:r>
            <a:endParaRPr lang="en-US" sz="2223" dirty="0"/>
          </a:p>
        </p:txBody>
      </p:sp>
      <p:sp>
        <p:nvSpPr>
          <p:cNvPr id="8" name="Text 2"/>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Teen magazines: interests, language, design, and everyday reading.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670" y="0"/>
            <a:ext cx="5732859"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2</a:t>
            </a:r>
            <a:endParaRPr lang="en-US" sz="700" dirty="0"/>
          </a:p>
        </p:txBody>
      </p:sp>
      <p:sp>
        <p:nvSpPr>
          <p:cNvPr id="7"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Teen magazines across English-speaking countries
</a:t>
            </a:r>
            <a:endParaRPr lang="en-US" sz="2223" dirty="0"/>
          </a:p>
        </p:txBody>
      </p:sp>
      <p:sp>
        <p:nvSpPr>
          <p:cNvPr id="8" name="Text 2"/>
          <p:cNvSpPr txBox="1"/>
          <p:nvPr/>
        </p:nvSpPr>
        <p:spPr>
          <a:xfrm>
            <a:off x="180000" y="4080300"/>
            <a:ext cx="3363000" cy="8832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Teen magazines became a visible part of youth culture in the United States and the United Kingdom. Brands such as Teen Vogue, Seventeen, Total Girl, J-14 and BBC youth media show how these texts reflect teenage interests in a simple, catchy way.
</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10451" y="2371621"/>
            <a:ext cx="204900" cy="1821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1993363" y="2362487"/>
            <a:ext cx="150300" cy="2004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726863" y="2371621"/>
            <a:ext cx="204900" cy="182133"/>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5487676" y="2380727"/>
            <a:ext cx="204900" cy="163920"/>
          </a:xfrm>
          <a:prstGeom prst="rect">
            <a:avLst/>
          </a:prstGeom>
        </p:spPr>
      </p:pic>
      <p:pic>
        <p:nvPicPr>
          <p:cNvPr id="16" name="Image 14" descr="preencoded.png">    </p:cNvPr>
          <p:cNvPicPr>
            <a:picLocks noChangeAspect="1"/>
          </p:cNvPicPr>
          <p:nvPr/>
        </p:nvPicPr>
        <p:blipFill>
          <a:blip r:embed="rId15"/>
          <a:stretch>
            <a:fillRect/>
          </a:stretch>
        </p:blipFill>
        <p:spPr>
          <a:xfrm>
            <a:off x="0" y="0"/>
            <a:ext cx="9144000" cy="5143500"/>
          </a:xfrm>
          <a:prstGeom prst="rect">
            <a:avLst/>
          </a:prstGeom>
        </p:spPr>
      </p:pic>
      <p:pic>
        <p:nvPicPr>
          <p:cNvPr id="17" name="Image 15" descr="preencoded.png">    </p:cNvPr>
          <p:cNvPicPr>
            <a:picLocks noChangeAspect="1"/>
          </p:cNvPicPr>
          <p:nvPr/>
        </p:nvPicPr>
        <p:blipFill>
          <a:blip r:embed="rId16"/>
          <a:stretch>
            <a:fillRect/>
          </a:stretch>
        </p:blipFill>
        <p:spPr>
          <a:xfrm>
            <a:off x="0" y="0"/>
            <a:ext cx="9144000" cy="5143500"/>
          </a:xfrm>
          <a:prstGeom prst="rect">
            <a:avLst/>
          </a:prstGeom>
        </p:spPr>
      </p:pic>
      <p:pic>
        <p:nvPicPr>
          <p:cNvPr id="18" name="Image 16" descr="preencoded.png">    </p:cNvPr>
          <p:cNvPicPr>
            <a:picLocks noChangeAspect="1"/>
          </p:cNvPicPr>
          <p:nvPr/>
        </p:nvPicPr>
        <p:blipFill>
          <a:blip r:embed="rId17"/>
          <a:stretch>
            <a:fillRect/>
          </a:stretch>
        </p:blipFill>
        <p:spPr>
          <a:xfrm>
            <a:off x="7243301" y="2380727"/>
            <a:ext cx="204900" cy="163920"/>
          </a:xfrm>
          <a:prstGeom prst="rect">
            <a:avLst/>
          </a:prstGeom>
        </p:spPr>
      </p:pic>
      <p:pic>
        <p:nvPicPr>
          <p:cNvPr id="19" name="Image 17" descr="preencoded.png">    </p:cNvPr>
          <p:cNvPicPr>
            <a:picLocks noChangeAspect="1"/>
          </p:cNvPicPr>
          <p:nvPr/>
        </p:nvPicPr>
        <p:blipFill>
          <a:blip r:embed="rId18"/>
          <a:stretch>
            <a:fillRect/>
          </a:stretch>
        </p:blipFill>
        <p:spPr>
          <a:xfrm>
            <a:off x="0" y="0"/>
            <a:ext cx="9144000" cy="5143500"/>
          </a:xfrm>
          <a:prstGeom prst="rect">
            <a:avLst/>
          </a:prstGeom>
        </p:spPr>
      </p:pic>
      <p:sp>
        <p:nvSpPr>
          <p:cNvPr id="20"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Why teens read magazines
</a:t>
            </a:r>
            <a:endParaRPr lang="en-US" sz="1823" dirty="0"/>
          </a:p>
        </p:txBody>
      </p:sp>
      <p:sp>
        <p:nvSpPr>
          <p:cNvPr id="21"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3</a:t>
            </a:r>
            <a:endParaRPr lang="en-US" sz="700" dirty="0"/>
          </a:p>
        </p:txBody>
      </p:sp>
      <p:sp>
        <p:nvSpPr>
          <p:cNvPr id="22" name="Text 2"/>
          <p:cNvSpPr txBox="1"/>
          <p:nvPr/>
        </p:nvSpPr>
        <p:spPr>
          <a:xfrm>
            <a:off x="507697" y="2692775"/>
            <a:ext cx="1360800" cy="948600"/>
          </a:xfrm>
          <a:prstGeom prst="rect">
            <a:avLst/>
          </a:prstGeom>
          <a:noFill/>
          <a:ln/>
        </p:spPr>
        <p:txBody>
          <a:bodyPr wrap="square" lIns="0" tIns="0" rIns="0" bIns="0" rtlCol="0" anchor="t"/>
          <a:lstStyle/>
          <a:p>
            <a:pPr algn="l" indent="0" marL="0">
              <a:lnSpc>
                <a:spcPct val="115000"/>
              </a:lnSpc>
              <a:buNone/>
            </a:pPr>
            <a:r>
              <a:rPr lang="en-US" sz="764" b="1" dirty="0">
                <a:solidFill>
                  <a:srgbClr val="FFFFFF"/>
                </a:solidFill>
                <a:latin typeface="Arial" pitchFamily="34" charset="0"/>
                <a:ea typeface="Arial" pitchFamily="34" charset="-122"/>
                <a:cs typeface="Arial" pitchFamily="34" charset="-120"/>
              </a:rPr>
              <a:t>Лёгкое чтение
</a:t>
            </a:r>
            <a:pPr algn="l" indent="0" marL="0">
              <a:lnSpc>
                <a:spcPct val="115000"/>
              </a:lnSpc>
              <a:buNone/>
            </a:pPr>
            <a:r>
              <a:rPr lang="en-US" sz="3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69" dirty="0">
                <a:solidFill>
                  <a:srgbClr val="FFFFFF"/>
                </a:solidFill>
                <a:latin typeface="Arial" pitchFamily="34" charset="0"/>
                <a:ea typeface="Arial" pitchFamily="34" charset="-122"/>
                <a:cs typeface="Arial" pitchFamily="34" charset="-120"/>
              </a:rPr>
              <a:t>Короткие статьи, понятные заголовки и знакомые темы помогают быстро включиться в чтение. Такой формат не перегружает информацией и подходит, когда нужно отдохнуть и одновременно потренировать английский.
</a:t>
            </a:r>
            <a:endParaRPr lang="en-US" sz="764" dirty="0"/>
          </a:p>
        </p:txBody>
      </p:sp>
      <p:sp>
        <p:nvSpPr>
          <p:cNvPr id="23" name="Text 3"/>
          <p:cNvSpPr txBox="1"/>
          <p:nvPr/>
        </p:nvSpPr>
        <p:spPr>
          <a:xfrm>
            <a:off x="2263330" y="2692775"/>
            <a:ext cx="1360800" cy="948600"/>
          </a:xfrm>
          <a:prstGeom prst="rect">
            <a:avLst/>
          </a:prstGeom>
          <a:noFill/>
          <a:ln/>
        </p:spPr>
        <p:txBody>
          <a:bodyPr wrap="square" lIns="0" tIns="0" rIns="0" bIns="0" rtlCol="0" anchor="t"/>
          <a:lstStyle/>
          <a:p>
            <a:pPr algn="l" indent="0" marL="0">
              <a:lnSpc>
                <a:spcPct val="115000"/>
              </a:lnSpc>
              <a:buNone/>
            </a:pPr>
            <a:r>
              <a:rPr lang="en-US" sz="826" b="1" dirty="0">
                <a:solidFill>
                  <a:srgbClr val="FFFFFF"/>
                </a:solidFill>
                <a:latin typeface="Arial" pitchFamily="34" charset="0"/>
                <a:ea typeface="Arial" pitchFamily="34" charset="-122"/>
                <a:cs typeface="Arial" pitchFamily="34" charset="-120"/>
              </a:rPr>
              <a:t>Новые идеи
</a:t>
            </a:r>
            <a:pPr algn="l" indent="0" marL="0">
              <a:lnSpc>
                <a:spcPct val="115000"/>
              </a:lnSpc>
              <a:buNone/>
            </a:pPr>
            <a:r>
              <a:rPr lang="en-US" sz="45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4" dirty="0">
                <a:solidFill>
                  <a:srgbClr val="FFFFFF"/>
                </a:solidFill>
                <a:latin typeface="Arial" pitchFamily="34" charset="0"/>
                <a:ea typeface="Arial" pitchFamily="34" charset="-122"/>
                <a:cs typeface="Arial" pitchFamily="34" charset="-120"/>
              </a:rPr>
              <a:t>Журналы дают идеи для учёбы, хобби, внешности и общения. Подростки читают их, чтобы найти полезные советы и увидеть, как обычные ситуации можно описывать на простом английском.
</a:t>
            </a:r>
            <a:endParaRPr lang="en-US" sz="826" dirty="0"/>
          </a:p>
        </p:txBody>
      </p:sp>
      <p:sp>
        <p:nvSpPr>
          <p:cNvPr id="24" name="Text 4"/>
          <p:cNvSpPr txBox="1"/>
          <p:nvPr/>
        </p:nvSpPr>
        <p:spPr>
          <a:xfrm>
            <a:off x="4024116" y="2692775"/>
            <a:ext cx="1360800" cy="948600"/>
          </a:xfrm>
          <a:prstGeom prst="rect">
            <a:avLst/>
          </a:prstGeom>
          <a:noFill/>
          <a:ln/>
        </p:spPr>
        <p:txBody>
          <a:bodyPr wrap="square" lIns="0" tIns="0" rIns="0" bIns="0" rtlCol="0" anchor="t"/>
          <a:lstStyle/>
          <a:p>
            <a:pPr algn="l" indent="0" marL="0">
              <a:lnSpc>
                <a:spcPct val="115000"/>
              </a:lnSpc>
              <a:buNone/>
            </a:pPr>
            <a:r>
              <a:rPr lang="en-US" sz="793" b="1" dirty="0">
                <a:solidFill>
                  <a:srgbClr val="FFFFFF"/>
                </a:solidFill>
                <a:latin typeface="Arial" pitchFamily="34" charset="0"/>
                <a:ea typeface="Arial" pitchFamily="34" charset="-122"/>
                <a:cs typeface="Arial" pitchFamily="34" charset="-120"/>
              </a:rPr>
              <a:t>Яркая подача
</a:t>
            </a:r>
            <a:pPr algn="l" indent="0" marL="0">
              <a:lnSpc>
                <a:spcPct val="115000"/>
              </a:lnSpc>
              <a:buNone/>
            </a:pPr>
            <a:r>
              <a:rPr lang="en-US" sz="44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5" dirty="0">
                <a:solidFill>
                  <a:srgbClr val="FFFFFF"/>
                </a:solidFill>
                <a:latin typeface="Arial" pitchFamily="34" charset="0"/>
                <a:ea typeface="Arial" pitchFamily="34" charset="-122"/>
                <a:cs typeface="Arial" pitchFamily="34" charset="-120"/>
              </a:rPr>
              <a:t>Цветные страницы, фотографии, списки и викторины делают текст заметнее. Визуальная структура помогает быстрее понять смысл и запомнить новые слова, даже если статья совсем небольшая.
</a:t>
            </a:r>
            <a:endParaRPr lang="en-US" sz="793" dirty="0"/>
          </a:p>
        </p:txBody>
      </p:sp>
      <p:sp>
        <p:nvSpPr>
          <p:cNvPr id="25" name="Text 5"/>
          <p:cNvSpPr txBox="1"/>
          <p:nvPr/>
        </p:nvSpPr>
        <p:spPr>
          <a:xfrm>
            <a:off x="5786346" y="2692775"/>
            <a:ext cx="1360800" cy="948600"/>
          </a:xfrm>
          <a:prstGeom prst="rect">
            <a:avLst/>
          </a:prstGeom>
          <a:noFill/>
          <a:ln/>
        </p:spPr>
        <p:txBody>
          <a:bodyPr wrap="square" lIns="0" tIns="0" rIns="0" bIns="0" rtlCol="0" anchor="t"/>
          <a:lstStyle/>
          <a:p>
            <a:pPr algn="l" indent="0" marL="0">
              <a:lnSpc>
                <a:spcPct val="115000"/>
              </a:lnSpc>
              <a:buNone/>
            </a:pPr>
            <a:r>
              <a:rPr lang="en-US" sz="824" b="1" dirty="0">
                <a:solidFill>
                  <a:srgbClr val="FFFFFF"/>
                </a:solidFill>
                <a:latin typeface="Arial" pitchFamily="34" charset="0"/>
                <a:ea typeface="Arial" pitchFamily="34" charset="-122"/>
                <a:cs typeface="Arial" pitchFamily="34" charset="-120"/>
              </a:rPr>
              <a:t>Жизненные темы
</a:t>
            </a:r>
            <a:pPr algn="l" indent="0" marL="0">
              <a:lnSpc>
                <a:spcPct val="115000"/>
              </a:lnSpc>
              <a:buNone/>
            </a:pPr>
            <a:r>
              <a:rPr lang="en-US" sz="45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2" dirty="0">
                <a:solidFill>
                  <a:srgbClr val="FFFFFF"/>
                </a:solidFill>
                <a:latin typeface="Arial" pitchFamily="34" charset="0"/>
                <a:ea typeface="Arial" pitchFamily="34" charset="-122"/>
                <a:cs typeface="Arial" pitchFamily="34" charset="-120"/>
              </a:rPr>
              <a:t>Материалы о друзьях, школе, технологиях и повседневных проблемах кажутся близкими читателю. Поэтому подросткам легче читать такие тексты, чем более формальные учебные отрывки.
</a:t>
            </a:r>
            <a:endParaRPr lang="en-US" sz="824" dirty="0"/>
          </a:p>
        </p:txBody>
      </p:sp>
      <p:sp>
        <p:nvSpPr>
          <p:cNvPr id="26" name="Text 6"/>
          <p:cNvSpPr txBox="1"/>
          <p:nvPr/>
        </p:nvSpPr>
        <p:spPr>
          <a:xfrm>
            <a:off x="7541294" y="2692775"/>
            <a:ext cx="1360800" cy="948600"/>
          </a:xfrm>
          <a:prstGeom prst="rect">
            <a:avLst/>
          </a:prstGeom>
          <a:noFill/>
          <a:ln/>
        </p:spPr>
        <p:txBody>
          <a:bodyPr wrap="square" lIns="0" tIns="0" rIns="0" bIns="0" rtlCol="0" anchor="t"/>
          <a:lstStyle/>
          <a:p>
            <a:pPr algn="l" indent="0" marL="0">
              <a:lnSpc>
                <a:spcPct val="115000"/>
              </a:lnSpc>
              <a:buNone/>
            </a:pPr>
            <a:r>
              <a:rPr lang="en-US" sz="836" b="1" dirty="0">
                <a:solidFill>
                  <a:srgbClr val="FFFFFF"/>
                </a:solidFill>
                <a:latin typeface="Arial" pitchFamily="34" charset="0"/>
                <a:ea typeface="Arial" pitchFamily="34" charset="-122"/>
                <a:cs typeface="Arial" pitchFamily="34" charset="-120"/>
              </a:rPr>
              <a:t>Практика английского
</a:t>
            </a:r>
            <a:pPr algn="l" indent="0" marL="0">
              <a:lnSpc>
                <a:spcPct val="115000"/>
              </a:lnSpc>
              <a:buNone/>
            </a:pPr>
            <a:r>
              <a:rPr lang="en-US" sz="46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3" dirty="0">
                <a:solidFill>
                  <a:srgbClr val="FFFFFF"/>
                </a:solidFill>
                <a:latin typeface="Arial" pitchFamily="34" charset="0"/>
                <a:ea typeface="Arial" pitchFamily="34" charset="-122"/>
                <a:cs typeface="Arial" pitchFamily="34" charset="-120"/>
              </a:rPr>
              <a:t>Журналы помогают расширять словарь по темам медиа, интересов и повседневной жизни. Они тренируют чтение с общим пониманием и учат замечать смысл по контексту.
</a:t>
            </a:r>
            <a:endParaRPr lang="en-US" sz="836"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530750" y="1251272"/>
            <a:ext cx="5433300" cy="1029356"/>
          </a:xfrm>
          <a:prstGeom prst="rect">
            <a:avLst/>
          </a:prstGeom>
        </p:spPr>
      </p:pic>
      <p:pic>
        <p:nvPicPr>
          <p:cNvPr id="6" name="Image 4" descr="preencoded.png">    </p:cNvPr>
          <p:cNvPicPr>
            <a:picLocks noChangeAspect="1"/>
          </p:cNvPicPr>
          <p:nvPr/>
        </p:nvPicPr>
        <p:blipFill>
          <a:blip r:embed="rId5"/>
          <a:stretch>
            <a:fillRect/>
          </a:stretch>
        </p:blipFill>
        <p:spPr>
          <a:xfrm>
            <a:off x="3530750" y="2396970"/>
            <a:ext cx="5433300" cy="1029356"/>
          </a:xfrm>
          <a:prstGeom prst="rect">
            <a:avLst/>
          </a:prstGeom>
        </p:spPr>
      </p:pic>
      <p:pic>
        <p:nvPicPr>
          <p:cNvPr id="7" name="Image 5" descr="preencoded.png">    </p:cNvPr>
          <p:cNvPicPr>
            <a:picLocks noChangeAspect="1"/>
          </p:cNvPicPr>
          <p:nvPr/>
        </p:nvPicPr>
        <p:blipFill>
          <a:blip r:embed="rId6"/>
          <a:stretch>
            <a:fillRect/>
          </a:stretch>
        </p:blipFill>
        <p:spPr>
          <a:xfrm>
            <a:off x="3530750" y="3558571"/>
            <a:ext cx="5433300" cy="1029356"/>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Fashion, style and self-expression
</a:t>
            </a:r>
            <a:endParaRPr lang="en-US" sz="1823" dirty="0"/>
          </a:p>
        </p:txBody>
      </p:sp>
      <p:sp>
        <p:nvSpPr>
          <p:cNvPr id="10"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4</a:t>
            </a:r>
            <a:endParaRPr lang="en-US" sz="700" dirty="0"/>
          </a:p>
        </p:txBody>
      </p:sp>
      <p:sp>
        <p:nvSpPr>
          <p:cNvPr id="11" name="Text 2"/>
          <p:cNvSpPr txBox="1"/>
          <p:nvPr/>
        </p:nvSpPr>
        <p:spPr>
          <a:xfrm>
            <a:off x="179950" y="1249800"/>
            <a:ext cx="3055800" cy="1032300"/>
          </a:xfrm>
          <a:prstGeom prst="rect">
            <a:avLst/>
          </a:prstGeom>
          <a:noFill/>
          <a:ln/>
        </p:spPr>
        <p:txBody>
          <a:bodyPr wrap="square" lIns="0" tIns="0" rIns="0" bIns="0" rtlCol="0" anchor="t"/>
          <a:lstStyle/>
          <a:p>
            <a:pPr algn="l" indent="0" marL="0">
              <a:lnSpc>
                <a:spcPct val="115000"/>
              </a:lnSpc>
              <a:buNone/>
            </a:pPr>
            <a:r>
              <a:rPr lang="en-US" sz="1016" b="1" dirty="0">
                <a:solidFill>
                  <a:srgbClr val="FFFFFF"/>
                </a:solidFill>
                <a:latin typeface="Arial" pitchFamily="34" charset="0"/>
                <a:ea typeface="Arial" pitchFamily="34" charset="-122"/>
                <a:cs typeface="Arial" pitchFamily="34" charset="-120"/>
              </a:rPr>
              <a:t>School outfit ideas
</a:t>
            </a:r>
            <a:pPr algn="l" indent="0" marL="0">
              <a:lnSpc>
                <a:spcPct val="115000"/>
              </a:lnSpc>
              <a:buNone/>
            </a:pPr>
            <a:r>
              <a:rPr lang="en-US" sz="64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4" dirty="0">
                <a:solidFill>
                  <a:srgbClr val="FFFFFF"/>
                </a:solidFill>
                <a:latin typeface="Arial" pitchFamily="34" charset="0"/>
                <a:ea typeface="Arial" pitchFamily="34" charset="-122"/>
                <a:cs typeface="Arial" pitchFamily="34" charset="-120"/>
              </a:rPr>
              <a:t>Teen magazines often show how to build comfortable outfits for lessons, clubs and after-school plans. They suggest simple ways to mix basic clothes, add accessories and stay within a budget. The pages usually highlight outfit, style and makeover in clear, visual language.
</a:t>
            </a:r>
            <a:endParaRPr lang="en-US" sz="1016" dirty="0"/>
          </a:p>
        </p:txBody>
      </p:sp>
      <p:sp>
        <p:nvSpPr>
          <p:cNvPr id="12" name="Text 3"/>
          <p:cNvSpPr txBox="1"/>
          <p:nvPr/>
        </p:nvSpPr>
        <p:spPr>
          <a:xfrm>
            <a:off x="179950" y="2395497"/>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Street style in real life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Street style articles focus on what teenagers actually wear outside fashion shows. Readers see casual looks, sneakers, denim and layered clothes that feel realistic and easy to copy. Bright photos and short captions make the trend easy to notice at a glance.
</a:t>
            </a:r>
            <a:endParaRPr lang="en-US" sz="1100" dirty="0"/>
          </a:p>
        </p:txBody>
      </p:sp>
      <p:sp>
        <p:nvSpPr>
          <p:cNvPr id="13" name="Text 4"/>
          <p:cNvSpPr txBox="1"/>
          <p:nvPr/>
        </p:nvSpPr>
        <p:spPr>
          <a:xfrm>
            <a:off x="179950" y="3557099"/>
            <a:ext cx="3055800" cy="10323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Small changes, big look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Many articles explain how a hairstyle, bag or jacket can change the whole impression. This makes the idea of self-expression very clear: fashion is not only about expensive clothes, but also about choosing a look that feels personal and confident.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Most common topics in teen magazines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5</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Teen magazines often mix entertainment with practical advice, so readers can find both fun and useful content in one issue.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Fashion and entertainment usually lead because they are visual, familiar and quick to read for young audiences.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682" dirty="0">
                <a:solidFill>
                  <a:srgbClr val="FFFFFF"/>
                </a:solidFill>
                <a:latin typeface="Arial" pitchFamily="34" charset="0"/>
                <a:ea typeface="Arial" pitchFamily="34" charset="-122"/>
                <a:cs typeface="Arial" pitchFamily="34" charset="-120"/>
              </a:rPr>
              <a:t>Обобщение тем подростковых журналов по материалам учебной презентации
</a:t>
            </a:r>
            <a:endParaRPr lang="en-US" sz="68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 y="2221546"/>
            <a:ext cx="9144000" cy="29200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Music, films and popular culture
</a:t>
            </a:r>
            <a:endParaRPr lang="en-US" sz="2223" dirty="0"/>
          </a:p>
        </p:txBody>
      </p:sp>
      <p:sp>
        <p:nvSpPr>
          <p:cNvPr id="11"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6</a:t>
            </a:r>
            <a:endParaRPr lang="en-US" sz="700" dirty="0"/>
          </a:p>
        </p:txBody>
      </p:sp>
      <p:sp>
        <p:nvSpPr>
          <p:cNvPr id="12" name="Text 2"/>
          <p:cNvSpPr txBox="1"/>
          <p:nvPr/>
        </p:nvSpPr>
        <p:spPr>
          <a:xfrm>
            <a:off x="278097" y="188692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Новые релизы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Подростковые журналы рассказывают о новых песнях, фильмах и сериалах, используя слова release, soundtrack и trailer. Такие тексты помогают следить за современной культурой и понимать английский медиаязык.
</a:t>
            </a:r>
            <a:endParaRPr lang="en-US" sz="903" dirty="0"/>
          </a:p>
        </p:txBody>
      </p:sp>
      <p:sp>
        <p:nvSpPr>
          <p:cNvPr id="13" name="Text 3"/>
          <p:cNvSpPr txBox="1"/>
          <p:nvPr/>
        </p:nvSpPr>
        <p:spPr>
          <a:xfrm>
            <a:off x="2062126" y="18869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Интервью и мнения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В интервью и обзорах читатель видит живую речь, личные оценки и короткие комментарии. Это удобно для практики чтения, потому что смысл можно уловить даже без полного перевода.
</a:t>
            </a:r>
            <a:endParaRPr lang="en-US" sz="903" dirty="0"/>
          </a:p>
        </p:txBody>
      </p:sp>
      <p:sp>
        <p:nvSpPr>
          <p:cNvPr id="14" name="Text 4"/>
          <p:cNvSpPr txBox="1"/>
          <p:nvPr/>
        </p:nvSpPr>
        <p:spPr>
          <a:xfrm>
            <a:off x="3846148" y="18869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Списки и рейтинги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Top-10 lists и news updates подают информацию маленькими порциями. Они легко читаются, быстро запоминаются и учат распознавать популярные темы, celebrity news и trending content.
</a:t>
            </a:r>
            <a:endParaRPr lang="en-US" sz="903" dirty="0"/>
          </a:p>
        </p:txBody>
      </p:sp>
      <p:sp>
        <p:nvSpPr>
          <p:cNvPr id="15" name="Text 5"/>
          <p:cNvSpPr txBox="1"/>
          <p:nvPr/>
        </p:nvSpPr>
        <p:spPr>
          <a:xfrm>
            <a:off x="5630188" y="18870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Фан-вопросы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Разделы с вопросами от читателей создают ощущение общения. Подростки узнают, как задавать вопросы, выражать мнение и говорить о любимых артистах, фильмах и сериалах на английском.
</a:t>
            </a:r>
            <a:endParaRPr lang="en-US" sz="903" dirty="0"/>
          </a:p>
        </p:txBody>
      </p:sp>
      <p:sp>
        <p:nvSpPr>
          <p:cNvPr id="16" name="Text 6"/>
          <p:cNvSpPr txBox="1"/>
          <p:nvPr/>
        </p:nvSpPr>
        <p:spPr>
          <a:xfrm>
            <a:off x="7414237" y="1887001"/>
            <a:ext cx="1451400" cy="1407600"/>
          </a:xfrm>
          <a:prstGeom prst="rect">
            <a:avLst/>
          </a:prstGeom>
          <a:noFill/>
          <a:ln/>
        </p:spPr>
        <p:txBody>
          <a:bodyPr wrap="square" lIns="0" tIns="0" rIns="0" bIns="0" rtlCol="0" anchor="ctr"/>
          <a:lstStyle/>
          <a:p>
            <a:pPr algn="l" indent="0" marL="0">
              <a:lnSpc>
                <a:spcPct val="115000"/>
              </a:lnSpc>
              <a:buNone/>
            </a:pPr>
            <a:r>
              <a:rPr lang="en-US" sz="903" b="1" dirty="0">
                <a:solidFill>
                  <a:srgbClr val="FFFFFF"/>
                </a:solidFill>
                <a:latin typeface="Arial" pitchFamily="34" charset="0"/>
                <a:ea typeface="Arial" pitchFamily="34" charset="-122"/>
                <a:cs typeface="Arial" pitchFamily="34" charset="-120"/>
              </a:rPr>
              <a:t>Интернет-тренды
</a:t>
            </a:r>
            <a:pPr algn="l" indent="0" marL="0">
              <a:lnSpc>
                <a:spcPct val="115000"/>
              </a:lnSpc>
              <a:buNone/>
            </a:pPr>
            <a:r>
              <a:rPr lang="en-US" sz="53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1" dirty="0">
                <a:solidFill>
                  <a:srgbClr val="FFFFFF"/>
                </a:solidFill>
                <a:latin typeface="Arial" pitchFamily="34" charset="0"/>
                <a:ea typeface="Arial" pitchFamily="34" charset="-122"/>
                <a:cs typeface="Arial" pitchFamily="34" charset="-120"/>
              </a:rPr>
              <a:t>Журналы часто объясняют viral trends и работу influencers, поэтому школьники лучше понимают, как устроена современная цифровая культура. Это делает чтение полезным и актуальным.
</a:t>
            </a:r>
            <a:endParaRPr lang="en-US" sz="903"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2368287"/>
            <a:ext cx="5253300" cy="178457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Common magazine sections and their purpose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7</a:t>
            </a:r>
            <a:endParaRPr lang="en-US" sz="700" dirty="0"/>
          </a:p>
        </p:txBody>
      </p:sp>
      <p:sp>
        <p:nvSpPr>
          <p:cNvPr id="9" name="Text 2"/>
          <p:cNvSpPr txBox="1"/>
          <p:nvPr/>
        </p:nvSpPr>
        <p:spPr>
          <a:xfrm>
            <a:off x="5787400" y="2306000"/>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Разные рубрики учат читать по-разному: от коротких вопросов до советов и отзывов.
</a:t>
            </a:r>
            <a:endParaRPr lang="en-US" sz="900" dirty="0"/>
          </a:p>
        </p:txBody>
      </p:sp>
      <p:sp>
        <p:nvSpPr>
          <p:cNvPr id="10" name="Text 3"/>
          <p:cNvSpPr txBox="1"/>
          <p:nvPr/>
        </p:nvSpPr>
        <p:spPr>
          <a:xfrm>
            <a:off x="5787400" y="3320197"/>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Рубрики соединяют развлечение и тренировку чтения: каждая показывает свой тип английского и свою цель.
</a:t>
            </a:r>
            <a:endParaRPr lang="en-US" sz="900" dirty="0"/>
          </a:p>
        </p:txBody>
      </p:sp>
      <p:sp>
        <p:nvSpPr>
          <p:cNvPr id="11" name="Text 4"/>
          <p:cNvSpPr txBox="1"/>
          <p:nvPr/>
        </p:nvSpPr>
        <p:spPr>
          <a:xfrm>
            <a:off x="180000" y="4539000"/>
            <a:ext cx="3176700" cy="150900"/>
          </a:xfrm>
          <a:prstGeom prst="rect">
            <a:avLst/>
          </a:prstGeom>
          <a:noFill/>
          <a:ln/>
        </p:spPr>
        <p:txBody>
          <a:bodyPr wrap="square" lIns="0" tIns="0" rIns="0" bIns="0" rtlCol="0" anchor="ctr"/>
          <a:lstStyle/>
          <a:p>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Материалы учебной темы о подростковых журналах
</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8</a:t>
            </a:r>
            <a:endParaRPr lang="en-US" sz="700" dirty="0"/>
          </a:p>
        </p:txBody>
      </p:sp>
      <p:sp>
        <p:nvSpPr>
          <p:cNvPr id="10" name="Text 1"/>
          <p:cNvSpPr txBox="1"/>
          <p:nvPr/>
        </p:nvSpPr>
        <p:spPr>
          <a:xfrm>
            <a:off x="180000" y="1800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Study tips and school life
</a:t>
            </a:r>
            <a:endParaRPr lang="en-US" sz="2223" dirty="0"/>
          </a:p>
        </p:txBody>
      </p:sp>
      <p:sp>
        <p:nvSpPr>
          <p:cNvPr id="11" name="Text 2"/>
          <p:cNvSpPr txBox="1"/>
          <p:nvPr/>
        </p:nvSpPr>
        <p:spPr>
          <a:xfrm>
            <a:off x="323725" y="1747050"/>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Планируй подготовку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Журнальные советы часто напоминают, что к экзаменам лучше готовиться заранее. Читателю предлагают составить schedule, поставить deadline и разбить revision на небольшие части.
</a:t>
            </a:r>
            <a:endParaRPr lang="en-US" sz="1000" dirty="0"/>
          </a:p>
        </p:txBody>
      </p:sp>
      <p:sp>
        <p:nvSpPr>
          <p:cNvPr id="12" name="Text 3"/>
          <p:cNvSpPr txBox="1"/>
          <p:nvPr/>
        </p:nvSpPr>
        <p:spPr>
          <a:xfrm>
            <a:off x="323725" y="2573683"/>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Соблюдай режим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Материалы о school life помогают понять, как routine влияет на результат. Подросткам советуют не откладывать дела, выделять время на отдых и сохранять concentration.
</a:t>
            </a:r>
            <a:endParaRPr lang="en-US" sz="1000" dirty="0"/>
          </a:p>
        </p:txBody>
      </p:sp>
      <p:sp>
        <p:nvSpPr>
          <p:cNvPr id="13" name="Text 4"/>
          <p:cNvSpPr txBox="1"/>
          <p:nvPr/>
        </p:nvSpPr>
        <p:spPr>
          <a:xfrm>
            <a:off x="323725" y="3400316"/>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Запоминай слова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 статьях по английскому часто объясняют, как учить новую лексику через карточки, примеры и повторение. Это делает чтение полезным и для урока, и для самостоятельной работы.
</a:t>
            </a:r>
            <a:endParaRPr lang="en-US" sz="1000" dirty="0"/>
          </a:p>
        </p:txBody>
      </p:sp>
      <p:sp>
        <p:nvSpPr>
          <p:cNvPr id="14" name="Text 5"/>
          <p:cNvSpPr txBox="1"/>
          <p:nvPr/>
        </p:nvSpPr>
        <p:spPr>
          <a:xfrm>
            <a:off x="323725" y="4226950"/>
            <a:ext cx="3773100" cy="7365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Держи цель в фокусе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Журналы подсказывают, что planner помогает видеть маленькие шаги к большой goal. Такой подход делает учёбу понятнее и помогает школьнику чувствовать контроль над временем.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sp>
        <p:nvSpPr>
          <p:cNvPr id="6"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How a magazine issue is made
</a:t>
            </a:r>
            <a:endParaRPr lang="en-US" sz="2223" dirty="0"/>
          </a:p>
        </p:txBody>
      </p:sp>
      <p:sp>
        <p:nvSpPr>
          <p:cNvPr id="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8"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Последовательность создания номера журнала от идеи до отзывов читателей
</a:t>
            </a:r>
            <a:endParaRPr lang="en-US" sz="1123"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79966" y="2896660"/>
            <a:ext cx="2811000" cy="1638835"/>
          </a:xfrm>
          <a:prstGeom prst="rect">
            <a:avLst/>
          </a:prstGeom>
        </p:spPr>
      </p:pic>
      <p:pic>
        <p:nvPicPr>
          <p:cNvPr id="6" name="Image 4" descr="preencoded.png">    </p:cNvPr>
          <p:cNvPicPr>
            <a:picLocks noChangeAspect="1"/>
          </p:cNvPicPr>
          <p:nvPr/>
        </p:nvPicPr>
        <p:blipFill>
          <a:blip r:embed="rId5"/>
          <a:stretch>
            <a:fillRect/>
          </a:stretch>
        </p:blipFill>
        <p:spPr>
          <a:xfrm>
            <a:off x="3166478" y="2896660"/>
            <a:ext cx="2811000" cy="1638835"/>
          </a:xfrm>
          <a:prstGeom prst="rect">
            <a:avLst/>
          </a:prstGeom>
        </p:spPr>
      </p:pic>
      <p:pic>
        <p:nvPicPr>
          <p:cNvPr id="7" name="Image 5" descr="preencoded.png">    </p:cNvPr>
          <p:cNvPicPr>
            <a:picLocks noChangeAspect="1"/>
          </p:cNvPicPr>
          <p:nvPr/>
        </p:nvPicPr>
        <p:blipFill>
          <a:blip r:embed="rId6"/>
          <a:stretch>
            <a:fillRect/>
          </a:stretch>
        </p:blipFill>
        <p:spPr>
          <a:xfrm>
            <a:off x="6152965" y="2896660"/>
            <a:ext cx="2811000" cy="1638835"/>
          </a:xfrm>
          <a:prstGeom prst="rect">
            <a:avLst/>
          </a:prstGeom>
        </p:spPr>
      </p:pic>
      <p:sp>
        <p:nvSpPr>
          <p:cNvPr id="8"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Health, sport and well-being
</a:t>
            </a:r>
            <a:endParaRPr lang="en-US" sz="1823" dirty="0"/>
          </a:p>
        </p:txBody>
      </p:sp>
      <p:sp>
        <p:nvSpPr>
          <p:cNvPr id="9"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10</a:t>
            </a:r>
            <a:endParaRPr lang="en-US" sz="700" dirty="0"/>
          </a:p>
        </p:txBody>
      </p:sp>
      <p:sp>
        <p:nvSpPr>
          <p:cNvPr id="10" name="Text 2"/>
          <p:cNvSpPr txBox="1"/>
          <p:nvPr/>
        </p:nvSpPr>
        <p:spPr>
          <a:xfrm>
            <a:off x="179950" y="1668713"/>
            <a:ext cx="2495100" cy="1108800"/>
          </a:xfrm>
          <a:prstGeom prst="rect">
            <a:avLst/>
          </a:prstGeom>
          <a:noFill/>
          <a:ln/>
        </p:spPr>
        <p:txBody>
          <a:bodyPr wrap="square" lIns="0" tIns="0" rIns="0" bIns="0" rtlCol="0" anchor="b"/>
          <a:lstStyle/>
          <a:p>
            <a:pPr algn="l" indent="0" marL="0">
              <a:lnSpc>
                <a:spcPct val="115000"/>
              </a:lnSpc>
              <a:buNone/>
            </a:pPr>
            <a:r>
              <a:rPr lang="en-US" sz="1070" b="1" dirty="0">
                <a:solidFill>
                  <a:srgbClr val="FFFFFF"/>
                </a:solidFill>
                <a:latin typeface="Arial" pitchFamily="34" charset="0"/>
                <a:ea typeface="Arial" pitchFamily="34" charset="-122"/>
                <a:cs typeface="Arial" pitchFamily="34" charset="-120"/>
              </a:rPr>
              <a:t>Water, sleep and energy
</a:t>
            </a:r>
            <a:pPr algn="l" indent="0" marL="0">
              <a:lnSpc>
                <a:spcPct val="115000"/>
              </a:lnSpc>
              <a:buNone/>
            </a:pPr>
            <a:r>
              <a:rPr lang="en-US" sz="6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3" dirty="0">
                <a:solidFill>
                  <a:srgbClr val="FFFFFF"/>
                </a:solidFill>
                <a:latin typeface="Arial" pitchFamily="34" charset="0"/>
                <a:ea typeface="Arial" pitchFamily="34" charset="-122"/>
                <a:cs typeface="Arial" pitchFamily="34" charset="-120"/>
              </a:rPr>
              <a:t>Teen magazines often remind readers that small habits matter. Simple advice about drinking enough water, sleeping well and keeping a balanced diet helps students understand how energy and concentration depend on everyday choices.
</a:t>
            </a:r>
            <a:endParaRPr lang="en-US" sz="1070" dirty="0"/>
          </a:p>
        </p:txBody>
      </p:sp>
      <p:sp>
        <p:nvSpPr>
          <p:cNvPr id="11" name="Text 3"/>
          <p:cNvSpPr txBox="1"/>
          <p:nvPr/>
        </p:nvSpPr>
        <p:spPr>
          <a:xfrm>
            <a:off x="3166474" y="1668700"/>
            <a:ext cx="2495100" cy="1108800"/>
          </a:xfrm>
          <a:prstGeom prst="rect">
            <a:avLst/>
          </a:prstGeom>
          <a:noFill/>
          <a:ln/>
        </p:spPr>
        <p:txBody>
          <a:bodyPr wrap="square" lIns="0" tIns="0" rIns="0" bIns="0" rtlCol="0" anchor="b"/>
          <a:lstStyle/>
          <a:p>
            <a:pPr algn="l" indent="0" marL="0">
              <a:lnSpc>
                <a:spcPct val="115000"/>
              </a:lnSpc>
              <a:buNone/>
            </a:pPr>
            <a:r>
              <a:rPr lang="en-US" sz="1070" b="1" dirty="0">
                <a:solidFill>
                  <a:srgbClr val="FFFFFF"/>
                </a:solidFill>
                <a:latin typeface="Arial" pitchFamily="34" charset="0"/>
                <a:ea typeface="Arial" pitchFamily="34" charset="-122"/>
                <a:cs typeface="Arial" pitchFamily="34" charset="-120"/>
              </a:rPr>
              <a:t>Move your body daily
</a:t>
            </a:r>
            <a:pPr algn="l" indent="0" marL="0">
              <a:lnSpc>
                <a:spcPct val="115000"/>
              </a:lnSpc>
              <a:buNone/>
            </a:pPr>
            <a:r>
              <a:rPr lang="en-US" sz="68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3" dirty="0">
                <a:solidFill>
                  <a:srgbClr val="FFFFFF"/>
                </a:solidFill>
                <a:latin typeface="Arial" pitchFamily="34" charset="0"/>
                <a:ea typeface="Arial" pitchFamily="34" charset="-122"/>
                <a:cs typeface="Arial" pitchFamily="34" charset="-120"/>
              </a:rPr>
              <a:t>Many articles show teenagers walking, cycling or doing sport after school. The message is clear: regular movement supports fitness, reduces stress and can become a normal part of a healthy routine, even on busy days.
</a:t>
            </a:r>
            <a:endParaRPr lang="en-US" sz="1070" dirty="0"/>
          </a:p>
        </p:txBody>
      </p:sp>
      <p:sp>
        <p:nvSpPr>
          <p:cNvPr id="12" name="Text 4"/>
          <p:cNvSpPr txBox="1"/>
          <p:nvPr/>
        </p:nvSpPr>
        <p:spPr>
          <a:xfrm>
            <a:off x="6152962" y="1668700"/>
            <a:ext cx="2495100" cy="1108800"/>
          </a:xfrm>
          <a:prstGeom prst="rect">
            <a:avLst/>
          </a:prstGeom>
          <a:noFill/>
          <a:ln/>
        </p:spPr>
        <p:txBody>
          <a:bodyPr wrap="square" lIns="0" tIns="0" rIns="0" bIns="0" rtlCol="0" anchor="b"/>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Screen breaks and self-care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Well-being pages also encourage taking breaks from screens, stretching and paying attention to posture. These articles connect self-care with real school life, so the advice feels practical rather than abstract.
</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31547" y="1867672"/>
            <a:ext cx="346800" cy="27744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231559" y="3182484"/>
            <a:ext cx="346800" cy="27744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925684" y="1867672"/>
            <a:ext cx="346800" cy="27744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pic>
        <p:nvPicPr>
          <p:cNvPr id="15" name="Image 13" descr="preencoded.png">    </p:cNvPr>
          <p:cNvPicPr>
            <a:picLocks noChangeAspect="1"/>
          </p:cNvPicPr>
          <p:nvPr/>
        </p:nvPicPr>
        <p:blipFill>
          <a:blip r:embed="rId14"/>
          <a:stretch>
            <a:fillRect/>
          </a:stretch>
        </p:blipFill>
        <p:spPr>
          <a:xfrm>
            <a:off x="3929434" y="3151554"/>
            <a:ext cx="339300" cy="339300"/>
          </a:xfrm>
          <a:prstGeom prst="rect">
            <a:avLst/>
          </a:prstGeom>
        </p:spPr>
      </p:pic>
      <p:pic>
        <p:nvPicPr>
          <p:cNvPr id="16" name="Image 14" descr="preencoded.png">    </p:cNvPr>
          <p:cNvPicPr>
            <a:picLocks noChangeAspect="1"/>
          </p:cNvPicPr>
          <p:nvPr/>
        </p:nvPicPr>
        <p:blipFill>
          <a:blip r:embed="rId15"/>
          <a:stretch>
            <a:fillRect/>
          </a:stretch>
        </p:blipFill>
        <p:spPr>
          <a:xfrm>
            <a:off x="0" y="0"/>
            <a:ext cx="9144000" cy="5143500"/>
          </a:xfrm>
          <a:prstGeom prst="rect">
            <a:avLst/>
          </a:prstGeom>
        </p:spPr>
      </p:pic>
      <p:sp>
        <p:nvSpPr>
          <p:cNvPr id="17" name="Text 0"/>
          <p:cNvSpPr txBox="1"/>
          <p:nvPr/>
        </p:nvSpPr>
        <p:spPr>
          <a:xfrm>
            <a:off x="180000" y="247500"/>
            <a:ext cx="8784000" cy="669000"/>
          </a:xfrm>
          <a:prstGeom prst="rect">
            <a:avLst/>
          </a:prstGeom>
          <a:noFill/>
          <a:ln/>
        </p:spPr>
        <p:txBody>
          <a:bodyPr wrap="square" lIns="0" tIns="0" rIns="0" bIns="0" rtlCol="0" anchor="t"/>
          <a:lstStyle/>
          <a:p>
            <a:pPr algn="l" indent="0" marL="0">
              <a:lnSpc>
                <a:spcPct val="100000"/>
              </a:lnSpc>
              <a:buNone/>
            </a:pPr>
            <a:r>
              <a:rPr lang="en-US" sz="1823" b="1" dirty="0">
                <a:solidFill>
                  <a:srgbClr val="FFFFFF"/>
                </a:solidFill>
                <a:latin typeface="Arial" pitchFamily="34" charset="0"/>
                <a:ea typeface="Arial" pitchFamily="34" charset="-122"/>
                <a:cs typeface="Arial" pitchFamily="34" charset="-120"/>
              </a:rPr>
              <a:t>Friendship, communication and relationships
</a:t>
            </a:r>
            <a:endParaRPr lang="en-US" sz="1823" dirty="0"/>
          </a:p>
        </p:txBody>
      </p:sp>
      <p:sp>
        <p:nvSpPr>
          <p:cNvPr id="1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11</a:t>
            </a:r>
            <a:endParaRPr lang="en-US" sz="700" dirty="0"/>
          </a:p>
        </p:txBody>
      </p:sp>
      <p:sp>
        <p:nvSpPr>
          <p:cNvPr id="19" name="Text 2"/>
          <p:cNvSpPr txBox="1"/>
          <p:nvPr/>
        </p:nvSpPr>
        <p:spPr>
          <a:xfrm>
            <a:off x="737719" y="1878575"/>
            <a:ext cx="2369700" cy="948600"/>
          </a:xfrm>
          <a:prstGeom prst="rect">
            <a:avLst/>
          </a:prstGeom>
          <a:noFill/>
          <a:ln/>
        </p:spPr>
        <p:txBody>
          <a:bodyPr wrap="square" lIns="0" tIns="0" rIns="0" bIns="0" rtlCol="0" anchor="t"/>
          <a:lstStyle/>
          <a:p>
            <a:pPr algn="l" indent="0" marL="0">
              <a:lnSpc>
                <a:spcPct val="115000"/>
              </a:lnSpc>
              <a:buNone/>
            </a:pPr>
            <a:r>
              <a:rPr lang="en-US" sz="940" b="1" dirty="0">
                <a:solidFill>
                  <a:srgbClr val="FFFFFF"/>
                </a:solidFill>
                <a:latin typeface="Arial" pitchFamily="34" charset="0"/>
                <a:ea typeface="Arial" pitchFamily="34" charset="-122"/>
                <a:cs typeface="Arial" pitchFamily="34" charset="-120"/>
              </a:rPr>
              <a:t>Разговор и поддержка
</a:t>
            </a:r>
            <a:pPr algn="l" indent="0" marL="0">
              <a:lnSpc>
                <a:spcPct val="115000"/>
              </a:lnSpc>
              <a:buNone/>
            </a:pPr>
            <a:r>
              <a:rPr lang="en-US" sz="56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46" dirty="0">
                <a:solidFill>
                  <a:srgbClr val="FFFFFF"/>
                </a:solidFill>
                <a:latin typeface="Arial" pitchFamily="34" charset="0"/>
                <a:ea typeface="Arial" pitchFamily="34" charset="-122"/>
                <a:cs typeface="Arial" pitchFamily="34" charset="-120"/>
              </a:rPr>
              <a:t>Журналы помогают подросткам говорить о дружбе и поддержке простыми словами. Через короткие истории читатель учится понимать чувства других, выражать sympathy и выбирать polite phrases в сложных ситуациях.
</a:t>
            </a:r>
            <a:endParaRPr lang="en-US" sz="940" dirty="0"/>
          </a:p>
        </p:txBody>
      </p:sp>
      <p:sp>
        <p:nvSpPr>
          <p:cNvPr id="20" name="Text 3"/>
          <p:cNvSpPr txBox="1"/>
          <p:nvPr/>
        </p:nvSpPr>
        <p:spPr>
          <a:xfrm>
            <a:off x="737748" y="3193398"/>
            <a:ext cx="23697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Границы и уважение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Подростковые статьи объясняют personal boundaries, доверие и уважение к чужому мнению. Это полезно для ninth graders, потому что помогает говорить о сложных темах ясно и вежливо.
</a:t>
            </a:r>
            <a:endParaRPr lang="en-US" sz="1000" dirty="0"/>
          </a:p>
        </p:txBody>
      </p:sp>
      <p:sp>
        <p:nvSpPr>
          <p:cNvPr id="21" name="Text 4"/>
          <p:cNvSpPr txBox="1"/>
          <p:nvPr/>
        </p:nvSpPr>
        <p:spPr>
          <a:xfrm>
            <a:off x="4431869" y="1878597"/>
            <a:ext cx="2370000" cy="948600"/>
          </a:xfrm>
          <a:prstGeom prst="rect">
            <a:avLst/>
          </a:prstGeom>
          <a:noFill/>
          <a:ln/>
        </p:spPr>
        <p:txBody>
          <a:bodyPr wrap="square" lIns="0" tIns="0" rIns="0" bIns="0" rtlCol="0" anchor="t"/>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Конфликты в классе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Во многих текстах описываются ссоры в группе, споры в чате и чувство, что тебя не принимают. Такие сюжеты показывают, как решать disagreement спокойно и без обид.
</a:t>
            </a:r>
            <a:endParaRPr lang="en-US" sz="1000" dirty="0"/>
          </a:p>
        </p:txBody>
      </p:sp>
      <p:sp>
        <p:nvSpPr>
          <p:cNvPr id="22" name="Text 5"/>
          <p:cNvSpPr txBox="1"/>
          <p:nvPr/>
        </p:nvSpPr>
        <p:spPr>
          <a:xfrm>
            <a:off x="4431869" y="3193403"/>
            <a:ext cx="2370000" cy="948600"/>
          </a:xfrm>
          <a:prstGeom prst="rect">
            <a:avLst/>
          </a:prstGeom>
          <a:noFill/>
          <a:ln/>
        </p:spPr>
        <p:txBody>
          <a:bodyPr wrap="square" lIns="0" tIns="0" rIns="0" bIns="0" rtlCol="0" anchor="t"/>
          <a:lstStyle/>
          <a:p>
            <a:pPr algn="l" indent="0" marL="0">
              <a:lnSpc>
                <a:spcPct val="115000"/>
              </a:lnSpc>
              <a:buNone/>
            </a:pPr>
            <a:r>
              <a:rPr lang="en-US" sz="928" b="1" dirty="0">
                <a:solidFill>
                  <a:srgbClr val="FFFFFF"/>
                </a:solidFill>
                <a:latin typeface="Arial" pitchFamily="34" charset="0"/>
                <a:ea typeface="Arial" pitchFamily="34" charset="-122"/>
                <a:cs typeface="Arial" pitchFamily="34" charset="-120"/>
              </a:rPr>
              <a:t>Слова для жизни
</a:t>
            </a:r>
            <a:pPr algn="l" indent="0" marL="0">
              <a:lnSpc>
                <a:spcPct val="115000"/>
              </a:lnSpc>
              <a:buNone/>
            </a:pPr>
            <a:r>
              <a:rPr lang="en-US" sz="55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5" dirty="0">
                <a:solidFill>
                  <a:srgbClr val="FFFFFF"/>
                </a:solidFill>
                <a:latin typeface="Arial" pitchFamily="34" charset="0"/>
                <a:ea typeface="Arial" pitchFamily="34" charset="-122"/>
                <a:cs typeface="Arial" pitchFamily="34" charset="-120"/>
              </a:rPr>
              <a:t>Читатель запоминает useful vocabulary: support, conflict, advice, kindness, respect. Эти слова встречаются в реальных разговорах, поэтому журнальные тексты становятся хорошей тренировкой английского в повседневных ситуациях.
</a:t>
            </a:r>
            <a:endParaRPr lang="en-US" sz="928"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 y="2221546"/>
            <a:ext cx="9144000" cy="292000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11" name="Text 1"/>
          <p:cNvSpPr txBox="1"/>
          <p:nvPr/>
        </p:nvSpPr>
        <p:spPr>
          <a:xfrm>
            <a:off x="180000" y="180000"/>
            <a:ext cx="8784000" cy="601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Internet safety in teen media
</a:t>
            </a:r>
            <a:endParaRPr lang="en-US" sz="2223" dirty="0"/>
          </a:p>
        </p:txBody>
      </p:sp>
      <p:sp>
        <p:nvSpPr>
          <p:cNvPr id="12" name="Text 2"/>
          <p:cNvSpPr txBox="1"/>
          <p:nvPr/>
        </p:nvSpPr>
        <p:spPr>
          <a:xfrm>
            <a:off x="180000" y="1238671"/>
            <a:ext cx="16512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1. Защита аккаунта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Журналы советуют создавать strong passwords, не делиться личными данными и внимательно проверять настройки профиля. Это первый шаг к безопасному общению в сети и защите своего аккаунта.
</a:t>
            </a:r>
            <a:endParaRPr lang="en-US" sz="900" dirty="0"/>
          </a:p>
        </p:txBody>
      </p:sp>
      <p:sp>
        <p:nvSpPr>
          <p:cNvPr id="13" name="Text 3"/>
          <p:cNvSpPr txBox="1"/>
          <p:nvPr/>
        </p:nvSpPr>
        <p:spPr>
          <a:xfrm>
            <a:off x="1963166" y="1238671"/>
            <a:ext cx="16512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2. Осторожность с ссылками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Подросткам напоминают не открывать suspicious links и проверять адрес сайта перед входом. Такой навык помогает избежать scams, потери доступа к страницам и случайной передачи данных посторонним.
</a:t>
            </a:r>
            <a:endParaRPr lang="en-US" sz="900" dirty="0"/>
          </a:p>
        </p:txBody>
      </p:sp>
      <p:sp>
        <p:nvSpPr>
          <p:cNvPr id="14" name="Text 4"/>
          <p:cNvSpPr txBox="1"/>
          <p:nvPr/>
        </p:nvSpPr>
        <p:spPr>
          <a:xfrm>
            <a:off x="3746332" y="1238671"/>
            <a:ext cx="16512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3. Проверка информации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статьях объясняют, как отличать fake news от надёжных сообщений: искать автора, дату и источник. Это развивает media literacy и учит не доверять громким заголовкам без доказательств.
</a:t>
            </a:r>
            <a:endParaRPr lang="en-US" sz="900" dirty="0"/>
          </a:p>
        </p:txBody>
      </p:sp>
      <p:sp>
        <p:nvSpPr>
          <p:cNvPr id="15" name="Text 5"/>
          <p:cNvSpPr txBox="1"/>
          <p:nvPr/>
        </p:nvSpPr>
        <p:spPr>
          <a:xfrm>
            <a:off x="5529494" y="1238671"/>
            <a:ext cx="16512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4. Реакция на буллинг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Журналы также говорят о cyberbullying, советуя block, report и сохранять доказательства. Подросток понимает, что при угрозе или оскорблениях важно не молчать и обращаться за помощью.
</a:t>
            </a:r>
            <a:endParaRPr lang="en-US" sz="900" dirty="0"/>
          </a:p>
        </p:txBody>
      </p:sp>
      <p:sp>
        <p:nvSpPr>
          <p:cNvPr id="16" name="Text 6"/>
          <p:cNvSpPr txBox="1"/>
          <p:nvPr/>
        </p:nvSpPr>
        <p:spPr>
          <a:xfrm>
            <a:off x="7312660" y="1238671"/>
            <a:ext cx="1651200" cy="1171800"/>
          </a:xfrm>
          <a:prstGeom prst="rect">
            <a:avLst/>
          </a:prstGeom>
          <a:noFill/>
          <a:ln/>
        </p:spPr>
        <p:txBody>
          <a:bodyPr wrap="square" lIns="0" tIns="0" rIns="0" bIns="0" rtlCol="0" anchor="t"/>
          <a:lstStyle/>
          <a:p>
            <a:pPr algn="l" indent="0" marL="0">
              <a:lnSpc>
                <a:spcPct val="115000"/>
              </a:lnSpc>
              <a:buNone/>
            </a:pPr>
            <a:r>
              <a:rPr lang="en-US" sz="900" b="1" dirty="0">
                <a:solidFill>
                  <a:srgbClr val="FFFFFF"/>
                </a:solidFill>
                <a:latin typeface="Arial" pitchFamily="34" charset="0"/>
                <a:ea typeface="Arial" pitchFamily="34" charset="-122"/>
                <a:cs typeface="Arial" pitchFamily="34" charset="-120"/>
              </a:rPr>
              <a:t>5. Личная приватность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Отдельно обсуждаются privacy settings, безопасные фотографии и общение с незнакомыми людьми. Такие советы показывают, как беречь privacy и оставаться вежливым, не рискуя своей безопасностью.
</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Why teenagers choose magazines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Подростки чаще выбирают журналы, когда тема сразу связана с их жизнью. Важны не только интерес, но и короткий формат, понятные заголовки и яркие иллюстрации.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Самые сильные мотивы связаны с личной пользой и развлечением, поэтому журналы выигрывают, когда говорят о знакомых подросткам темах простым языком.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541" dirty="0">
                <a:solidFill>
                  <a:srgbClr val="FFFFFF"/>
                </a:solidFill>
                <a:latin typeface="Arial" pitchFamily="34" charset="0"/>
                <a:ea typeface="Arial" pitchFamily="34" charset="-122"/>
                <a:cs typeface="Arial" pitchFamily="34" charset="-120"/>
              </a:rPr>
              <a:t>Учебное обобщение по теме подростковых журналов; иллюстративные значения для презентации
</a:t>
            </a:r>
            <a:endParaRPr lang="en-US" sz="54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8" name="Text 1"/>
          <p:cNvSpPr txBox="1"/>
          <p:nvPr/>
        </p:nvSpPr>
        <p:spPr>
          <a:xfrm>
            <a:off x="180000" y="180000"/>
            <a:ext cx="5992500" cy="671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Printed magazines and digital magazines
</a:t>
            </a:r>
            <a:endParaRPr lang="en-US" sz="2223" dirty="0"/>
          </a:p>
        </p:txBody>
      </p:sp>
      <p:sp>
        <p:nvSpPr>
          <p:cNvPr id="9" name="Text 2"/>
          <p:cNvSpPr txBox="1"/>
          <p:nvPr/>
        </p:nvSpPr>
        <p:spPr>
          <a:xfrm>
            <a:off x="394025" y="1903425"/>
            <a:ext cx="2555400" cy="9594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Печатный номер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Сначала журналы выходили как бумажные выпуски: их читали дома, брали с собой и сохраняли как коллекцию. Главными были обложка, фотографии и удобная верстка.
</a:t>
            </a:r>
            <a:endParaRPr lang="en-US" sz="1000" dirty="0"/>
          </a:p>
        </p:txBody>
      </p:sp>
      <p:sp>
        <p:nvSpPr>
          <p:cNvPr id="10" name="Text 3"/>
          <p:cNvSpPr txBox="1"/>
          <p:nvPr/>
        </p:nvSpPr>
        <p:spPr>
          <a:xfrm>
            <a:off x="3129240" y="1903413"/>
            <a:ext cx="2555400" cy="9594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Онлайн-издание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Позже появились digital magazines, которые обновляются быстрее и могут добавлять links, видео, анимацию и опросы. Читатель получает больше интерактивного контента и мгновенный доступ с телефона.
</a:t>
            </a:r>
            <a:endParaRPr lang="en-US" sz="1000" dirty="0"/>
          </a:p>
        </p:txBody>
      </p:sp>
      <p:sp>
        <p:nvSpPr>
          <p:cNvPr id="11" name="Text 4"/>
          <p:cNvSpPr txBox="1"/>
          <p:nvPr/>
        </p:nvSpPr>
        <p:spPr>
          <a:xfrm>
            <a:off x="5864480" y="1903413"/>
            <a:ext cx="2555400" cy="959400"/>
          </a:xfrm>
          <a:prstGeom prst="rect">
            <a:avLst/>
          </a:prstGeom>
          <a:noFill/>
          <a:ln/>
        </p:spPr>
        <p:txBody>
          <a:bodyPr wrap="square" lIns="0" tIns="0" rIns="0" bIns="0" rtlCol="0" anchor="b"/>
          <a:lstStyle/>
          <a:p>
            <a:pPr algn="l" indent="0" marL="0">
              <a:lnSpc>
                <a:spcPct val="115000"/>
              </a:lnSpc>
              <a:buNone/>
            </a:pPr>
            <a:r>
              <a:rPr lang="en-US" sz="1000" b="1" dirty="0">
                <a:solidFill>
                  <a:srgbClr val="FFFFFF"/>
                </a:solidFill>
                <a:latin typeface="Arial" pitchFamily="34" charset="0"/>
                <a:ea typeface="Arial" pitchFamily="34" charset="-122"/>
                <a:cs typeface="Arial" pitchFamily="34" charset="-120"/>
              </a:rPr>
              <a:t>Смешанный формат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Сегодня многие издатели выпускают обе версии одновременно. Так они достигают читателей, которые любят printed issue, и тех, кто предпочитает scroll, subscription и онлайн-обновления.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0000" y="1446891"/>
            <a:ext cx="8784000" cy="198931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22688" y="297521"/>
            <a:ext cx="6277800" cy="7089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Advantages and disadvantages of magazine formats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9" name="Text 2"/>
          <p:cNvSpPr txBox="1"/>
          <p:nvPr/>
        </p:nvSpPr>
        <p:spPr>
          <a:xfrm>
            <a:off x="180000" y="4094100"/>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Сравнение показывает, как формат влияет на удобство чтения, скорость обновления и объём информации. У каждого варианта есть сильные стороны и ограничения.
</a:t>
            </a:r>
            <a:endParaRPr lang="en-US" sz="1000" dirty="0"/>
          </a:p>
        </p:txBody>
      </p:sp>
      <p:sp>
        <p:nvSpPr>
          <p:cNvPr id="10" name="Text 3"/>
          <p:cNvSpPr txBox="1"/>
          <p:nvPr/>
        </p:nvSpPr>
        <p:spPr>
          <a:xfrm>
            <a:off x="3463900" y="4094097"/>
            <a:ext cx="3176700" cy="8694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Печатный формат удобен для спокойного чтения, цифровой — для скорости и интерактивности, а социальные сети выигрывают охватом, но проигрывают глубиной.
</a:t>
            </a:r>
            <a:endParaRPr lang="en-US" sz="1000" dirty="0"/>
          </a:p>
        </p:txBody>
      </p:sp>
      <p:sp>
        <p:nvSpPr>
          <p:cNvPr id="11" name="Text 4"/>
          <p:cNvSpPr txBox="1"/>
          <p:nvPr/>
        </p:nvSpPr>
        <p:spPr>
          <a:xfrm>
            <a:off x="180000" y="3633750"/>
            <a:ext cx="3176700" cy="150900"/>
          </a:xfrm>
          <a:prstGeom prst="rect">
            <a:avLst/>
          </a:prstGeom>
          <a:noFill/>
          <a:ln/>
        </p:spPr>
        <p:txBody>
          <a:bodyPr wrap="square" lIns="0" tIns="0" rIns="0" bIns="0" rtlCol="0" anchor="ctr"/>
          <a:lstStyle/>
          <a:p>
            <a:pPr algn="l" indent="0" marL="0">
              <a:lnSpc>
                <a:spcPct val="115000"/>
              </a:lnSpc>
              <a:buNone/>
            </a:pPr>
            <a:r>
              <a:rPr lang="en-US" sz="679" dirty="0">
                <a:solidFill>
                  <a:srgbClr val="FFFFFF"/>
                </a:solidFill>
                <a:latin typeface="Arial" pitchFamily="34" charset="0"/>
                <a:ea typeface="Arial" pitchFamily="34" charset="-122"/>
                <a:cs typeface="Arial" pitchFamily="34" charset="-120"/>
              </a:rPr>
              <a:t>Учебное сравнение форматов журналов; обобщение материалов презентации
</a:t>
            </a:r>
            <a:endParaRPr lang="en-US" sz="679"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410670" y="0"/>
            <a:ext cx="5732859"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99400" y="326400"/>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How magazines influence interests and hobbies
</a:t>
            </a:r>
            <a:endParaRPr lang="en-US" sz="2223" dirty="0"/>
          </a:p>
        </p:txBody>
      </p:sp>
      <p:sp>
        <p:nvSpPr>
          <p:cNvPr id="10"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11" name="Text 2"/>
          <p:cNvSpPr txBox="1"/>
          <p:nvPr/>
        </p:nvSpPr>
        <p:spPr>
          <a:xfrm>
            <a:off x="261000" y="1629373"/>
            <a:ext cx="4227900" cy="675900"/>
          </a:xfrm>
          <a:prstGeom prst="rect">
            <a:avLst/>
          </a:prstGeom>
          <a:noFill/>
          <a:ln/>
        </p:spPr>
        <p:txBody>
          <a:bodyPr wrap="square" lIns="0" tIns="0" rIns="0" bIns="0" rtlCol="0" anchor="ctr"/>
          <a:lstStyle/>
          <a:p>
            <a:pPr algn="l" indent="0" marL="0">
              <a:lnSpc>
                <a:spcPct val="115000"/>
              </a:lnSpc>
              <a:buNone/>
            </a:pPr>
            <a:r>
              <a:rPr lang="en-US" sz="1048" b="1" dirty="0">
                <a:solidFill>
                  <a:srgbClr val="FFFFFF"/>
                </a:solidFill>
                <a:latin typeface="Arial" pitchFamily="34" charset="0"/>
                <a:ea typeface="Arial" pitchFamily="34" charset="-122"/>
                <a:cs typeface="Arial" pitchFamily="34" charset="-120"/>
              </a:rPr>
              <a:t>Новые увлечения
</a:t>
            </a:r>
            <a:pPr algn="l" indent="0" marL="0">
              <a:lnSpc>
                <a:spcPct val="115000"/>
              </a:lnSpc>
              <a:buNone/>
            </a:pPr>
            <a:r>
              <a:rPr lang="en-US" sz="69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0" dirty="0">
                <a:solidFill>
                  <a:srgbClr val="FFFFFF"/>
                </a:solidFill>
                <a:latin typeface="Arial" pitchFamily="34" charset="0"/>
                <a:ea typeface="Arial" pitchFamily="34" charset="-122"/>
                <a:cs typeface="Arial" pitchFamily="34" charset="-120"/>
              </a:rPr>
              <a:t>Журналы часто предлагают попробовать something new: рисование, фотографию, танцы или спорт. Короткие статьи помогают заметить занятие, о котором подросток раньше не думал.
</a:t>
            </a:r>
            <a:endParaRPr lang="en-US" sz="1048" dirty="0"/>
          </a:p>
        </p:txBody>
      </p:sp>
      <p:sp>
        <p:nvSpPr>
          <p:cNvPr id="12" name="Text 3"/>
          <p:cNvSpPr txBox="1"/>
          <p:nvPr/>
        </p:nvSpPr>
        <p:spPr>
          <a:xfrm>
            <a:off x="261000" y="2493996"/>
            <a:ext cx="4227900" cy="675900"/>
          </a:xfrm>
          <a:prstGeom prst="rect">
            <a:avLst/>
          </a:prstGeom>
          <a:noFill/>
          <a:ln/>
        </p:spPr>
        <p:txBody>
          <a:bodyPr wrap="square" lIns="0" tIns="0" rIns="0" bIns="0" rtlCol="0" anchor="ctr"/>
          <a:lstStyle/>
          <a:p>
            <a:pPr algn="l" indent="0" marL="0">
              <a:lnSpc>
                <a:spcPct val="115000"/>
              </a:lnSpc>
              <a:buNone/>
            </a:pPr>
            <a:r>
              <a:rPr lang="en-US" sz="1048" b="1" dirty="0">
                <a:solidFill>
                  <a:srgbClr val="FFFFFF"/>
                </a:solidFill>
                <a:latin typeface="Arial" pitchFamily="34" charset="0"/>
                <a:ea typeface="Arial" pitchFamily="34" charset="-122"/>
                <a:cs typeface="Arial" pitchFamily="34" charset="-120"/>
              </a:rPr>
              <a:t>Полезные примеры
</a:t>
            </a:r>
            <a:pPr algn="l" indent="0" marL="0">
              <a:lnSpc>
                <a:spcPct val="115000"/>
              </a:lnSpc>
              <a:buNone/>
            </a:pPr>
            <a:r>
              <a:rPr lang="en-US" sz="69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0" dirty="0">
                <a:solidFill>
                  <a:srgbClr val="FFFFFF"/>
                </a:solidFill>
                <a:latin typeface="Arial" pitchFamily="34" charset="0"/>
                <a:ea typeface="Arial" pitchFamily="34" charset="-122"/>
                <a:cs typeface="Arial" pitchFamily="34" charset="-120"/>
              </a:rPr>
              <a:t>Интервью с авторами, спортсменами и молодыми создателями показывают, как развивается skill шаг за шагом. Читатель видит реальные истории и понимает, что успех начинается с маленьких попыток.
</a:t>
            </a:r>
            <a:endParaRPr lang="en-US" sz="1048" dirty="0"/>
          </a:p>
        </p:txBody>
      </p:sp>
      <p:sp>
        <p:nvSpPr>
          <p:cNvPr id="13" name="Text 4"/>
          <p:cNvSpPr txBox="1"/>
          <p:nvPr/>
        </p:nvSpPr>
        <p:spPr>
          <a:xfrm>
            <a:off x="258450" y="3358618"/>
            <a:ext cx="4227900" cy="675900"/>
          </a:xfrm>
          <a:prstGeom prst="rect">
            <a:avLst/>
          </a:prstGeom>
          <a:noFill/>
          <a:ln/>
        </p:spPr>
        <p:txBody>
          <a:bodyPr wrap="square" lIns="0" tIns="0" rIns="0" bIns="0" rtlCol="0" anchor="ctr"/>
          <a:lstStyle/>
          <a:p>
            <a:pPr algn="l" indent="0" marL="0">
              <a:lnSpc>
                <a:spcPct val="115000"/>
              </a:lnSpc>
              <a:buNone/>
            </a:pPr>
            <a:r>
              <a:rPr lang="en-US" sz="1048" b="1" dirty="0">
                <a:solidFill>
                  <a:srgbClr val="FFFFFF"/>
                </a:solidFill>
                <a:latin typeface="Arial" pitchFamily="34" charset="0"/>
                <a:ea typeface="Arial" pitchFamily="34" charset="-122"/>
                <a:cs typeface="Arial" pitchFamily="34" charset="-120"/>
              </a:rPr>
              <a:t>Клубы и сообщества
</a:t>
            </a:r>
            <a:pPr algn="l" indent="0" marL="0">
              <a:lnSpc>
                <a:spcPct val="115000"/>
              </a:lnSpc>
              <a:buNone/>
            </a:pPr>
            <a:r>
              <a:rPr lang="en-US" sz="69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0" dirty="0">
                <a:solidFill>
                  <a:srgbClr val="FFFFFF"/>
                </a:solidFill>
                <a:latin typeface="Arial" pitchFamily="34" charset="0"/>
                <a:ea typeface="Arial" pitchFamily="34" charset="-122"/>
                <a:cs typeface="Arial" pitchFamily="34" charset="-120"/>
              </a:rPr>
              <a:t>Многие тексты подталкивают join a club, volunteering group или школьный проект. Это помогает найти интерес, познакомиться с людьми и почувствовать себя частью команды.
</a:t>
            </a:r>
            <a:endParaRPr lang="en-US" sz="1048" dirty="0"/>
          </a:p>
        </p:txBody>
      </p:sp>
      <p:sp>
        <p:nvSpPr>
          <p:cNvPr id="14" name="Text 5"/>
          <p:cNvSpPr txBox="1"/>
          <p:nvPr/>
        </p:nvSpPr>
        <p:spPr>
          <a:xfrm>
            <a:off x="258450" y="4223225"/>
            <a:ext cx="4227900" cy="675900"/>
          </a:xfrm>
          <a:prstGeom prst="rect">
            <a:avLst/>
          </a:prstGeom>
          <a:noFill/>
          <a:ln/>
        </p:spPr>
        <p:txBody>
          <a:bodyPr wrap="square" lIns="0" tIns="0" rIns="0" bIns="0" rtlCol="0" anchor="ctr"/>
          <a:lstStyle/>
          <a:p>
            <a:pPr algn="l" indent="0" marL="0">
              <a:lnSpc>
                <a:spcPct val="115000"/>
              </a:lnSpc>
              <a:buNone/>
            </a:pPr>
            <a:r>
              <a:rPr lang="en-US" sz="1048" b="1" dirty="0">
                <a:solidFill>
                  <a:srgbClr val="FFFFFF"/>
                </a:solidFill>
                <a:latin typeface="Arial" pitchFamily="34" charset="0"/>
                <a:ea typeface="Arial" pitchFamily="34" charset="-122"/>
                <a:cs typeface="Arial" pitchFamily="34" charset="-120"/>
              </a:rPr>
              <a:t>Личное развитие
</a:t>
            </a:r>
            <a:pPr algn="l" indent="0" marL="0">
              <a:lnSpc>
                <a:spcPct val="115000"/>
              </a:lnSpc>
              <a:buNone/>
            </a:pPr>
            <a:r>
              <a:rPr lang="en-US" sz="69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60" dirty="0">
                <a:solidFill>
                  <a:srgbClr val="FFFFFF"/>
                </a:solidFill>
                <a:latin typeface="Arial" pitchFamily="34" charset="0"/>
                <a:ea typeface="Arial" pitchFamily="34" charset="-122"/>
                <a:cs typeface="Arial" pitchFamily="34" charset="-120"/>
              </a:rPr>
              <a:t>Журналы учат discover an interest и develop a skill без давления и сложных инструкций. Такой формат особенно полезен подросткам, которые ищут своё хобби и хотят расширить кругозор.
</a:t>
            </a:r>
            <a:endParaRPr lang="en-US" sz="1048"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3568" y="1506425"/>
            <a:ext cx="8776864" cy="3046200"/>
          </a:xfrm>
          <a:prstGeom prst="rect">
            <a:avLst/>
          </a:prstGeom>
        </p:spPr>
      </p:pic>
      <p:sp>
        <p:nvSpPr>
          <p:cNvPr id="6" name="Text 0"/>
          <p:cNvSpPr txBox="1"/>
          <p:nvPr/>
        </p:nvSpPr>
        <p:spPr>
          <a:xfrm>
            <a:off x="300150" y="307575"/>
            <a:ext cx="8543700" cy="5421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How a teenager chooses a magazine
</a:t>
            </a:r>
            <a:endParaRPr lang="en-US" sz="2223" dirty="0"/>
          </a:p>
        </p:txBody>
      </p:sp>
      <p:sp>
        <p:nvSpPr>
          <p:cNvPr id="7"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17</a:t>
            </a:r>
            <a:endParaRPr lang="en-US" sz="700" dirty="0"/>
          </a:p>
        </p:txBody>
      </p:sp>
      <p:sp>
        <p:nvSpPr>
          <p:cNvPr id="8" name="Text 2"/>
          <p:cNvSpPr txBox="1"/>
          <p:nvPr/>
        </p:nvSpPr>
        <p:spPr>
          <a:xfrm>
            <a:off x="300150" y="907000"/>
            <a:ext cx="8543700" cy="354000"/>
          </a:xfrm>
          <a:prstGeom prst="rect">
            <a:avLst/>
          </a:prstGeom>
          <a:noFill/>
          <a:ln/>
        </p:spPr>
        <p:txBody>
          <a:bodyPr wrap="square" lIns="0" tIns="0" rIns="0" bIns="0" rtlCol="0" anchor="t"/>
          <a:lstStyle/>
          <a:p>
            <a:pPr algn="l" indent="0" marL="0">
              <a:lnSpc>
                <a:spcPct val="100000"/>
              </a:lnSpc>
              <a:buNone/>
            </a:pPr>
            <a:r>
              <a:rPr lang="en-US" sz="1123" dirty="0">
                <a:solidFill>
                  <a:srgbClr val="FFFFFF"/>
                </a:solidFill>
                <a:latin typeface="Arial" pitchFamily="34" charset="0"/>
                <a:ea typeface="Arial" pitchFamily="34" charset="-122"/>
                <a:cs typeface="Arial" pitchFamily="34" charset="-120"/>
              </a:rPr>
              <a:t>Логика выбора основана на интересе, понятности, доверии и удобстве формата.
</a:t>
            </a:r>
            <a:endParaRPr lang="en-US" sz="1123"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18</a:t>
            </a:r>
            <a:endParaRPr lang="en-US" sz="700" dirty="0"/>
          </a:p>
        </p:txBody>
      </p:sp>
      <p:sp>
        <p:nvSpPr>
          <p:cNvPr id="5" name="Text 1"/>
          <p:cNvSpPr txBox="1"/>
          <p:nvPr/>
        </p:nvSpPr>
        <p:spPr>
          <a:xfrm>
            <a:off x="5423425" y="2050450"/>
            <a:ext cx="3446700" cy="9867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Проверка фактов, прозрачные авторы и чёткое разделение новости и рекламы помогают подростку читать осознанно и не путать мнение с информацией.
</a:t>
            </a:r>
            <a:endParaRPr lang="en-US" sz="1022" dirty="0"/>
          </a:p>
        </p:txBody>
      </p:sp>
      <p:sp>
        <p:nvSpPr>
          <p:cNvPr id="6" name="Text 2"/>
          <p:cNvSpPr txBox="1"/>
          <p:nvPr/>
        </p:nvSpPr>
        <p:spPr>
          <a:xfrm>
            <a:off x="4948150" y="3337050"/>
            <a:ext cx="3921900" cy="183600"/>
          </a:xfrm>
          <a:prstGeom prst="rect">
            <a:avLst/>
          </a:prstGeom>
          <a:noFill/>
          <a:ln/>
        </p:spPr>
        <p:txBody>
          <a:bodyPr wrap="square" lIns="0" tIns="0" rIns="0" bIns="0" rtlCol="0" anchor="ctr"/>
          <a:lstStyle/>
          <a:p>
            <a:pPr algn="l" indent="0" marL="0">
              <a:lnSpc>
                <a:spcPct val="115000"/>
              </a:lnSpc>
              <a:buNone/>
            </a:pPr>
            <a:r>
              <a:rPr lang="en-US" sz="722" dirty="0">
                <a:solidFill>
                  <a:srgbClr val="FFFFFF"/>
                </a:solidFill>
                <a:latin typeface="Arial" pitchFamily="34" charset="0"/>
                <a:ea typeface="Arial" pitchFamily="34" charset="-122"/>
                <a:cs typeface="Arial" pitchFamily="34" charset="-120"/>
              </a:rPr>
              <a:t>Материалы презентации по медиаграмотности и чтению подростковых журналов
</a:t>
            </a:r>
            <a:endParaRPr lang="en-US" sz="722" dirty="0"/>
          </a:p>
        </p:txBody>
      </p:sp>
      <p:sp>
        <p:nvSpPr>
          <p:cNvPr id="7" name="Text 3"/>
          <p:cNvSpPr txBox="1"/>
          <p:nvPr/>
        </p:nvSpPr>
        <p:spPr>
          <a:xfrm>
            <a:off x="180000" y="1080177"/>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FFFFFF"/>
                </a:solidFill>
                <a:latin typeface="Arial" pitchFamily="34" charset="0"/>
                <a:ea typeface="Arial" pitchFamily="34" charset="-122"/>
                <a:cs typeface="Arial" pitchFamily="34" charset="-120"/>
              </a:rPr>
              <a:t>3
</a:t>
            </a:r>
            <a:endParaRPr lang="en-US" sz="7200" dirty="0"/>
          </a:p>
        </p:txBody>
      </p:sp>
      <p:sp>
        <p:nvSpPr>
          <p:cNvPr id="8" name="Text 4"/>
          <p:cNvSpPr txBox="1"/>
          <p:nvPr/>
        </p:nvSpPr>
        <p:spPr>
          <a:xfrm>
            <a:off x="180000" y="2541425"/>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FFFFFF"/>
                </a:solidFill>
                <a:latin typeface="Arial" pitchFamily="34" charset="0"/>
                <a:ea typeface="Arial" pitchFamily="34" charset="-122"/>
                <a:cs typeface="Arial" pitchFamily="34" charset="-120"/>
              </a:rPr>
              <a:t>главных признака помогают отличить надёжный журнал от слабого.
</a:t>
            </a:r>
            <a:endParaRPr 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805500" y="2048501"/>
            <a:ext cx="5158500" cy="215294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99400" y="322002"/>
            <a:ext cx="5253300" cy="8568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Features that make teen magazines attractive
</a:t>
            </a:r>
            <a:endParaRPr lang="en-US" sz="2223" dirty="0"/>
          </a:p>
        </p:txBody>
      </p:sp>
      <p:sp>
        <p:nvSpPr>
          <p:cNvPr id="8" name="Text 1"/>
          <p:cNvSpPr txBox="1"/>
          <p:nvPr/>
        </p:nvSpPr>
        <p:spPr>
          <a:xfrm>
            <a:off x="8761150" y="4751250"/>
            <a:ext cx="140100" cy="150900"/>
          </a:xfrm>
          <a:prstGeom prst="rect">
            <a:avLst/>
          </a:prstGeom>
          <a:noFill/>
          <a:ln/>
        </p:spPr>
        <p:txBody>
          <a:bodyPr wrap="square" lIns="0" tIns="0" rIns="0" bIns="0" rtlCol="0" anchor="ctr"/>
          <a:lstStyle/>
          <a:p>
            <a:pPr algn="ctr" indent="0" marL="0">
              <a:lnSpc>
                <a:spcPct val="115000"/>
              </a:lnSpc>
              <a:buNone/>
            </a:pPr>
            <a:r>
              <a:rPr lang="en-US" sz="700" dirty="0">
                <a:solidFill>
                  <a:srgbClr val="FFFFFF"/>
                </a:solidFill>
                <a:latin typeface="Arial" pitchFamily="34" charset="0"/>
                <a:ea typeface="Arial" pitchFamily="34" charset="-122"/>
                <a:cs typeface="Arial" pitchFamily="34" charset="-120"/>
              </a:rPr>
              <a:t>19</a:t>
            </a:r>
            <a:endParaRPr lang="en-US" sz="700" dirty="0"/>
          </a:p>
        </p:txBody>
      </p:sp>
      <p:sp>
        <p:nvSpPr>
          <p:cNvPr id="9" name="Text 2"/>
          <p:cNvSpPr txBox="1"/>
          <p:nvPr/>
        </p:nvSpPr>
        <p:spPr>
          <a:xfrm>
            <a:off x="180000" y="2318775"/>
            <a:ext cx="3176700" cy="8694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Чем проще начать чтение, тем выше интерес. Подростков привлекают понятные заголовки, короткие тексты и визуальные элементы, которые быстро объясняют тему.
</a:t>
            </a:r>
            <a:endParaRPr lang="en-US" sz="900" dirty="0"/>
          </a:p>
        </p:txBody>
      </p:sp>
      <p:sp>
        <p:nvSpPr>
          <p:cNvPr id="10" name="Text 3"/>
          <p:cNvSpPr txBox="1"/>
          <p:nvPr/>
        </p:nvSpPr>
        <p:spPr>
          <a:xfrm>
            <a:off x="180000" y="3332972"/>
            <a:ext cx="3176700" cy="8694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Главную роль играют оформление и доступность: яркая обложка и ясная структура помогают быстро вовлечься, а задания удерживают внимание дольше.
</a:t>
            </a:r>
            <a:endParaRPr lang="en-US" sz="900" dirty="0"/>
          </a:p>
        </p:txBody>
      </p:sp>
      <p:sp>
        <p:nvSpPr>
          <p:cNvPr id="11" name="Text 4"/>
          <p:cNvSpPr txBox="1"/>
          <p:nvPr/>
        </p:nvSpPr>
        <p:spPr>
          <a:xfrm>
            <a:off x="3874550" y="4265275"/>
            <a:ext cx="3176700" cy="150900"/>
          </a:xfrm>
          <a:prstGeom prst="rect">
            <a:avLst/>
          </a:prstGeom>
          <a:noFill/>
          <a:ln/>
        </p:spPr>
        <p:txBody>
          <a:bodyPr wrap="square" lIns="0" tIns="0" rIns="0" bIns="0" rtlCol="0" anchor="ctr"/>
          <a:lstStyle/>
          <a:p>
            <a:pPr algn="l" indent="0" marL="0">
              <a:lnSpc>
                <a:spcPct val="115000"/>
              </a:lnSpc>
              <a:buNone/>
            </a:pPr>
            <a:r>
              <a:rPr lang="en-US" sz="541" dirty="0">
                <a:solidFill>
                  <a:srgbClr val="FFFFFF"/>
                </a:solidFill>
                <a:latin typeface="Arial" pitchFamily="34" charset="0"/>
                <a:ea typeface="Arial" pitchFamily="34" charset="-122"/>
                <a:cs typeface="Arial" pitchFamily="34" charset="-120"/>
              </a:rPr>
              <a:t>Учебное обобщение по теме подростковых журналов; иллюстративные значения для презентации
</a:t>
            </a:r>
            <a:endParaRPr lang="en-US" sz="54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464175"/>
            <a:ext cx="5253300" cy="883200"/>
          </a:xfrm>
          <a:prstGeom prst="rect">
            <a:avLst/>
          </a:prstGeom>
          <a:noFill/>
          <a:ln/>
        </p:spPr>
        <p:txBody>
          <a:bodyPr wrap="square" lIns="0" tIns="0" rIns="0" bIns="0" rtlCol="0" anchor="ctr"/>
          <a:lstStyle/>
          <a:p>
            <a:pPr algn="l" indent="0" marL="0">
              <a:lnSpc>
                <a:spcPct val="100000"/>
              </a:lnSpc>
              <a:buNone/>
            </a:pPr>
            <a:r>
              <a:rPr lang="en-US" sz="2223" b="1" dirty="0">
                <a:solidFill>
                  <a:srgbClr val="FFFFFF"/>
                </a:solidFill>
                <a:latin typeface="Arial" pitchFamily="34" charset="0"/>
                <a:ea typeface="Arial" pitchFamily="34" charset="-122"/>
                <a:cs typeface="Arial" pitchFamily="34" charset="-120"/>
              </a:rPr>
              <a:t>The role of teen magazines in learning and everyday life
</a:t>
            </a:r>
            <a:endParaRPr lang="en-US" sz="2223" dirty="0"/>
          </a:p>
        </p:txBody>
      </p:sp>
      <p:sp>
        <p:nvSpPr>
          <p:cNvPr id="6" name="Text 1"/>
          <p:cNvSpPr txBox="1"/>
          <p:nvPr/>
        </p:nvSpPr>
        <p:spPr>
          <a:xfrm>
            <a:off x="330850" y="2622913"/>
            <a:ext cx="3562200" cy="1190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Подростковые журналы помогают узнавать новое, тренировать английский и обсуждать темы, близкие школьникам. Они особенно полезны, когда тексты понятны, а оформление делает чтение лёгким и интересным.
</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2026-05-31T10:20:11Z</dcterms:created>
  <dcterms:modified xsi:type="dcterms:W3CDTF">2026-05-31T10:20:11Z</dcterms:modified>
</cp:coreProperties>
</file>