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1574" y="909450"/>
            <a:ext cx="3223953" cy="3324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01450" y="2432550"/>
            <a:ext cx="3902400" cy="97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94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Отношение писателя к Октябрьской революции 1917 года
</a:t>
            </a:r>
            <a:pPr algn="l" indent="0" marL="0">
              <a:lnSpc>
                <a:spcPct val="90000"/>
              </a:lnSpc>
              <a:buNone/>
            </a:pPr>
            <a:r>
              <a:rPr lang="en-US" sz="1894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4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революция изменила русскую литературу и судьбы её авторов?
</a:t>
            </a:r>
            <a:endParaRPr lang="en-US" sz="1894" dirty="0"/>
          </a:p>
        </p:txBody>
      </p:sp>
      <p:sp>
        <p:nvSpPr>
          <p:cNvPr id="6" name="Text 1"/>
          <p:cNvSpPr txBox="1"/>
          <p:nvPr/>
        </p:nvSpPr>
        <p:spPr>
          <a:xfrm>
            <a:off x="4701450" y="4215550"/>
            <a:ext cx="4130700" cy="623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47450" y="933679"/>
            <a:ext cx="3506400" cy="332149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91775" y="2381075"/>
            <a:ext cx="3994500" cy="1934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мировая война, кризис, двоевластие и октябрьский переворот разрушили привычный порядок. Для писателей это стало проверкой убеждений, языка и самой роли искусства в новой исторической реальности.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491775" y="480000"/>
            <a:ext cx="3994500" cy="138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и литература на переломе 1917 года
</a:t>
            </a:r>
            <a:endParaRPr lang="en-US" sz="2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4550" y="1786625"/>
            <a:ext cx="3296400" cy="9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оценки влияли политические взгляды: одни видели в революции историческую справедливость, другие — угрозу свободе, культуре и человеческой жизни.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534675" y="3498100"/>
            <a:ext cx="3296400" cy="9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Решающими были и религиозные представления: для одних происходящее осмыслялось как нравственное испытание, для других — как духовная катастрофа.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5132850" y="1786625"/>
            <a:ext cx="3296400" cy="9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Большое значение имел личный опыт войны, голода и разрухи: пережитое усиливало надежду на перемены или, наоборот, страх перед насилием.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5132850" y="3498100"/>
            <a:ext cx="3296400" cy="9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позицию автора также влияли происхождение, круг общения и представление о том, какую ответственность несёт интеллигенция перед страной.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68900" y="480000"/>
            <a:ext cx="82062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писатели по-разному оценили революцию
</a:t>
            </a:r>
            <a:endParaRPr lang="en-US" sz="2600" dirty="0"/>
          </a:p>
        </p:txBody>
      </p:sp>
      <p:sp>
        <p:nvSpPr>
          <p:cNvPr id="9" name="Text 5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45358" y="1394038"/>
            <a:ext cx="5653284" cy="2253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91000" y="3836733"/>
            <a:ext cx="3813000" cy="7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Расхождения объясняются не только политикой, но и различием художественного взгляда, жизненного опыта и отношения к цене перемен.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40000" y="4644025"/>
            <a:ext cx="8064000" cy="23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Литературные произведения, статьи и письма русских писателей 1917–1920-х годов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540000" y="3836733"/>
            <a:ext cx="3813000" cy="7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показывает, что один исторический перелом вызвал у писателей разные ответы — от поддержки до полного неприятия.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91775" y="480000"/>
            <a:ext cx="8206200" cy="7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Позиции крупнейших писателей после Октября
</a:t>
            </a:r>
            <a:endParaRPr lang="en-US" sz="2600" dirty="0"/>
          </a:p>
        </p:txBody>
      </p:sp>
      <p:sp>
        <p:nvSpPr>
          <p:cNvPr id="8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7800" y="1155563"/>
            <a:ext cx="8064000" cy="169312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4875" y="3520750"/>
            <a:ext cx="3708300" cy="118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Революция как историческая стихия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Блок увидел в революции не просто политическое событие, а мощное историческое движение. В нём соединились разрушение старого мира и надежда на обновление, но вместе с ними — тревога и боль.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4895575" y="3520750"/>
            <a:ext cx="3708300" cy="118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Внутренний разрыв поэта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позиция была противоречивой: он ощущал неизбежность перемен, но одновременно видел духовную катастрофу. Эта двойственность особенно ясно проявилась в поэме «Двенадцать».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91775" y="480000"/>
            <a:ext cx="82062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42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Александр Блок: надежда, тревога и историческое прозрение
</a:t>
            </a:r>
            <a:endParaRPr lang="en-US" sz="2242" dirty="0"/>
          </a:p>
        </p:txBody>
      </p:sp>
      <p:sp>
        <p:nvSpPr>
          <p:cNvPr id="8" name="Text 3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34550" y="1881875"/>
            <a:ext cx="3296400" cy="95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центре поэмы — отряд красногвардейцев, идущий по зимнему Петрограду. Их движение передаёт ощущение исторического слома и напряжённого ожидания неизвестного будущего.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34550" y="3593350"/>
            <a:ext cx="78945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Особые споры вызвал финал с образом Христа: он соединил революционный мир и христианскую символику, заставив читателей по-разному трактовать смысл поэмы.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132850" y="1881875"/>
            <a:ext cx="3296400" cy="95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83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Блок использует резкий ритм, разговорную речь, уличную интонацию и контрастные образы. Благодаря этому революционная стихия звучит как живая, беспокойная и почти неуправляемая сила.
</a:t>
            </a:r>
            <a:endParaRPr lang="en-US" sz="1083" dirty="0"/>
          </a:p>
        </p:txBody>
      </p:sp>
      <p:sp>
        <p:nvSpPr>
          <p:cNvPr id="8" name="Text 3"/>
          <p:cNvSpPr txBox="1"/>
          <p:nvPr/>
        </p:nvSpPr>
        <p:spPr>
          <a:xfrm>
            <a:off x="468900" y="480000"/>
            <a:ext cx="8206200" cy="6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Поэма «Двенадцать» как художественный ответ на революцию
</a:t>
            </a:r>
            <a:endParaRPr lang="en-US" sz="2600" dirty="0"/>
          </a:p>
        </p:txBody>
      </p:sp>
      <p:sp>
        <p:nvSpPr>
          <p:cNvPr id="9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44450" y="1462375"/>
            <a:ext cx="7673400" cy="6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Горький признавал, что революция выросла из тяжёлых социальных противоречий. Он поддерживал необходимость перемен, но требовал, чтобы они не разрушали человеческое достоинство.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468900" y="480000"/>
            <a:ext cx="8206200" cy="63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Максим Горький: сочувствие народу и критика насилия
</a:t>
            </a:r>
            <a:endParaRPr lang="en-US" sz="2600" dirty="0"/>
          </a:p>
        </p:txBody>
      </p:sp>
      <p:sp>
        <p:nvSpPr>
          <p:cNvPr id="6" name="Text 2"/>
          <p:cNvSpPr txBox="1"/>
          <p:nvPr/>
        </p:nvSpPr>
        <p:spPr>
          <a:xfrm>
            <a:off x="744450" y="2254010"/>
            <a:ext cx="7673400" cy="6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статьях 1917–1918 годов писатель резко осуждал террор, произвол и разорение культурных ценностей. Для него революция не оправдывала жестокость и подавление личности.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744450" y="3045646"/>
            <a:ext cx="7673400" cy="6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особенно защищал просвещение, свободу мысли и гуманизм. Горький считал, что новая Россия не может строиться на страхе и антиинтеллектуализме.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744450" y="3837281"/>
            <a:ext cx="7673400" cy="6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позиция оставалась сложной и внутренне напряжённой: он не отвергал обновление страны, но не принимал методы, которыми это обновление проводилось.
</a:t>
            </a:r>
            <a:endParaRPr lang="en-US" sz="1000" dirty="0"/>
          </a:p>
        </p:txBody>
      </p:sp>
      <p:sp>
        <p:nvSpPr>
          <p:cNvPr id="9" name="Text 5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34125" y="1291100"/>
            <a:ext cx="300900" cy="300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82250" y="1291100"/>
            <a:ext cx="300900" cy="300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02475" y="3059858"/>
            <a:ext cx="364200" cy="2913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01056" y="3055087"/>
            <a:ext cx="263288" cy="3009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68900" y="480000"/>
            <a:ext cx="82062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168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Владимир Маяковский: революция как начало нового искусства
</a:t>
            </a:r>
            <a:endParaRPr lang="en-US" sz="2168" dirty="0"/>
          </a:p>
        </p:txBody>
      </p:sp>
      <p:sp>
        <p:nvSpPr>
          <p:cNvPr id="8" name="Text 1"/>
          <p:cNvSpPr txBox="1"/>
          <p:nvPr/>
        </p:nvSpPr>
        <p:spPr>
          <a:xfrm>
            <a:off x="702475" y="1819288"/>
            <a:ext cx="36477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Маяковский стремился говорить с эпохой прямо и громко. Революция для него стала поводом для поэзии, обращённой к улице, митингу и массовому читателю.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1170325" y="1289775"/>
            <a:ext cx="3180000" cy="30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 трибуны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4750600" y="1819250"/>
            <a:ext cx="36477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1918–1921 годах усиливаются плакатность, лозунговая интонация и резкий ритм. Поэт сознательно ломает старую форму ради выразительности времени.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218375" y="1289775"/>
            <a:ext cx="3180000" cy="30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Новый художественный язык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702475" y="3542500"/>
            <a:ext cx="36477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Маяковский рассчитывал не на узкий круг ценителей, а на широкую аудиторию. Его тексты должны были быть понятны, действенны и общественно значимы.
</a:t>
            </a:r>
            <a:endParaRPr lang="en-US" sz="1000" dirty="0"/>
          </a:p>
        </p:txBody>
      </p:sp>
      <p:sp>
        <p:nvSpPr>
          <p:cNvPr id="13" name="Text 6"/>
          <p:cNvSpPr txBox="1"/>
          <p:nvPr/>
        </p:nvSpPr>
        <p:spPr>
          <a:xfrm>
            <a:off x="1170325" y="3049200"/>
            <a:ext cx="3180000" cy="30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Обращение к массам
</a:t>
            </a:r>
            <a:endParaRPr lang="en-US" sz="1300" dirty="0"/>
          </a:p>
        </p:txBody>
      </p:sp>
      <p:sp>
        <p:nvSpPr>
          <p:cNvPr id="14" name="Text 7"/>
          <p:cNvSpPr txBox="1"/>
          <p:nvPr/>
        </p:nvSpPr>
        <p:spPr>
          <a:xfrm>
            <a:off x="4750600" y="3566200"/>
            <a:ext cx="3647700" cy="81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поэта революция означала право искусства участвовать в жизни страны. Слово становилось не только художественным, но и общественным поступком.
</a:t>
            </a:r>
            <a:endParaRPr lang="en-US" sz="1000" dirty="0"/>
          </a:p>
        </p:txBody>
      </p:sp>
      <p:sp>
        <p:nvSpPr>
          <p:cNvPr id="15" name="Text 8"/>
          <p:cNvSpPr txBox="1"/>
          <p:nvPr/>
        </p:nvSpPr>
        <p:spPr>
          <a:xfrm>
            <a:off x="5218375" y="3049201"/>
            <a:ext cx="3180000" cy="30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Искусство как действие
</a:t>
            </a:r>
            <a:endParaRPr lang="en-US" sz="1300" dirty="0"/>
          </a:p>
        </p:txBody>
      </p:sp>
      <p:sp>
        <p:nvSpPr>
          <p:cNvPr id="16" name="Text 9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06050" y="1972725"/>
            <a:ext cx="2355900" cy="13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98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Бунина, Гиппиус, Мережковского и других эмигрантов революция означала гибель привычной России. В их текстах усиливается мотив утраченного дома и необратимого разрыва.
</a:t>
            </a:r>
            <a:endParaRPr lang="en-US" sz="1098" dirty="0"/>
          </a:p>
        </p:txBody>
      </p:sp>
      <p:sp>
        <p:nvSpPr>
          <p:cNvPr id="6" name="Text 1"/>
          <p:cNvSpPr txBox="1"/>
          <p:nvPr/>
        </p:nvSpPr>
        <p:spPr>
          <a:xfrm>
            <a:off x="3394050" y="1972725"/>
            <a:ext cx="2355900" cy="13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Эмигрантская литература часто говорит о разрушении культурного уклада, исторической вине и невозможности вернуться в прежнюю жизнь. Память становится важнее надежды.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096575" y="1972725"/>
            <a:ext cx="2320500" cy="13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произведения сохранили образ дореволюционной дворянской и интеллигентской России. Они стали частью культурной памяти о мире, исчезнувшем после 1917 года.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468900" y="480000"/>
            <a:ext cx="8206200" cy="91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Писатели эмиграции: чувство утраты и разрыва с Россией
</a:t>
            </a:r>
            <a:endParaRPr lang="en-US" sz="2600" dirty="0"/>
          </a:p>
        </p:txBody>
      </p:sp>
      <p:sp>
        <p:nvSpPr>
          <p:cNvPr id="9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4000" y="1627448"/>
            <a:ext cx="4007700" cy="243035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53500" y="3709582"/>
            <a:ext cx="3400500" cy="46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позиций русских писателей начала XX века по их произведениям, статьям и письмам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53500" y="1516757"/>
            <a:ext cx="34005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распределение взглядов влияли биография, опыт насилия, мировоззрение и представление о роли интеллигенции.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253500" y="2516657"/>
            <a:ext cx="34005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Единой литературной позиции не возникло: революция стала одновременно надеждой, трагедией и нравственным испытанием.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491775" y="480000"/>
            <a:ext cx="8206200" cy="7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оценки революции в литературной среде
</a:t>
            </a:r>
            <a:endParaRPr lang="en-US" sz="2600" dirty="0"/>
          </a:p>
        </p:txBody>
      </p:sp>
      <p:sp>
        <p:nvSpPr>
          <p:cNvPr id="9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1750" y="1157761"/>
            <a:ext cx="2681700" cy="17755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54003" y="1157761"/>
            <a:ext cx="2681700" cy="177557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16250" y="1157761"/>
            <a:ext cx="2681700" cy="177557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63475" y="4943400"/>
            <a:ext cx="3051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491775" y="480000"/>
            <a:ext cx="82062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Личные записи писателей как документ эпохи
</a:t>
            </a:r>
            <a:endParaRPr lang="en-US" sz="2600" dirty="0"/>
          </a:p>
        </p:txBody>
      </p:sp>
      <p:sp>
        <p:nvSpPr>
          <p:cNvPr id="9" name="Text 2"/>
          <p:cNvSpPr txBox="1"/>
          <p:nvPr/>
        </p:nvSpPr>
        <p:spPr>
          <a:xfrm>
            <a:off x="491775" y="3445725"/>
            <a:ext cx="2681700" cy="7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Хлеб, холод и очереди в повседневных записях
</a:t>
            </a:r>
            <a:pPr algn="l" indent="0" marL="0">
              <a:lnSpc>
                <a:spcPct val="115000"/>
              </a:lnSpc>
              <a:buNone/>
            </a:pPr>
            <a:r>
              <a:rPr lang="en-US" sz="1013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24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дневниках 1917–1918 годов писатели часто фиксировали не события «большой истории», а то, что разрушало обычную жизнь: нехватку еды, холод в квартирах, очереди и обыски. Через эти детали особенно ясно виден масштаб перемен.
</a:t>
            </a:r>
            <a:endParaRPr lang="en-US" sz="941" dirty="0"/>
          </a:p>
        </p:txBody>
      </p:sp>
      <p:sp>
        <p:nvSpPr>
          <p:cNvPr id="10" name="Text 3"/>
          <p:cNvSpPr txBox="1"/>
          <p:nvPr/>
        </p:nvSpPr>
        <p:spPr>
          <a:xfrm>
            <a:off x="3254000" y="3438000"/>
            <a:ext cx="2681700" cy="7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3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Письма как разговор без литературной маски
</a:t>
            </a:r>
            <a:pPr algn="l" indent="0" marL="0">
              <a:lnSpc>
                <a:spcPct val="115000"/>
              </a:lnSpc>
              <a:buNone/>
            </a:pPr>
            <a:r>
              <a:rPr lang="en-US" sz="94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72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частной переписке авторы позволяли себе то, чего не писали в печати: страх, раздражение, растерянность и усталость. Письма Ивана Бунина, Зинаиды Гиппиус и Михаила Пришвина показывают живую эмоциональную реакцию на революционный перелом.
</a:t>
            </a:r>
            <a:endParaRPr lang="en-US" sz="873" dirty="0"/>
          </a:p>
        </p:txBody>
      </p:sp>
      <p:sp>
        <p:nvSpPr>
          <p:cNvPr id="11" name="Text 4"/>
          <p:cNvSpPr txBox="1"/>
          <p:nvPr/>
        </p:nvSpPr>
        <p:spPr>
          <a:xfrm>
            <a:off x="6016225" y="3438000"/>
            <a:ext cx="2681700" cy="7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3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Наблюдение, которое превращается в свидетельство
</a:t>
            </a:r>
            <a:pPr algn="l" indent="0" marL="0">
              <a:lnSpc>
                <a:spcPct val="115000"/>
              </a:lnSpc>
              <a:buNone/>
            </a:pPr>
            <a:r>
              <a:rPr lang="en-US" sz="908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48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Личные записи ценны тем, что передают атмосферу времени без художественной обработки. В них слышны тревога, недоверие к будущему и ощущение, что привычный мир исчезает прямо на глазах, оставляя человека один на один с историей.
</a:t>
            </a:r>
            <a:endParaRPr lang="en-US" sz="843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3150" y="1960991"/>
            <a:ext cx="7855800" cy="247576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0000" y="1290550"/>
            <a:ext cx="8084700" cy="3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Личные наблюдения, общественная ситуация и дальнейший выбор автора в условиях революции и гражданского кризиса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40000" y="480000"/>
            <a:ext cx="8084700" cy="7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менялась позиция писателя после 1917 года
</a:t>
            </a:r>
            <a:endParaRPr lang="en-US" sz="2600" dirty="0"/>
          </a:p>
        </p:txBody>
      </p:sp>
      <p:sp>
        <p:nvSpPr>
          <p:cNvPr id="7" name="Text 2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24100" y="1471725"/>
            <a:ext cx="147525" cy="168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061650" y="1481745"/>
            <a:ext cx="185700" cy="14856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05012" y="3301950"/>
            <a:ext cx="185700" cy="14856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863475" y="4943400"/>
            <a:ext cx="3051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10" name="Text 1"/>
          <p:cNvSpPr txBox="1"/>
          <p:nvPr/>
        </p:nvSpPr>
        <p:spPr>
          <a:xfrm>
            <a:off x="468900" y="480000"/>
            <a:ext cx="8206200" cy="59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в противоположных оценках революции
</a:t>
            </a:r>
            <a:endParaRPr lang="en-US" sz="2600" dirty="0"/>
          </a:p>
        </p:txBody>
      </p:sp>
      <p:sp>
        <p:nvSpPr>
          <p:cNvPr id="11" name="Text 2"/>
          <p:cNvSpPr txBox="1"/>
          <p:nvPr/>
        </p:nvSpPr>
        <p:spPr>
          <a:xfrm>
            <a:off x="600300" y="1860450"/>
            <a:ext cx="35874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Чувство перелома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у авторов с разными взглядами революция описывается как момент, после которого прежняя жизнь уже не может вернуться. В текстах постоянно звучит ощущение исторического разлома и утраты устойчивости.
</a:t>
            </a:r>
            <a:endParaRPr lang="en-US" sz="1300" dirty="0"/>
          </a:p>
        </p:txBody>
      </p:sp>
      <p:sp>
        <p:nvSpPr>
          <p:cNvPr id="12" name="Text 3"/>
          <p:cNvSpPr txBox="1"/>
          <p:nvPr/>
        </p:nvSpPr>
        <p:spPr>
          <a:xfrm>
            <a:off x="4954750" y="1860450"/>
            <a:ext cx="35874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Нравственный выбор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 шел не только о власти, но и о допустимости насилия, о цене обновления и ответственности интеллигенции. Каждый писатель вынужден был ответить, можно ли принять происходящее без внутреннего компромисса.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600300" y="3680655"/>
            <a:ext cx="79419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в истории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многих произведениях на первый план выходит судьба отдельного человека, оказавшегося слабым перед масштабом событий. Именно поэтому революционная эпоха стала проверкой убеждений, а не только политических взглядов.
</a:t>
            </a:r>
            <a:endParaRPr lang="en-US" sz="13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54613" y="1808050"/>
            <a:ext cx="3945674" cy="1885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362275" y="3523900"/>
            <a:ext cx="3335700" cy="40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литературных текстов и авторских свидетельств 1917–1920-х годов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5362225" y="1792000"/>
            <a:ext cx="3335700" cy="65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какие образы и проблемы чаще всего связывались с революцией в литературе 1917–1920-х годов.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362225" y="2689225"/>
            <a:ext cx="3335700" cy="59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4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Революционная литература сосредоточена не на одном событии, а на нескольких повторяющихся образах: разрушение, нравственный выбор, утрата и попытка понять исторический смысл происходящего.
</a:t>
            </a:r>
            <a:endParaRPr lang="en-US" sz="1014" dirty="0"/>
          </a:p>
        </p:txBody>
      </p:sp>
      <p:sp>
        <p:nvSpPr>
          <p:cNvPr id="9" name="Text 3"/>
          <p:cNvSpPr txBox="1"/>
          <p:nvPr/>
        </p:nvSpPr>
        <p:spPr>
          <a:xfrm>
            <a:off x="491775" y="480000"/>
            <a:ext cx="82062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темы произведений революционной эпохи
</a:t>
            </a:r>
            <a:endParaRPr lang="en-US" sz="2600" dirty="0"/>
          </a:p>
        </p:txBody>
      </p:sp>
      <p:sp>
        <p:nvSpPr>
          <p:cNvPr id="10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3975" y="2066975"/>
            <a:ext cx="2229900" cy="225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1917: смена власти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Октября литературная среда быстро почувствовала новые правила. Печатать и распространять тексты становилось труднее, а отношение к автору все чаще зависело от его политической позиции.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341150" y="2066975"/>
            <a:ext cx="2229900" cy="225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1918–1919: усиление контроля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Ужесточается надзор за печатью, меняются издательские условия, а многие писатели сталкиваются с ограничением свободы слова. Выбор между публичной лояльностью и независимостью становится особенно острым.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6142000" y="2066975"/>
            <a:ext cx="2229900" cy="225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1920-х: новый статус писателя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Литература разделяется на советскую и эмигрантскую линии. Одни авторы приспосабливаются к новой системе, другие уходят в молчание или уезжают, и это надолго меняет их место в культуре.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68900" y="480000"/>
            <a:ext cx="8206200" cy="7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Цензура и новая культурная политика после революции
</a:t>
            </a:r>
            <a:endParaRPr lang="en-US" sz="2600" dirty="0"/>
          </a:p>
        </p:txBody>
      </p:sp>
      <p:sp>
        <p:nvSpPr>
          <p:cNvPr id="10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47450" y="1276329"/>
            <a:ext cx="3506400" cy="33214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0000" y="1729475"/>
            <a:ext cx="3707700" cy="10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революционной прозе и поэзии Петроград часто выглядит не просто городом, а пространством испытания: зимний ветер, голод, пустые улицы и темные дома усиливают чувство исторической тревоги.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40000" y="3440950"/>
            <a:ext cx="3707700" cy="10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разных авторов этот образ звучит по-разному, но смысл остается общим: город становится знаком слома привычного мира, где частная жизнь растворяется в больших и жестоких переменах.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68900" y="480000"/>
            <a:ext cx="82062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Петроград как символ революционных перемен
</a:t>
            </a:r>
            <a:endParaRPr lang="en-US" sz="2600" dirty="0"/>
          </a:p>
        </p:txBody>
      </p:sp>
      <p:sp>
        <p:nvSpPr>
          <p:cNvPr id="9" name="Text 3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4000" y="1627448"/>
            <a:ext cx="4007700" cy="243035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53500" y="3709582"/>
            <a:ext cx="3400500" cy="46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писательских свидетельств и произведений 1917–1921 годов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53500" y="1516757"/>
            <a:ext cx="34005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графике видно, как первоначальный интерес к переменам постепенно уступает место усталости и внутреннему несогласию у части авторов.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253500" y="2516657"/>
            <a:ext cx="34005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Общая динамика связана не только с политикой, но и с ростом насилия, голода и культурной дезорганизации, которые меняли тон литературы от надежды к тревоге.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491775" y="480000"/>
            <a:ext cx="8206200" cy="7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настроений писателей после 1917 года
</a:t>
            </a:r>
            <a:endParaRPr lang="en-US" sz="2600" dirty="0"/>
          </a:p>
        </p:txBody>
      </p:sp>
      <p:sp>
        <p:nvSpPr>
          <p:cNvPr id="9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44450" y="1595175"/>
            <a:ext cx="7673400" cy="63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Писательские тексты сохранили многоголосие эпохи: рядом существуют восторг, страх, принятие и протест. Благодаря этому революцию можно увидеть не как одну версию, а как сложную человеческую реальность.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68900" y="480000"/>
            <a:ext cx="8206200" cy="69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Историческое значение писательских откликов
</a:t>
            </a:r>
            <a:endParaRPr lang="en-US" sz="2600" dirty="0"/>
          </a:p>
        </p:txBody>
      </p:sp>
      <p:sp>
        <p:nvSpPr>
          <p:cNvPr id="6" name="Text 2"/>
          <p:cNvSpPr txBox="1"/>
          <p:nvPr/>
        </p:nvSpPr>
        <p:spPr>
          <a:xfrm>
            <a:off x="744450" y="2653675"/>
            <a:ext cx="7673400" cy="63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Дневники, письма и художественные произведения помогают понять, как люди переживали голод, насилие, цензуру и распад привычного мира. Это особенно важно, когда официальные оценки слишком упрощают события.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744450" y="3708275"/>
            <a:ext cx="7673400" cy="63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историка и читателя литература становится источником нравственного опыта. Она показывает, как в 1917 году проверялись убеждения, представления о свободе и ответственность человека перед временем.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4550" y="1786625"/>
            <a:ext cx="3296400" cy="9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Блок, Маяковский, Горький и Бунин по-разному увидели революцию, потому что опирались на разные жизненные опыты, эстетические принципы и представления о роли писателя в обществе.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534675" y="3498100"/>
            <a:ext cx="3296400" cy="9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этих позиций показывает, что литература не дает одной готовой оценки историческому событию. Она сохраняет несколько правд, каждая из которых отражает свой путь автора.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5132850" y="1786625"/>
            <a:ext cx="3296400" cy="9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одних революция стала надеждой на обновление и новый язык искусства, для других — трагедией, связанной с разрушением культуры, привычного уклада и личной свободы.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5132850" y="3498100"/>
            <a:ext cx="3296400" cy="9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поэтому тексты 1917–1920-х годов важны как свидетельство эпохи: в них видны не только политические разногласия, но и духовный разлом общества.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68900" y="480000"/>
            <a:ext cx="82062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422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показывает сравнение разных писательских позиций
</a:t>
            </a:r>
            <a:endParaRPr lang="en-US" sz="2422" dirty="0"/>
          </a:p>
        </p:txBody>
      </p:sp>
      <p:sp>
        <p:nvSpPr>
          <p:cNvPr id="9" name="Text 5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58033" y="655050"/>
            <a:ext cx="3629106" cy="37998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0000" y="2038875"/>
            <a:ext cx="4149900" cy="241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Революция как испытание для писателя и литературы
</a:t>
            </a:r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Октябрьская революция стала для русских писателей проверкой убеждений, совести и таланта. Их тексты сохранили надежду, страх, утрату и поиск смысла, помогая понять, как литература отвечает на исторический кризис.
</a:t>
            </a:r>
            <a:endParaRPr lang="en-US" sz="2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2026-05-23T20:04:10Z</dcterms:created>
  <dcterms:modified xsi:type="dcterms:W3CDTF">2026-05-23T20:04:10Z</dcterms:modified>
</cp:coreProperties>
</file>