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032" y="909450"/>
            <a:ext cx="3225035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Make, get, have: три глагола, которые задают смысл английской фразы
</a:t>
            </a:r>
            <a:pPr algn="l" indent="0" marL="0">
              <a:lnSpc>
                <a:spcPct val="90000"/>
              </a:lnSpc>
              <a:buNone/>
            </a:pPr>
            <a:r>
              <a:rPr lang="en-US" sz="18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глагола с широкой семантикой и множеством устойчивых сочетаний
</a:t>
            </a:r>
            <a:endParaRPr lang="en-US" sz="1856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9607" y="932125"/>
            <a:ext cx="3502085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постоянно встречаются в заданиях B1–B2, в школьных темах и в живой речи. Чтобы понимать английский точно, важно видеть не буквальный перевод, а значение в конкретном контексте.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make, get и have особенно важны для 11 класса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Make: создание, результат и принуждение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 чаще всего означает создавать, изготавливать или выполнять действие, которое приводит к заметному результату. Поэтому рядом с ним часто стоят существительные, обозначающие готовый итог, а не сам процесс.
</a:t>
            </a:r>
            <a:endParaRPr lang="en-US" sz="991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важнее процесса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повседневном английском make нередко описывает не то, как что-то делается, а к чему это приводит. Именно поэтому выражения вроде make a decision или make someone angry нужно запоминать целиком.
</a:t>
            </a:r>
            <a:endParaRPr lang="en-US" sz="1103" dirty="0"/>
          </a:p>
        </p:txBody>
      </p:sp>
      <p:sp>
        <p:nvSpPr>
          <p:cNvPr id="11" name="Text 4"/>
          <p:cNvSpPr txBox="1"/>
          <p:nvPr/>
        </p:nvSpPr>
        <p:spPr>
          <a:xfrm>
            <a:off x="485000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Принуждение и 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make используется с объектом и инфинитивом, он может выражать принуждение: make him stay, make her wait. В этом случае глагол показывает силу воздействия, а не просто создание чего-либо.
</a:t>
            </a:r>
            <a:endParaRPr lang="en-US" sz="1111" dirty="0"/>
          </a:p>
        </p:txBody>
      </p:sp>
      <p:sp>
        <p:nvSpPr>
          <p:cNvPr id="12" name="Text 5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особенно важны конструкции make + noun, make + adjective и make + object + verb. Они помогают передать результат, изменение состояния или воздействие на другого человека в одном коротком выражении.
</a:t>
            </a:r>
            <a:endParaRPr lang="en-US" sz="100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 в повседневных и школьных выражениях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make a mistake, make progress и make an effort нужно запоминать как готовые формулы. Их значение не складывается механически из отдельных слов, потому что make здесь обозначает целостный результат.
</a:t>
            </a:r>
            <a:endParaRPr lang="en-US" sz="887" dirty="0"/>
          </a:p>
        </p:txBody>
      </p:sp>
      <p:sp>
        <p:nvSpPr>
          <p:cNvPr id="11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make friends и make a difference относятся уже не только к действию, но и к его последствию. Они показывают, что make может описывать изменение ситуации или отношений между людьми.
</a:t>
            </a:r>
            <a:endParaRPr lang="en-US" sz="887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практике особенно часто встречаются make a plan, make a presentation и make a decision. Такие сочетания помогают говорить о проекте, подготовке и выборе без буквального перевода каждого слова.
</a:t>
            </a:r>
            <a:endParaRPr lang="en-US" sz="887" dirty="0"/>
          </a:p>
        </p:txBody>
      </p:sp>
      <p:sp>
        <p:nvSpPr>
          <p:cNvPr id="13" name="Text 5"/>
          <p:cNvSpPr txBox="1"/>
          <p:nvPr/>
        </p:nvSpPr>
        <p:spPr>
          <a:xfrm>
            <a:off x="6005175" y="28346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и успех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make money тоже важно узнавать сразу: оно обозначает заработок как итог деятельности. Здесь make снова связывает действие с результатом, а не с самим процессом работы.
</a:t>
            </a:r>
            <a:endParaRPr lang="en-US" sz="88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употреблений make в учебном и разговорном английском; без количественной статистики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и разговорной речи make особенно часто работает как глагол результата, а не только как «делать» в прямом смысле.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 результативные и каузативные употребления; именно они чаще всего определяют правильный перевод в контексте.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make по частоте употребления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80994" y="1291100"/>
            <a:ext cx="188063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037" y="1291100"/>
            <a:ext cx="225675" cy="300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1738" y="3055087"/>
            <a:ext cx="225675" cy="300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0600" y="3059858"/>
            <a:ext cx="364200" cy="2913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Get: получение, изменение состояния и достижение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7024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значении получения get обычно соединяется с существительным: get a text message, get help, get information. Важно помнить, что речь идет не только о предмете, но и о поступивших сведениях или поддержке.
</a:t>
            </a:r>
            <a:endParaRPr lang="en-US" sz="955" dirty="0"/>
          </a:p>
        </p:txBody>
      </p:sp>
      <p:sp>
        <p:nvSpPr>
          <p:cNvPr id="12" name="Text 3"/>
          <p:cNvSpPr txBox="1"/>
          <p:nvPr/>
        </p:nvSpPr>
        <p:spPr>
          <a:xfrm>
            <a:off x="11697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Получить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292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прилагательными get показывает изменение состояния: get tired, get better, get ready. В таких конструкциях глагол указывает на переход, а не просто на характеристику, поэтому перевод зависит от результата изменения.
</a:t>
            </a:r>
            <a:endParaRPr lang="en-US" sz="955" dirty="0"/>
          </a:p>
        </p:txBody>
      </p:sp>
      <p:sp>
        <p:nvSpPr>
          <p:cNvPr id="14" name="Text 5"/>
          <p:cNvSpPr txBox="1"/>
          <p:nvPr/>
        </p:nvSpPr>
        <p:spPr>
          <a:xfrm>
            <a:off x="386017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0777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обстоятельством места get передает достижение цели: get home, get to school, get there. Здесь важен сам факт прибытия, поэтому глагол связывает движение с конечной точкой маршрута.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450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Добраться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1169725" y="3036775"/>
            <a:ext cx="31917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get the idea глагол обозначает понимание и освоение смысла. Это один из самых частых разговорных случаев, где перевод определяется не словарем, а ситуацией общения.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get someone to do something передает влияние на другого человека: уговорить, добиться согласия, побудить к действию. Она особенно важна, когда нужно показать результат воздействия, а не простую просьбу.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Убедить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9116" y="1394038"/>
            <a:ext cx="7125767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get определяется соседними словами: существительное, прилагательное или инфинитив задают разные значения одного и того же глагола.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моделей get в современном английском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форма get объединяет несколько разных смыслов, поэтому особенно важно узнавать конструкцию целиком.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в разных конструкциях: значение и перевод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Have: владение, опыт, обязанности и бытовые действия
</a:t>
            </a:r>
            <a:endParaRPr lang="en-US" sz="2460" dirty="0"/>
          </a:p>
        </p:txBody>
      </p:sp>
      <p:sp>
        <p:nvSpPr>
          <p:cNvPr id="10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34550" y="1648500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Владение и 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21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самом простом значении have выражает принадлежность или наличие: иметь вещь, качество или состояние. В английском языке это ядро многих повседневных фраз, где смысл зависит от контекста.
</a:t>
            </a:r>
            <a:endParaRPr lang="en-US" sz="795" dirty="0"/>
          </a:p>
        </p:txBody>
      </p:sp>
      <p:sp>
        <p:nvSpPr>
          <p:cNvPr id="12" name="Text 3"/>
          <p:cNvSpPr txBox="1"/>
          <p:nvPr/>
        </p:nvSpPr>
        <p:spPr>
          <a:xfrm>
            <a:off x="5132850" y="1648500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got и разговорная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have got особенно естественна в британской разговорной речи, когда нужно сказать о том, что у человека есть что-то. В письменной и нейтральной речи чаще используется просто have.
</a:t>
            </a:r>
            <a:endParaRPr lang="en-US" sz="850" dirty="0"/>
          </a:p>
        </p:txBody>
      </p:sp>
      <p:sp>
        <p:nvSpPr>
          <p:cNvPr id="13" name="Text 4"/>
          <p:cNvSpPr txBox="1"/>
          <p:nvPr/>
        </p:nvSpPr>
        <p:spPr>
          <a:xfrm>
            <a:off x="534675" y="2864575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2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2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have breakfast, have a shower, have a lesson показывают привычные действия и режим дня. Здесь have не означает «иметь» в буквальном смысле, а обозначает регулярно повторяющееся событие.
</a:t>
            </a:r>
            <a:endParaRPr lang="en-US" sz="782" dirty="0"/>
          </a:p>
        </p:txBody>
      </p:sp>
      <p:sp>
        <p:nvSpPr>
          <p:cNvPr id="14" name="Text 5"/>
          <p:cNvSpPr txBox="1"/>
          <p:nvPr/>
        </p:nvSpPr>
        <p:spPr>
          <a:xfrm>
            <a:off x="5132850" y="2864575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Обязанность и необходимость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20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конструкции have to do something глагол передает необходимость, обязанность или внешнее требование. Для школьника это особенно важно в темах про правила, расписание и повседневную ответственность.
</a:t>
            </a:r>
            <a:endParaRPr lang="en-US" sz="746" dirty="0"/>
          </a:p>
        </p:txBody>
      </p:sp>
      <p:sp>
        <p:nvSpPr>
          <p:cNvPr id="15" name="Text 6"/>
          <p:cNvSpPr txBox="1"/>
          <p:nvPr/>
        </p:nvSpPr>
        <p:spPr>
          <a:xfrm>
            <a:off x="2936837" y="4076499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 самочувствие
</a:t>
            </a:r>
            <a:pPr algn="l" indent="0" marL="0">
              <a:lnSpc>
                <a:spcPct val="115000"/>
              </a:lnSpc>
              <a:buNone/>
            </a:pPr>
            <a:r>
              <a:rPr lang="en-US" sz="2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have a headache, have a problem, have a break показывают состояние, проблему или короткое действие. Именно поэтому have нужно читать вместе с существительным, а не переводить автоматически.
</a:t>
            </a:r>
            <a:endParaRPr lang="en-US" sz="74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строится на значении ситуации и типичной грамматической модели рядом с глаголом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нужный глагол по контексту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9370" y="1309125"/>
            <a:ext cx="2380061" cy="33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Каузативные конструкции с make, get и have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Make: сильное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 someone do something показывает, что человек вынужден действовать под давлением или строгим требованием. Эта конструкция передает наибольшую степень принуждения и почти не оставляет выбора.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Have: организация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someone do something обычно описывает поручение, организацию или安排 выполнение работы. Конструкция звучит нейтральнее и показывает, что действие было организовано, а не навязано силой.
</a:t>
            </a:r>
            <a:endParaRPr lang="en-US" sz="1043" dirty="0"/>
          </a:p>
        </p:txBody>
      </p:sp>
      <p:sp>
        <p:nvSpPr>
          <p:cNvPr id="11" name="Text 4"/>
          <p:cNvSpPr txBox="1"/>
          <p:nvPr/>
        </p:nvSpPr>
        <p:spPr>
          <a:xfrm>
            <a:off x="60432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Get: убеждение и 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someone to do something означает уговорить, убедить или добиться согласия на действие. Здесь акцент делается на процессе достижения результата, а не на грубом принуждении.
</a:t>
            </a:r>
            <a:endParaRPr lang="en-US" sz="104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Make: самое сильное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 someone do something означает принуждение или жесткое давление. В такой конструкции у человека почти нет выбора: действие представляется как вынужденное, а не как добровольное решение.
</a:t>
            </a:r>
            <a:endParaRPr lang="en-US" sz="1027" dirty="0"/>
          </a:p>
        </p:txBody>
      </p:sp>
      <p:sp>
        <p:nvSpPr>
          <p:cNvPr id="7" name="Text 1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Get: уговор и 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someone to do something передает убеждение, просьбу или постепенное достижение согласия. Здесь важен процесс влияния: собеседника не заставляют сразу, а добиваются нужного действия.
</a:t>
            </a:r>
            <a:endParaRPr lang="en-US" sz="1085" dirty="0"/>
          </a:p>
        </p:txBody>
      </p:sp>
      <p:sp>
        <p:nvSpPr>
          <p:cNvPr id="8" name="Text 2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Have: нейтральное поручение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someone do something звучит спокойнее и формальнее: это распоряжение, организация или делегирование задачи. В экзаменационных перефразированиях именно оттенок силы воздействия помогает выбрать верный глагол.
</a:t>
            </a:r>
            <a:endParaRPr lang="en-US" sz="984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в силе воздействия на другого человека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аналитика по типичным ошибкам при изучении английских коллокаций; схема носит обобщённый характер.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возникают не из-за незнания слов, а из-за буквального переноса русской модели управления и сочетаний, которые в английском закреплены иначе.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проблемны устойчивые выражения и контекстный выбор: именно они требуют запоминания целых конструкций, а не отдельных слов.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русскоязычных учащихся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4100" y="1471725"/>
            <a:ext cx="147525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650" y="1481745"/>
            <a:ext cx="185700" cy="148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91275" y="3301887"/>
            <a:ext cx="126450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3550" y="3301887"/>
            <a:ext cx="168600" cy="168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 с make, которые нужно запоминать целиком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 a choice не равняется простому «делать выбор» по словарю. Это готовая английская модель, где make обозначает факт принятого решения, а не сам процесс размышления.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 friends и make a difference связаны не с буквальным «изготовлением», а с созданием новой ситуации. В обоих случаях make помогает передать результат, который виден в отношениях или последствиях.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 логика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 sense и make an appointment показывают, как make входит в готовую фразовую единицу. В таких случаях значение создаётся всей конструкцией, а не отдельным глаголом.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 progress и make a living описывают устойчивые итоговые значения: улучшение, продвижение и заработок. Эти сочетания важно узнавать целиком, потому что дословный перевод звучит неестественно.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879187"/>
            <a:ext cx="4374900" cy="1743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учебные и разговорные коллокации современного английского языка.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какие семантические роли закреплены за каждым глаголом в повседневном английском.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чаще связан с изменением и достижением, have — с действием, опытом и состоянием, поэтому пары нужно учить как устойчивые единицы.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коллокации с get и have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Make, get, have в школьной и бытовой лексике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начинается с презентации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выступлением он быстро делает заметки и проверяет слайды. Потом класс слушает презентацию, а учитель даёт feedback, чтобы работа стала точнее и убедительнее. Здесь make, get и have сопровождают один учебный день.
</a:t>
            </a:r>
            <a:endParaRPr lang="en-US" sz="966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и короткая передышка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контрольной у ребят наконец появляется время на отдых: они have a break, обсуждают задания и смеются. Кто-то успевает have a look в учебник, чтобы ещё раз понять сложную тему перед следующим уроком.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Домой — с делами и планами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дороге домой старшеклассник get home поздно, делает домашнее задание и готовится к завтрашнему test. Вечером семья have a talk о расписании, а на следующий день снова начинается обычный школьный ритм.
</a:t>
            </a:r>
            <a:endParaRPr lang="en-US" sz="99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Категориальная схема по типичным грамматическим моделям make, get и have.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раскрывается по-разному рядом с существительным, прилагательным, инфинитивом или обозначением места; именно синтаксис направляет смысл.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сильнее словарного значения: make тяготеет к результату, get — к изменению и движению, have — к владению и повторяющемуся действию.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значение в зависимости от дополнения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 нейтральная речь: особенности употребления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72750" y="1369450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got в разговорной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got часто звучит естественно в британской разговорной речи, особенно когда речь идёт о владении или наличии. В письме и нейтральных текстах чаще выбирают более универсальное have.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72750" y="3942474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и степень формальности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to и have got to выражают необходимость, однако отличаются по стилю. Первая форма нейтральнее, а вторая чаще встречается в разговорной британской речи и звучит менее официально.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2750" y="2212221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и make в устной коммуникации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и make удобны в живой речи, потому что быстро передают результат, изменение, просьбу или бытовое действие. Их высокая частотность делает фразы короткими и выразительными.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2750" y="3077344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сочетания с have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have a look, have a break и have a chat воспринимаются как естественные разговорные формулы. Они помогают звучать непринуждённо, но при этом остаются грамотными и уместными.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выбрать make, get или have по смыслу, грамматической модели и устойчивому сочетанию.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правильного глагола в упражнении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глагола make, get и have составляют основу самых частых английских коллокаций и требуют запоминания вместе с контекстом.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 по теме make, get, have.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глагола охватывают разные семантические зоны: результат, изменение и владение. Если держать в памяти их типичные сочетания, ошибок в упражнениях становится заметно меньше.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три глагола как основа грамотного английского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Make, get и have помогают не только строить предложения, но и точно передавать оттенки смысла. Чем увереннее вы распознаёте их в контексте, тем естественнее звучит ваш английский.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2026-05-31T17:27:39Z</dcterms:created>
  <dcterms:modified xsi:type="dcterms:W3CDTF">2026-05-31T17:27:39Z</dcterms:modified>
</cp:coreProperties>
</file>