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8" y="0"/>
            <a:ext cx="2968205" cy="4180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92672" y="4502319"/>
            <a:ext cx="5938500" cy="19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Взаимодействия живых организмов формируют устойчивость и динамику экосистем.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3392672" y="484753"/>
            <a:ext cx="6840300" cy="341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Биотическая среда жизни: общая характеристика и ключевые вопросы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32530" y="0"/>
            <a:ext cx="5758739" cy="6864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0575" y="2591575"/>
            <a:ext cx="4866600" cy="32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XIX веке учёные, такие как Гумбольдт, Дарвин и Докучаев, заложили основы понимания биотической среды как комплекса взаимосвязей живых организмов в природе.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5066700" cy="16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становление понятия биотической среды
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79975" y="3458325"/>
            <a:ext cx="31428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ней относят внутривидовые связи, когда взаимодействуют особи одного вида, обеспечивая координацию и конкуренцию.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181975" y="3458325"/>
            <a:ext cx="3476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Межвидовые взаимодействия охватывают разнообразие отношений между разными видами, от сотрудничества до борьбы за ресурсы.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578100" y="3557625"/>
            <a:ext cx="3359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Биотическая среда объединяет всех живых существ, влияющих друг на друга в рамках одной экосистемы, создавая сложные взаимодействия.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и структура биотической среды
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450" y="1380407"/>
            <a:ext cx="11135100" cy="481723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20825" y="3208825"/>
            <a:ext cx="4864800" cy="16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Прямые факторы включают пищевые связи, паразитизм и симбиоз, непосредственно влияя на выживаемость и размножение организмов.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6406375" y="3208898"/>
            <a:ext cx="5262600" cy="16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Опосредованные факторы изменяют условия местообитания, создавая микроклимат и влияя на химический состав почвы, что сказывается на всей экосистеме.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биотических факторов среды
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575" y="1156168"/>
            <a:ext cx="5487000" cy="25934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4425" y="1156976"/>
            <a:ext cx="5405400" cy="25918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504425" y="4861575"/>
            <a:ext cx="54600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Самцы оленей интенсивно борются за право спаривания, конкурируя за женщин и территорию. Такие схватки определяют силу и выносливость лучших особей, способствуя естественному отбору.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04160" y="3912875"/>
            <a:ext cx="5460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7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Внутривидовая конкуренция в брачный период
</a:t>
            </a:r>
            <a:endParaRPr lang="en-US" sz="1797" dirty="0"/>
          </a:p>
        </p:txBody>
      </p:sp>
      <p:sp>
        <p:nvSpPr>
          <p:cNvPr id="10" name="Text 3"/>
          <p:cNvSpPr txBox="1"/>
          <p:nvPr/>
        </p:nvSpPr>
        <p:spPr>
          <a:xfrm>
            <a:off x="6254150" y="4861575"/>
            <a:ext cx="54054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Дуб и сосна растут близко, обе стремятся получить максимум света и пространства. Результат конкуренции влияет на состав лесного сообщества и распределение видов.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54150" y="3912875"/>
            <a:ext cx="54054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14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Межвидовая конкуренция за ресурсы в лесу
</a:t>
            </a:r>
            <a:endParaRPr lang="en-US" sz="1914" dirty="0"/>
          </a:p>
        </p:txBody>
      </p:sp>
      <p:sp>
        <p:nvSpPr>
          <p:cNvPr id="12" name="Text 5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конкуренции в природе
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725" y="1237466"/>
            <a:ext cx="5486400" cy="323611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1850" y="1237466"/>
            <a:ext cx="5486400" cy="323611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50575" y="5242625"/>
            <a:ext cx="55275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Волки регулируют популяцию зайцев, предотвращая её чрезмерный рост. Это сохраняет баланс растительности и поддерживает здоровье экосистемы.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53134" y="4631700"/>
            <a:ext cx="55224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Волк и заяц — классическая пара хищник-жертва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6181700" y="5242625"/>
            <a:ext cx="55275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Совы активно охотятся на мышей в ночное время, контролируя численность грызунов и снижая вред сельскому хозяйству.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184259" y="4631700"/>
            <a:ext cx="55224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Совы и мыши: ночное хищничество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хищничества в экосистемах
</a:t>
            </a:r>
            <a:endParaRPr lang="en-US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575" y="1156168"/>
            <a:ext cx="5487000" cy="25934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4425" y="1156976"/>
            <a:ext cx="5405400" cy="25918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504425" y="4861575"/>
            <a:ext cx="54600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Насекомые-опылители, такие как пчёлы, переносят пыльцу между цветками, обеспечивая размножение растений и питаясь нектаром.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04160" y="3912875"/>
            <a:ext cx="5460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6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 — ключевое взаимовыгодное взаимодействие
</a:t>
            </a:r>
            <a:endParaRPr lang="en-US" sz="1486" dirty="0"/>
          </a:p>
        </p:txBody>
      </p:sp>
      <p:sp>
        <p:nvSpPr>
          <p:cNvPr id="10" name="Text 3"/>
          <p:cNvSpPr txBox="1"/>
          <p:nvPr/>
        </p:nvSpPr>
        <p:spPr>
          <a:xfrm>
            <a:off x="6254150" y="4861575"/>
            <a:ext cx="54054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Груперы и рыбы-чистильщики удаляют паразитов с крупных рыб, получая пищу и способствуя экологической устойчивости коралловых рифов.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54150" y="3912875"/>
            <a:ext cx="54054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8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Рыбы-чистильщики поддерживают здоровье сородичей
</a:t>
            </a:r>
            <a:endParaRPr lang="en-US" sz="1498" dirty="0"/>
          </a:p>
        </p:txBody>
      </p:sp>
      <p:sp>
        <p:nvSpPr>
          <p:cNvPr id="12" name="Text 5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34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положительных биотических взаимодействий
</a:t>
            </a:r>
            <a:endParaRPr lang="en-US" sz="313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Опылители и цветковые растения достигают максимальной активности весной и летом, что важно для плодородия и воспроизводства растений.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Синхронизация жизненных циклов повышает шансы на успешное опыление и поддержание экосистемного баланса.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Российской академии наук, 2023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численности опылителей и растений
</a:t>
            </a:r>
            <a:endParaRPr lang="en-US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пищевых цепей и трофических сетей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Продуценты, консументы и редуценты в экосистеме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57088" y="2521323"/>
            <a:ext cx="1877700" cy="18153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625" y="2235046"/>
            <a:ext cx="3870000" cy="24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 представляют собой уникальный союз гриба и водоросли, который обеспечивает выживание на скалистых и бедных почвах в суровых условиях.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840375" y="2235046"/>
            <a:ext cx="3870000" cy="24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бобовых поддерживают клубеньковые бактерии, фиксирующие азот, а микориза усиливает поглощение воды и питательных веществ деревьями, улучшая устойчивость экосистем.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Симбиоз: примеры и значение для экосистем
</a:t>
            </a:r>
            <a:endParaRPr lang="en-US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725" y="1237466"/>
            <a:ext cx="5486400" cy="323611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1850" y="1237466"/>
            <a:ext cx="5486400" cy="323611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50575" y="5242625"/>
            <a:ext cx="55275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Малярийный плазмодий развивается в организме комара и человека, причиняя болезни и снижая здоровье хозяина. Этот пример демонстрирует, как паразит использует два вида для своего воспроизводства, что влияет на популяции обоих.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53134" y="4631700"/>
            <a:ext cx="55224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Малярийный плазмодий: паразит со сложным жизненным циклом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6181700" y="5242625"/>
            <a:ext cx="55275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Аскариды живут в кишечнике млекопитающих, кормясь за счёт хозяина и вызывая вред. Клещи и блохи присасываются к коже животных, питаясь кровью и нанося урон здоровью, изменяя динамику популяций хозяев.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184259" y="4631700"/>
            <a:ext cx="55224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Аскариды и кровососущие паразиты у животных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Паразитизм и его биологические последствия
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88575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Биотические взаимодействия формируют пищевые цепи и определяют потоки энергии и веществ в экосистемах, обеспечивая поддержание их функциональной целостности.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5599200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связи способствуют адаптации видов к экологическим условиям, позволяя выживать и успешно воспроизводиться в различных средах обитания.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39781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биотических связей ведёт к дисбалансу круговорота веществ, ослаблению устойчивости сообществ и снижению биоразнообразия.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83193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Стабильность экосистем зависит от гармоничного сосуществования организмов, где каждый вид играет роль в поддержании баланса и устойчивости.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биотических взаимодействий
</a:t>
            </a:r>
            <a:endParaRPr lang="en-US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0624" y="1527000"/>
            <a:ext cx="4900552" cy="36738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844875" y="6155600"/>
            <a:ext cx="58137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«Биология», 11 класс.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53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биотических взаимодействий
</a:t>
            </a:r>
            <a:endParaRPr lang="en-US" sz="3053" dirty="0"/>
          </a:p>
        </p:txBody>
      </p:sp>
      <p:sp>
        <p:nvSpPr>
          <p:cNvPr id="8" name="Text 3"/>
          <p:cNvSpPr txBox="1"/>
          <p:nvPr/>
        </p:nvSpPr>
        <p:spPr>
          <a:xfrm>
            <a:off x="565400" y="1527025"/>
            <a:ext cx="4630200" cy="36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формы биотических взаимодействий со свойствами и их примерами в природе.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форм биотических взаимодействий способствует регулированию популяций и поддержанию равновесия в экосистемах.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37350" y="3229425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между особями и видами ограничивает доступ к ресурсам, что влияет на структуру и динамику сообществ.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340725" y="3199300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Паразитизм снижает численность хозяев и оказывает эволюционное давление, влияя на развитие адаптаций у видов.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876675" y="3199300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Хищничество регулирует численность жертв, предотвращая их чрезмерный рост и поддерживая экологический баланс в экосистемах.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регуляции численности популяций
</a:t>
            </a:r>
            <a:endParaRPr lang="en-US" sz="3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5575" y="1389337"/>
            <a:ext cx="5385900" cy="480207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9875" y="1799700"/>
            <a:ext cx="5145300" cy="16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суровых условиях, таких как арктические пустыни и пустыни, симбиоз грибов и водорослей обеспечивает выживание лишайников на бесплодных скалах благодаря совместному обмену веществ.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679875" y="4287215"/>
            <a:ext cx="4929000" cy="14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Тесные связи в поведении животных, например совместная охота волков и организация птиц, помогают эффективно использовать ограниченные ресурсы и повышают шансы на выживание.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Биотические связи в экстремальных условиях
</a:t>
            </a:r>
            <a:endParaRPr lang="en-US" sz="3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Антропогенное воздействие на биотическую среду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1294925" y="2513800"/>
            <a:ext cx="3169200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Истребление крупных площадей лесов приводит к исчезновению среды обитания многих видов и нарушению биотических связей.
</a:t>
            </a:r>
            <a:endParaRPr lang="en-US" sz="1700" dirty="0"/>
          </a:p>
        </p:txBody>
      </p:sp>
      <p:sp>
        <p:nvSpPr>
          <p:cNvPr id="9" name="Text 2"/>
          <p:cNvSpPr txBox="1"/>
          <p:nvPr/>
        </p:nvSpPr>
        <p:spPr>
          <a:xfrm>
            <a:off x="2846725" y="4977950"/>
            <a:ext cx="3169200" cy="117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чужеродных видов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Импорт новых видов изменяет структуру сообществ, усиливает конкуренцию и может вытеснять аборигенные виды.
</a:t>
            </a:r>
            <a:endParaRPr lang="en-US" sz="1700" dirty="0"/>
          </a:p>
        </p:txBody>
      </p:sp>
      <p:sp>
        <p:nvSpPr>
          <p:cNvPr id="10" name="Text 3"/>
          <p:cNvSpPr txBox="1"/>
          <p:nvPr/>
        </p:nvSpPr>
        <p:spPr>
          <a:xfrm>
            <a:off x="6308925" y="3869025"/>
            <a:ext cx="3169200" cy="117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пестицидов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Химические вещества негативно влияют на популяции насекомых и птиц, нарушая трофические цепи и снижая биоразнообразие.
</a:t>
            </a:r>
            <a:endParaRPr lang="en-US" sz="1700" dirty="0"/>
          </a:p>
        </p:txBody>
      </p:sp>
      <p:sp>
        <p:nvSpPr>
          <p:cNvPr id="11" name="Text 4"/>
          <p:cNvSpPr txBox="1"/>
          <p:nvPr/>
        </p:nvSpPr>
        <p:spPr>
          <a:xfrm>
            <a:off x="8423100" y="2208150"/>
            <a:ext cx="3016800" cy="117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Фрагментация ландшафтов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Разбиение природных территорий нарушает миграции и генетический обмен, ослабляя устойчивость экосистем.
</a:t>
            </a:r>
            <a:endParaRPr lang="en-US" sz="1700" dirty="0"/>
          </a:p>
        </p:txBody>
      </p:sp>
      <p:sp>
        <p:nvSpPr>
          <p:cNvPr id="12" name="Text 5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575" y="1156168"/>
            <a:ext cx="5487000" cy="25934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4425" y="1156976"/>
            <a:ext cx="5405400" cy="25918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504425" y="4861575"/>
            <a:ext cx="54600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Защитные территории помогают сохранить уязвимые экосистемы, обеспечивая среду для восстановления естественных биотических взаимодействий и предотвращения исчезновения видов.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04160" y="3912875"/>
            <a:ext cx="5460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и расширение заповедников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6254150" y="4861575"/>
            <a:ext cx="54054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исчезнувших видов, например зубров в Беловежскую пущу, и технические решения, как рыбные лестницы для лосося, способствуют восстановлению пищевых цепей и биоразнообразия.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54150" y="3912875"/>
            <a:ext cx="54054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98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Реинтродукция и биотехнические проекты
</a:t>
            </a:r>
            <a:endParaRPr lang="en-US" sz="1998" dirty="0"/>
          </a:p>
        </p:txBody>
      </p:sp>
      <p:sp>
        <p:nvSpPr>
          <p:cNvPr id="12" name="Text 5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Практики восстановления биотических связей
</a:t>
            </a:r>
            <a:endParaRPr lang="en-US" sz="3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585725" y="1966950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микробиоты растений и животных расширяет представления о невидимых биотических взаимодействиях и их роли в экосистемах.
</a:t>
            </a:r>
            <a:endParaRPr lang="en-US" sz="1500" dirty="0"/>
          </a:p>
        </p:txBody>
      </p:sp>
      <p:sp>
        <p:nvSpPr>
          <p:cNvPr id="8" name="Text 1"/>
          <p:cNvSpPr txBox="1"/>
          <p:nvPr/>
        </p:nvSpPr>
        <p:spPr>
          <a:xfrm>
            <a:off x="1585725" y="3111488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маркёры позволяют анализировать сложные биотические сети и отслеживать миграцию видов для сохранения биоразнообразия.
</a:t>
            </a:r>
            <a:endParaRPr lang="en-US" sz="1500" dirty="0"/>
          </a:p>
        </p:txBody>
      </p:sp>
      <p:sp>
        <p:nvSpPr>
          <p:cNvPr id="9" name="Text 2"/>
          <p:cNvSpPr txBox="1"/>
          <p:nvPr/>
        </p:nvSpPr>
        <p:spPr>
          <a:xfrm>
            <a:off x="1585725" y="4256007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Компьютерное моделирование помогает предсказывать последствия изменений климата и антропогенного воздействия на экосистемы.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1585725" y="5400550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Молекулярные методы раскрывают механизмы симбиоза, способствуя разработке инновационных подходов к охране природы.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Тенденции и перспективы научных исследований
</a:t>
            </a:r>
            <a:endParaRPr lang="en-US" sz="3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7150" y="3086950"/>
            <a:ext cx="3114600" cy="21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биотической среды лежит в основе экологии, позволяя понимать взаимодействия между видами и прогнозировать экологические последствия.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4541750" y="3086950"/>
            <a:ext cx="3199800" cy="21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о биотических связях необходимы для рационального управления природными ресурсами и сохранения устойчивости экосистем.
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8252625" y="3086950"/>
            <a:ext cx="3214800" cy="21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экологического мышления способствует ответственному отношению общества к охране природы и устойчивому развитию.
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450575" y="487150"/>
            <a:ext cx="105660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биотической среды для науки и общества
</a:t>
            </a:r>
            <a:endParaRPr lang="en-US" sz="3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30325" y="2826433"/>
            <a:ext cx="6353700" cy="26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Биотическая среда — фундамент экосистемной стабильности, необходимая для сохранения биоразнообразия и устойчивого взаимодействия человека с природой, формирующая экологическую культуру общества.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30325" y="664450"/>
            <a:ext cx="8943900" cy="12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роль биотической среды в современном мире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2026-05-10T06:11:33Z</dcterms:created>
  <dcterms:modified xsi:type="dcterms:W3CDTF">2026-05-10T06:11:33Z</dcterms:modified>
</cp:coreProperties>
</file>