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image" Target="../media/image-7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14325" y="562650"/>
            <a:ext cx="10363500" cy="57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Систематика: наука об упорядочении многообразия живого мира
</a:t>
            </a:r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биологи находят порядок в огромном разнообразии живых организмов?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4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30588" y="177200"/>
            <a:ext cx="5483073" cy="652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7475" y="3429000"/>
            <a:ext cx="5835600" cy="26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природе описаны миллионы видов, и новые продолжают открывать каждый год. Без общей системы названий и признаков невозможно точно сравнивать организмы, выяснять их родство и избегать путаницы между местными именами и научными терминами.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277475" y="552175"/>
            <a:ext cx="5835600" cy="2081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нужна единая классификация живого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22075" y="355600"/>
            <a:ext cx="11616558" cy="160488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основы систематики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300" dirty="0"/>
          </a:p>
        </p:txBody>
      </p:sp>
      <p:sp>
        <p:nvSpPr>
          <p:cNvPr id="9" name="Text 2"/>
          <p:cNvSpPr txBox="1"/>
          <p:nvPr/>
        </p:nvSpPr>
        <p:spPr>
          <a:xfrm>
            <a:off x="222075" y="3003901"/>
            <a:ext cx="5215500" cy="11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организм описывают как можно точнее: фиксируют форму тела, строение органов, особенности клеток, размножения и другие признаки, по которым его можно отличить от сходных форм.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6096000" y="4208199"/>
            <a:ext cx="5215500" cy="11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вид включают в определённую группу — таксон — и определяют его место в системе живой природы, связывая его с более широкими и более узкими группами организмов.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222075" y="5124751"/>
            <a:ext cx="5215500" cy="11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Номенклатура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Наконец, виду присваивают единое научное название на латинском языке. Такое название используют биологи разных стран, поэтому оно остаётся точным и одинаково понятным в любой научной среде.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191" y="2754450"/>
            <a:ext cx="10689419" cy="2912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50" y="428000"/>
            <a:ext cx="111537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 находки к систематическому положению
</a:t>
            </a:r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определении организма по признакам и данным сравнения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929864" y="2197099"/>
            <a:ext cx="4808460" cy="14524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 — основа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 считают основной единицей систематики: именно он объединяет особей, сходных по признакам и связанных общим происхождением. Остальные ранги строятся вокруг него и помогают увидеть более крупные связи.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6889285" y="3222012"/>
            <a:ext cx="4808460" cy="14524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близкого к широкому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 объединяет близкие виды, семейство — близкие роды, затем идут отряд, класс и тип. Каждый следующий уровень включает всё больше организмов, но уменьшает число общих частных признаков.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929864" y="4237125"/>
            <a:ext cx="4808460" cy="14524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Царство как верхний уровень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уровне царства объединяют очень крупные группы живых организмов. Здесь сохраняются лишь самые общие черты строения и развития, поэтому такой ранг показывает не сходство деталей, а масштаб родства.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222075" y="355600"/>
            <a:ext cx="11616558" cy="1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Иерархия таксонов от вида к царству
</a:t>
            </a:r>
            <a:endParaRPr lang="en-US" sz="3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7275" y="2562224"/>
            <a:ext cx="7101300" cy="17335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6850" y="778500"/>
            <a:ext cx="3979500" cy="530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ранги систематики и их смысл
</a:t>
            </a:r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меняется масштаб группировки от вида до царства и что означает каждый ранг.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ранг, тем шире объединение и тем меньше общих частных признаков у его представителей.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300" dirty="0"/>
          </a:p>
        </p:txBody>
      </p:sp>
      <p:sp>
        <p:nvSpPr>
          <p:cNvPr id="6" name="Text 2"/>
          <p:cNvSpPr txBox="1"/>
          <p:nvPr/>
        </p:nvSpPr>
        <p:spPr>
          <a:xfrm>
            <a:off x="5320167" y="6420933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биологии, раздел «Систематика»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776" y="1893040"/>
            <a:ext cx="3633356" cy="20579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53402" y="1893040"/>
            <a:ext cx="3633356" cy="20579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49044" y="1893040"/>
            <a:ext cx="3633356" cy="2057956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7775" y="362725"/>
            <a:ext cx="112347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Карл Линней и двойные названия видов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300" dirty="0"/>
          </a:p>
        </p:txBody>
      </p:sp>
      <p:sp>
        <p:nvSpPr>
          <p:cNvPr id="10" name="Text 2"/>
          <p:cNvSpPr txBox="1"/>
          <p:nvPr/>
        </p:nvSpPr>
        <p:spPr>
          <a:xfrm>
            <a:off x="453848" y="4162586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21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Учёный, который навёл порядок
</a:t>
            </a:r>
            <a:pPr algn="l" indent="0" marL="0">
              <a:lnSpc>
                <a:spcPct val="100000"/>
              </a:lnSpc>
              <a:buNone/>
            </a:pPr>
            <a:r>
              <a:rPr lang="en-US" sz="1054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XVIII веке Карл Линней предложил удобный способ называть виды так, чтобы каждый организм имел точное и узнаваемое научное имя. Его система стала основой современной биологической номенклатуры и упростила общение учёных разных стран.
</a:t>
            </a:r>
            <a:endParaRPr lang="en-US" sz="1621" dirty="0"/>
          </a:p>
        </p:txBody>
      </p:sp>
      <p:sp>
        <p:nvSpPr>
          <p:cNvPr id="11" name="Text 3"/>
          <p:cNvSpPr txBox="1"/>
          <p:nvPr/>
        </p:nvSpPr>
        <p:spPr>
          <a:xfrm>
            <a:off x="4250925" y="4162561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99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слова — одна запись
</a:t>
            </a:r>
            <a:pPr algn="l" indent="0" marL="0">
              <a:lnSpc>
                <a:spcPct val="100000"/>
              </a:lnSpc>
              <a:buNone/>
            </a:pPr>
            <a:r>
              <a:rPr lang="en-US" sz="1169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биноминальном названии первое слово обозначает род, а второе уточняет вид. Поэтому Homo sapiens, Canis lupus и Quercus robur не просто звучат по-научному, а сразу показывают место вида в системе.
</a:t>
            </a:r>
            <a:endParaRPr lang="en-US" sz="1799" dirty="0"/>
          </a:p>
        </p:txBody>
      </p:sp>
      <p:sp>
        <p:nvSpPr>
          <p:cNvPr id="12" name="Text 4"/>
          <p:cNvSpPr txBox="1"/>
          <p:nvPr/>
        </p:nvSpPr>
        <p:spPr>
          <a:xfrm>
            <a:off x="8047916" y="4162536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5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Латынь как общий язык
</a:t>
            </a:r>
            <a:pPr algn="l" indent="0" marL="0">
              <a:lnSpc>
                <a:spcPct val="100000"/>
              </a:lnSpc>
              <a:buNone/>
            </a:pPr>
            <a:r>
              <a:rPr lang="en-US" sz="1044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Латинский язык выбран не случайно: он не зависит от повседневной речи и не меняется вместе с национальными языками. Благодаря этому научные названия остаются стабильными, международными и понятными в любой стране.
</a:t>
            </a:r>
            <a:endParaRPr lang="en-US" sz="1605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998" y="1834950"/>
            <a:ext cx="6486754" cy="42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367550" y="2004739"/>
            <a:ext cx="4634100" cy="384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Наибольшая доля неописанного разнообразия приходится на насекомых, грибы и микроорганизмы, которые труднее всего изучать и различать.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Известная часть биоразнообразия составляет лишь меньшую долю от предполагаемого общего числа видов.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541167" y="6358508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3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Оценочные данные школьного курса биологии; около 2,2 млн описанных видов и 8–10 млн предполагаемых
</a:t>
            </a:r>
            <a:endParaRPr lang="en-US" sz="1003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видов описано и сколько еще неизвестно
</a:t>
            </a:r>
            <a:endParaRPr lang="en-US" sz="3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222075" y="355600"/>
            <a:ext cx="11616558" cy="1306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Критерии выделения вида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334476" y="2406651"/>
            <a:ext cx="4732348" cy="8856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Внешние признаки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Морфологические особенности — форма тела, окраска, строение органов — помогают сравнивать организмы, но сами по себе не всегда надежны. У близких видов возможны сходство и сильная изменчивость внутри вида.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2621044" y="3383805"/>
            <a:ext cx="4732348" cy="8856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Физиология и поведение
</a:t>
            </a:r>
            <a:pPr algn="l" indent="0" marL="0">
              <a:lnSpc>
                <a:spcPct val="100000"/>
              </a:lnSpc>
              <a:buNone/>
            </a:pPr>
            <a:r>
              <a:rPr lang="en-US" sz="7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многих групп важны особенности обмена веществ, развития и размножения. У животных особенно значима репродуктивная изоляция, то есть неспособность свободно давать плодовитое потомство с представителями других видов.
</a:t>
            </a:r>
            <a:endParaRPr lang="en-US" sz="1572" dirty="0"/>
          </a:p>
        </p:txBody>
      </p:sp>
      <p:sp>
        <p:nvSpPr>
          <p:cNvPr id="10" name="Text 4"/>
          <p:cNvSpPr txBox="1"/>
          <p:nvPr/>
        </p:nvSpPr>
        <p:spPr>
          <a:xfrm>
            <a:off x="4907613" y="4360959"/>
            <a:ext cx="4732348" cy="8856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данные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Сходство ДНК и других молекулярных признаков позволяет точнее различать близкие виды, особенно у микроорганизмов. Этот подход помогает выявлять скрытое родство там, где внешние признаки почти не различаются.
</a:t>
            </a:r>
            <a:endParaRPr lang="en-US" sz="1600" dirty="0"/>
          </a:p>
        </p:txBody>
      </p:sp>
      <p:sp>
        <p:nvSpPr>
          <p:cNvPr id="11" name="Text 5"/>
          <p:cNvSpPr txBox="1"/>
          <p:nvPr/>
        </p:nvSpPr>
        <p:spPr>
          <a:xfrm>
            <a:off x="7194181" y="5338115"/>
            <a:ext cx="4732348" cy="8857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Экология и среда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особенности — местообитание, питание, роль в сообществе — тоже могут поддерживать вывод о самостоятельности вида. Однако такие данные всегда рассматривают вместе с морфологией и генетикой.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2075" y="4368581"/>
            <a:ext cx="11728625" cy="187841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222075" y="355600"/>
            <a:ext cx="11616558" cy="1306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Искусственная и естественная системы классификации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421312" y="2406649"/>
            <a:ext cx="3393152" cy="16152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Искусственная система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объединяет организмы по одному удобному признаку, например по среде обитания или типу питания. Такая схема проста, но может скрывать реальное родство и объединять внешне похожие, но далёкие группы.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433395" y="2406649"/>
            <a:ext cx="3393152" cy="16152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Естественная система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учитывает сразу несколько признаков и стремится отражать действительные связи между организмами. В ней важны строение, развитие, генетика и эволюционное происхождение, а не один заметный внешний признак.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445481" y="2406649"/>
            <a:ext cx="3393152" cy="16152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Филогенетический подход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систематика опирается на родство и общий предок. Поэтому похожие формы без подтверждения происхождения больше не считают достаточным основанием для объединения: внешнее сходство нужно проверять данными о происхождении.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191" y="2754450"/>
            <a:ext cx="10689419" cy="2912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50" y="428000"/>
            <a:ext cx="111537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 наблюдения к филогенетическому выводу
</a:t>
            </a:r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основана на сравнении признаков, молекулярных данных и проверке гипотез родства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5335" y="2511713"/>
            <a:ext cx="424462" cy="48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4933" y="2553383"/>
            <a:ext cx="502200" cy="4017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5016" y="4753825"/>
            <a:ext cx="485100" cy="485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63802" y="4753825"/>
            <a:ext cx="424462" cy="485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379075" y="26003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Секвенирование генов
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693425" y="3223228"/>
            <a:ext cx="4899600" cy="9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последовательности нуклеотидов позволяет сравнивать организмы по наследственному материалу, а не только по внешним признакам. Это особенно важно, когда сходство формирует иллюзию близкого родства.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017525" y="26003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Маркер 16S рРНК
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6331900" y="3223228"/>
            <a:ext cx="4899600" cy="9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бактерий часто анализируют ген 16S рРНК, потому что он хорошо подходит для сравнения даже очень близких групп. Такой подход помогает уточнять систематическое положение микробов и выявлять новые линии.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1379075" y="48424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ДНК-баркодирование
</a:t>
            </a:r>
            <a:endParaRPr lang="en-US" sz="1800" dirty="0"/>
          </a:p>
        </p:txBody>
      </p:sp>
      <p:sp>
        <p:nvSpPr>
          <p:cNvPr id="13" name="Text 5"/>
          <p:cNvSpPr txBox="1"/>
          <p:nvPr/>
        </p:nvSpPr>
        <p:spPr>
          <a:xfrm>
            <a:off x="693425" y="5469794"/>
            <a:ext cx="48996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животных широко используют участок COI, позволяющий быстро сопоставлять образцы с уже известными видами. Метод удобен при идентификации фрагментов тканей, личинок и внешне похожих организмов.
</a:t>
            </a:r>
            <a:endParaRPr lang="en-US" sz="1399" dirty="0"/>
          </a:p>
        </p:txBody>
      </p:sp>
      <p:sp>
        <p:nvSpPr>
          <p:cNvPr id="14" name="Text 6"/>
          <p:cNvSpPr txBox="1"/>
          <p:nvPr/>
        </p:nvSpPr>
        <p:spPr>
          <a:xfrm>
            <a:off x="7017525" y="48424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Филогенетический анализ
</a:t>
            </a:r>
            <a:endParaRPr lang="en-US" sz="1800" dirty="0"/>
          </a:p>
        </p:txBody>
      </p:sp>
      <p:sp>
        <p:nvSpPr>
          <p:cNvPr id="15" name="Text 7"/>
          <p:cNvSpPr txBox="1"/>
          <p:nvPr/>
        </p:nvSpPr>
        <p:spPr>
          <a:xfrm>
            <a:off x="6331900" y="5469794"/>
            <a:ext cx="4899600" cy="9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молекулярных данных помогает находить криптические виды, различать популяции и уточнять древние ветви эволюции. В результате классификация становится точнее и ближе к реальной истории происхождения.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300" dirty="0"/>
          </a:p>
        </p:txBody>
      </p:sp>
      <p:sp>
        <p:nvSpPr>
          <p:cNvPr id="17" name="Text 9"/>
          <p:cNvSpPr txBox="1"/>
          <p:nvPr/>
        </p:nvSpPr>
        <p:spPr>
          <a:xfrm>
            <a:off x="565500" y="564225"/>
            <a:ext cx="110610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Инструменты молекулярной систематики
</a:t>
            </a:r>
            <a:endParaRPr lang="en-US" sz="3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998" y="1834950"/>
            <a:ext cx="6486754" cy="42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367550" y="2004739"/>
            <a:ext cx="4634100" cy="384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Молекулярные методы особенно полезны там, где внешние признаки недостаточны: они показывают скрытое разнообразие и помогают проверять старые классификационные схемы.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Наибольшая практическая ценность связана с обнаружением новых видов и пересмотром спорных групп, а также с уточнением эволюционной истории.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541167" y="6358508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7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направлений применения молекулярной систематики по данным школьного курса биологии и научных обзоров
</a:t>
            </a:r>
            <a:endParaRPr lang="en-US" sz="870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дает молекулярная систематика
</a:t>
            </a:r>
            <a:endParaRPr lang="en-US" sz="3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250" y="3011005"/>
            <a:ext cx="6463500" cy="196756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558958" y="635508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6958475" y="1928850"/>
            <a:ext cx="5025000" cy="413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показано, как устроено научное имя вида и почему оно понятно специалистам в любой стране.
</a:t>
            </a:r>
            <a:pPr algn="l" indent="0" marL="0">
              <a:lnSpc>
                <a:spcPct val="150041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слово указывает на род, второе — на видовой эпитет; вместе они образуют точное и международно понятное название.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367549" y="6492325"/>
            <a:ext cx="56493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Общепринятая биологическая номенклатура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двучленных научных названий
</a:t>
            </a:r>
            <a:endParaRPr lang="en-US" sz="3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15824" y="2003550"/>
            <a:ext cx="420300" cy="420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35899" y="2003550"/>
            <a:ext cx="420300" cy="420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15824" y="4185750"/>
            <a:ext cx="420300" cy="4203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935899" y="4185750"/>
            <a:ext cx="420300" cy="4203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300" dirty="0"/>
          </a:p>
        </p:txBody>
      </p:sp>
      <p:sp>
        <p:nvSpPr>
          <p:cNvPr id="12" name="Text 1"/>
          <p:cNvSpPr txBox="1"/>
          <p:nvPr/>
        </p:nvSpPr>
        <p:spPr>
          <a:xfrm>
            <a:off x="594450" y="558982"/>
            <a:ext cx="110031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систематики в охране природы
</a:t>
            </a:r>
            <a:endParaRPr lang="en-US" sz="3200" dirty="0"/>
          </a:p>
        </p:txBody>
      </p:sp>
      <p:sp>
        <p:nvSpPr>
          <p:cNvPr id="13" name="Text 2"/>
          <p:cNvSpPr txBox="1"/>
          <p:nvPr/>
        </p:nvSpPr>
        <p:spPr>
          <a:xfrm>
            <a:off x="893550" y="1935225"/>
            <a:ext cx="4262400" cy="18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Учёт редких видов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Точное определение вида необходимо для составления Красных книг, оценки численности популяций и выбора мер охраны. Ошибка в названии может привести к неверной оценке угрозы.
</a:t>
            </a:r>
            <a:endParaRPr lang="en-US" sz="1700" dirty="0"/>
          </a:p>
        </p:txBody>
      </p:sp>
      <p:sp>
        <p:nvSpPr>
          <p:cNvPr id="14" name="Text 3"/>
          <p:cNvSpPr txBox="1"/>
          <p:nvPr/>
        </p:nvSpPr>
        <p:spPr>
          <a:xfrm>
            <a:off x="6342000" y="1942563"/>
            <a:ext cx="4262400" cy="18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Мониторинг экосистем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Систематика помогает фиксировать изменения в составе сообществ и сопоставлять данные разных исследований. Благодаря этому можно вовремя заметить деградацию среды или восстановление природных комплексов.
</a:t>
            </a:r>
            <a:endParaRPr lang="en-US" sz="1700" dirty="0"/>
          </a:p>
        </p:txBody>
      </p:sp>
      <p:sp>
        <p:nvSpPr>
          <p:cNvPr id="15" name="Text 4"/>
          <p:cNvSpPr txBox="1"/>
          <p:nvPr/>
        </p:nvSpPr>
        <p:spPr>
          <a:xfrm>
            <a:off x="893550" y="4124775"/>
            <a:ext cx="4262400" cy="18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Аборигенные и инвазивные виды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Различение местных и заносных организмов особенно важно при управлении природными территориями. Инвазивные виды могут вытеснять аборигенные формы и нарушать устойчивость экосистем.
</a:t>
            </a:r>
            <a:endParaRPr lang="en-US" sz="1700" dirty="0"/>
          </a:p>
        </p:txBody>
      </p:sp>
      <p:sp>
        <p:nvSpPr>
          <p:cNvPr id="16" name="Text 5"/>
          <p:cNvSpPr txBox="1"/>
          <p:nvPr/>
        </p:nvSpPr>
        <p:spPr>
          <a:xfrm>
            <a:off x="6342000" y="4117425"/>
            <a:ext cx="4262400" cy="18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природоохранных решений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Надежная идентификация видов снижает риск неверных выводов о биоразнообразии и помогает выбирать меры охраны, соответствующие реальной ситуации в природе и конкретной территории.
</a:t>
            </a:r>
            <a:endParaRPr lang="en-US" sz="1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6000" y="2243741"/>
            <a:ext cx="6095999" cy="4613671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22075" y="355600"/>
            <a:ext cx="11652425" cy="160488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систематики в медицине и сельском хозяйстве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300" dirty="0"/>
          </a:p>
        </p:txBody>
      </p:sp>
      <p:sp>
        <p:nvSpPr>
          <p:cNvPr id="9" name="Text 2"/>
          <p:cNvSpPr txBox="1"/>
          <p:nvPr/>
        </p:nvSpPr>
        <p:spPr>
          <a:xfrm>
            <a:off x="222075" y="2988726"/>
            <a:ext cx="2539500" cy="11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Диагностика возбудителей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Правильное определение бактерий, грибов и паразитов позволяет точнее ставить диагноз и выбирать лечение. Для медицины это особенно важно при инфекциях, где сходные симптомы вызывают разные организмы.
</a:t>
            </a:r>
            <a:endParaRPr lang="en-US" sz="1261" dirty="0"/>
          </a:p>
        </p:txBody>
      </p:sp>
      <p:sp>
        <p:nvSpPr>
          <p:cNvPr id="10" name="Text 3"/>
          <p:cNvSpPr txBox="1"/>
          <p:nvPr/>
        </p:nvSpPr>
        <p:spPr>
          <a:xfrm>
            <a:off x="3172058" y="2988726"/>
            <a:ext cx="2539500" cy="11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урожая
</a:t>
            </a:r>
            <a:pPr algn="l" indent="0" marL="0">
              <a:lnSpc>
                <a:spcPct val="100000"/>
              </a:lnSpc>
              <a:buNone/>
            </a:pPr>
            <a:r>
              <a:rPr lang="en-US" sz="8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сельском хозяйстве систематика помогает различать вредителей, возбудителей болезней растений и полезные организмы. Это делает обработку более точной и снижает потери урожая без лишнего воздействия на природу.
</a:t>
            </a:r>
            <a:endParaRPr lang="en-US" sz="1213" dirty="0"/>
          </a:p>
        </p:txBody>
      </p:sp>
      <p:sp>
        <p:nvSpPr>
          <p:cNvPr id="11" name="Text 4"/>
          <p:cNvSpPr txBox="1"/>
          <p:nvPr/>
        </p:nvSpPr>
        <p:spPr>
          <a:xfrm>
            <a:off x="222075" y="5109750"/>
            <a:ext cx="5489400" cy="11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 с устойчивостью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вид определен неверно, возрастает риск выбрать неэффективный препарат или способ контроля. Точная систематика помогает предупреждать устойчивость вредителей и сохранять результативность антибиотиков и инсектицидов.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998" y="1834950"/>
            <a:ext cx="6486754" cy="42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367550" y="2004739"/>
            <a:ext cx="4634100" cy="384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новое направление исследования добавляет данные, которые нельзя получить только по внешнему облику. Поэтому систематика развивается вместе с методами науки.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двигатель пересмотра сегодня — молекулярная генетика, но и палеонтология, микроскопия и изучение скрытых видов остаются необходимыми.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541167" y="6358508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4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причин пересмотра систематики по материалам школьной биологии и современных биологических исследований
</a:t>
            </a:r>
            <a:endParaRPr lang="en-US" sz="840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классификация организмов постоянно уточняется
</a:t>
            </a:r>
            <a:endParaRPr lang="en-US" sz="3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300" dirty="0"/>
          </a:p>
        </p:txBody>
      </p:sp>
      <p:sp>
        <p:nvSpPr>
          <p:cNvPr id="8" name="Text 1"/>
          <p:cNvSpPr txBox="1"/>
          <p:nvPr/>
        </p:nvSpPr>
        <p:spPr>
          <a:xfrm>
            <a:off x="222075" y="355600"/>
            <a:ext cx="11616558" cy="1306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Препятствия на пути к точной классификации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317468" y="2125648"/>
            <a:ext cx="3928500" cy="6651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Конвергенция
</a:t>
            </a:r>
            <a:pPr algn="l" indent="0" marL="0">
              <a:lnSpc>
                <a:spcPct val="100000"/>
              </a:lnSpc>
              <a:buNone/>
            </a:pPr>
            <a:r>
              <a:rPr lang="en-US" sz="6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неродственных организмов могут возникать похожие признаки из-за сходных условий среды. Поэтому внешнее сходство не всегда означает близкое происхождение и требует дополнительной проверки.
</a:t>
            </a:r>
            <a:endParaRPr lang="en-US" sz="1313" dirty="0"/>
          </a:p>
        </p:txBody>
      </p:sp>
      <p:sp>
        <p:nvSpPr>
          <p:cNvPr id="10" name="Text 3"/>
          <p:cNvSpPr txBox="1"/>
          <p:nvPr/>
        </p:nvSpPr>
        <p:spPr>
          <a:xfrm>
            <a:off x="2223259" y="2912619"/>
            <a:ext cx="3928500" cy="6651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Горизонтальный перенос генов
</a:t>
            </a:r>
            <a:pPr algn="l" indent="0" marL="0">
              <a:lnSpc>
                <a:spcPct val="100000"/>
              </a:lnSpc>
              <a:buNone/>
            </a:pPr>
            <a:r>
              <a:rPr lang="en-US" sz="6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бактерий и вирусов наследственный материал может передаваться не только от предков к потомкам. Это усложняет построение родословных и делает анализ более осторожным.
</a:t>
            </a:r>
            <a:endParaRPr lang="en-US" sz="1313" dirty="0"/>
          </a:p>
        </p:txBody>
      </p:sp>
      <p:sp>
        <p:nvSpPr>
          <p:cNvPr id="11" name="Text 4"/>
          <p:cNvSpPr txBox="1"/>
          <p:nvPr/>
        </p:nvSpPr>
        <p:spPr>
          <a:xfrm>
            <a:off x="4100826" y="3714785"/>
            <a:ext cx="3928500" cy="6651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Гибридизация
</a:t>
            </a:r>
            <a:pPr algn="l" indent="0" marL="0">
              <a:lnSpc>
                <a:spcPct val="100000"/>
              </a:lnSpc>
              <a:buNone/>
            </a:pPr>
            <a:r>
              <a:rPr lang="en-US" sz="6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растений и животных иногда возникают гибриды, а внутри вида наблюдается значительная изменчивость. Из-за этого границы между таксонами могут быть размытыми и неочевидными.
</a:t>
            </a:r>
            <a:endParaRPr lang="en-US" sz="1313" dirty="0"/>
          </a:p>
        </p:txBody>
      </p:sp>
      <p:sp>
        <p:nvSpPr>
          <p:cNvPr id="12" name="Text 5"/>
          <p:cNvSpPr txBox="1"/>
          <p:nvPr/>
        </p:nvSpPr>
        <p:spPr>
          <a:xfrm>
            <a:off x="5989192" y="4524561"/>
            <a:ext cx="3928500" cy="6651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Неполные ископаемые данные
</a:t>
            </a:r>
            <a:pPr algn="l" indent="0" marL="0">
              <a:lnSpc>
                <a:spcPct val="100000"/>
              </a:lnSpc>
              <a:buNone/>
            </a:pPr>
            <a:r>
              <a:rPr lang="en-US" sz="6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Палеонтологическая летопись сохраняет лишь часть прошлого биоразнообразия. Поэтому выводы о древних группах часто остаются вероятностными и требуют новых находок и уточнений.
</a:t>
            </a:r>
            <a:endParaRPr lang="en-US" sz="1313" dirty="0"/>
          </a:p>
        </p:txBody>
      </p:sp>
      <p:sp>
        <p:nvSpPr>
          <p:cNvPr id="13" name="Text 6"/>
          <p:cNvSpPr txBox="1"/>
          <p:nvPr/>
        </p:nvSpPr>
        <p:spPr>
          <a:xfrm>
            <a:off x="7910133" y="5334334"/>
            <a:ext cx="3928500" cy="6651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Криптическое разнообразие
</a:t>
            </a:r>
            <a:pPr algn="l" indent="0" marL="0">
              <a:lnSpc>
                <a:spcPct val="100000"/>
              </a:lnSpc>
              <a:buNone/>
            </a:pPr>
            <a:r>
              <a:rPr lang="en-US" sz="6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почти не различаются по внешним признакам, но отличаются генетически. Такие формы обнаруживаются с помощью молекулярных методов и меняют представления о числе видов.
</a:t>
            </a:r>
            <a:endParaRPr lang="en-US" sz="1313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191" y="2754450"/>
            <a:ext cx="10689419" cy="2912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50" y="428000"/>
            <a:ext cx="111537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научное название помогает определить место вида
</a:t>
            </a:r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основан на сопоставлении имени вида с морфологическими и генетическими данными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5959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40400" y="932250"/>
            <a:ext cx="9940500" cy="499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Систематика помогает увидеть порядок в разнообразии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Систематика объединяет признаки строения, размножения и генетические данные, превращая огромное разнообразие организмов в понятную научную картину. Она нужна не только биологам, но и обществу в целом.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2026-06-01T22:04:25Z</dcterms:created>
  <dcterms:modified xsi:type="dcterms:W3CDTF">2026-06-01T22:04:25Z</dcterms:modified>
</cp:coreProperties>
</file>