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png"/><Relationship Id="rId3" Type="http://schemas.openxmlformats.org/officeDocument/2006/relationships/image" Target="../media/image-2-3.jpe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jpeg"/><Relationship Id="rId5" Type="http://schemas.openxmlformats.org/officeDocument/2006/relationships/image" Target="../media/image-3-5.jpeg"/><Relationship Id="rId6" Type="http://schemas.openxmlformats.org/officeDocument/2006/relationships/image" Target="../media/image-3-6.jpeg"/><Relationship Id="rId7" Type="http://schemas.openxmlformats.org/officeDocument/2006/relationships/image" Target="../media/image-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jpe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jpeg"/><Relationship Id="rId4" Type="http://schemas.openxmlformats.org/officeDocument/2006/relationships/image" Target="../media/image-7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jpe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jpe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jpeg"/><Relationship Id="rId5" Type="http://schemas.openxmlformats.org/officeDocument/2006/relationships/image" Target="../media/image-12-5.jpeg"/><Relationship Id="rId6" Type="http://schemas.openxmlformats.org/officeDocument/2006/relationships/image" Target="../media/image-12-6.jpeg"/><Relationship Id="rId7" Type="http://schemas.openxmlformats.org/officeDocument/2006/relationships/image" Target="../media/image-12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image" Target="../media/image-17-7.png"/><Relationship Id="rId8" Type="http://schemas.openxmlformats.org/officeDocument/2006/relationships/image" Target="../media/image-17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jpe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image" Target="../media/image-20-3.jpeg"/><Relationship Id="rId4" Type="http://schemas.openxmlformats.org/officeDocument/2006/relationships/image" Target="../media/image-2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72528" y="328275"/>
            <a:ext cx="4088344" cy="4487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8175" y="880125"/>
            <a:ext cx="3411600" cy="120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Экологические проблемы современности: основные темы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368175" y="2597400"/>
            <a:ext cx="3411600" cy="167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Загрязнение, климат, леса и биоразнообразие — ключевые вызовы нашего времени.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368175" y="4428950"/>
            <a:ext cx="1189500" cy="32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25425" y="1692011"/>
            <a:ext cx="4020300" cy="266187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06750" y="415525"/>
            <a:ext cx="38760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Экологические изменения в исторической перспективе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447700" y="2265900"/>
            <a:ext cx="3835200" cy="195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XIX века индустриализация ускорила загрязнение и урбанизацию. Во второй половине XX века участились экологические катастрофы, что сделало проблему глобальной и требующей совместных усилий всех стран.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24050" y="1243556"/>
            <a:ext cx="4020300" cy="85981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23613" y="2589769"/>
            <a:ext cx="4020300" cy="85981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823600" y="3936444"/>
            <a:ext cx="4020300" cy="85981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406750" y="415525"/>
            <a:ext cx="38760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Загрязнение воздуха: факты и вызовы
</a:t>
            </a:r>
            <a:endParaRPr lang="en-US" sz="2000" dirty="0"/>
          </a:p>
        </p:txBody>
      </p:sp>
      <p:sp>
        <p:nvSpPr>
          <p:cNvPr id="10" name="Text 1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  <p:sp>
        <p:nvSpPr>
          <p:cNvPr id="11" name="Text 2"/>
          <p:cNvSpPr txBox="1"/>
          <p:nvPr/>
        </p:nvSpPr>
        <p:spPr>
          <a:xfrm>
            <a:off x="406707" y="1342700"/>
            <a:ext cx="3093000" cy="65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6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Повсеместное загрязнение воздуха
</a:t>
            </a:r>
            <a:pPr algn="l" indent="0" marL="0">
              <a:lnSpc>
                <a:spcPct val="115000"/>
              </a:lnSpc>
              <a:buNone/>
            </a:pPr>
            <a:r>
              <a:rPr lang="en-US" sz="16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2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данным ВОЗ, почти весь мир дышит загрязнённым воздухом с превышением вредных частиц. Это негативно влияет на здоровье миллионов людей, вызывая респираторные и сердечные заболевания.
</a:t>
            </a:r>
            <a:endParaRPr lang="en-US" sz="1066" dirty="0"/>
          </a:p>
        </p:txBody>
      </p:sp>
      <p:sp>
        <p:nvSpPr>
          <p:cNvPr id="12" name="Text 3"/>
          <p:cNvSpPr txBox="1"/>
          <p:nvPr/>
        </p:nvSpPr>
        <p:spPr>
          <a:xfrm>
            <a:off x="406313" y="2689502"/>
            <a:ext cx="3093000" cy="6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6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источники загрязнения
</a:t>
            </a:r>
            <a:pPr algn="l" indent="0" marL="0">
              <a:lnSpc>
                <a:spcPct val="115000"/>
              </a:lnSpc>
              <a:buNone/>
            </a:pPr>
            <a:r>
              <a:rPr lang="en-US" sz="16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2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Автотранспорт, электростанции и промышленные предприятия выделяют опасные вещества в атмосферу. Их влияние особенно заметно в крупных городах с высокими концентрациями PM2.5 и PM10.
</a:t>
            </a:r>
            <a:endParaRPr lang="en-US" sz="1068" dirty="0"/>
          </a:p>
        </p:txBody>
      </p:sp>
      <p:sp>
        <p:nvSpPr>
          <p:cNvPr id="13" name="Text 4"/>
          <p:cNvSpPr txBox="1"/>
          <p:nvPr/>
        </p:nvSpPr>
        <p:spPr>
          <a:xfrm>
            <a:off x="406298" y="4036176"/>
            <a:ext cx="3093000" cy="6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Воздействие на городское население
</a:t>
            </a:r>
            <a:pPr algn="l" indent="0" marL="0">
              <a:lnSpc>
                <a:spcPct val="115000"/>
              </a:lnSpc>
              <a:buNone/>
            </a:pPr>
            <a:r>
              <a:rPr lang="en-US" sz="18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2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мегаполисах уровень твёрдых частиц часто вдвое превышает нормы. Это способствует росту хронических болезней и ухудшению качества жизни горожан.
</a:t>
            </a:r>
            <a:endParaRPr lang="en-US" sz="1205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03093" y="1781600"/>
            <a:ext cx="3853263" cy="21624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06750" y="415525"/>
            <a:ext cx="38760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Источники выбросов углекислого газа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4916125" y="2242713"/>
            <a:ext cx="29583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Большая часть выбросов связана с производством энергии из ископаемого топлива.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4916125" y="3076938"/>
            <a:ext cx="29583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Сокращение выбросов в энергетике критично для борьбы с изменением климата.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411525" y="3986855"/>
            <a:ext cx="3856200" cy="27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МГЭИК, 2021
</a:t>
            </a:r>
            <a:endParaRPr lang="en-US" sz="8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25425" y="1692011"/>
            <a:ext cx="4020300" cy="266187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06750" y="415525"/>
            <a:ext cx="38760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Загрязнение воды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642913" y="1804507"/>
            <a:ext cx="3578700" cy="110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Ежегодно в океаны попадает свыше 8 миллионов тонн пластика — примерно 1 грузовик каждую минуту. Это наносит огромный ущерб морским экосистемам.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642913" y="3153662"/>
            <a:ext cx="3578700" cy="110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Загрязнённая вода вызывает массовую гибель рыб, микропластик проникает в пищевую цепь, а миллионы людей страдают от болезней из-за плохого качества питьевой воды.
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96025" y="2670763"/>
            <a:ext cx="3856200" cy="1309974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06750" y="415525"/>
            <a:ext cx="38760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Страны с наибольшими объёмами пластиковых отходов (2022)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406750" y="2244538"/>
            <a:ext cx="29583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Лидирующие государства по годовому объёму пластикового мусора. Микропластик загрязняет воду столетиями.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406750" y="3078762"/>
            <a:ext cx="29583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Индия и Китай — крупнейшие источники пластика, угрожающего океанам и экологии.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4905925" y="4449805"/>
            <a:ext cx="3856200" cy="27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World Bank, 2022
</a:t>
            </a:r>
            <a:endParaRPr lang="en-US" sz="8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4650" y="1691198"/>
            <a:ext cx="4017300" cy="131425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26200" y="1690248"/>
            <a:ext cx="4017300" cy="1314253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06750" y="415525"/>
            <a:ext cx="47748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Проблема мусора и отходов: последствия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392300" y="3127425"/>
            <a:ext cx="3433800" cy="113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объёмов бытовых отходов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2022 году мировое производство мусора превысило 2 миллиарда тонн. Однако перерабатывается менее 20%, большая часть оказывается на свалках, вызывая загрязнение почв и воды.
</a:t>
            </a:r>
            <a:endParaRPr lang="en-US" sz="1500" dirty="0"/>
          </a:p>
        </p:txBody>
      </p:sp>
      <p:sp>
        <p:nvSpPr>
          <p:cNvPr id="9" name="Text 3"/>
          <p:cNvSpPr txBox="1"/>
          <p:nvPr/>
        </p:nvSpPr>
        <p:spPr>
          <a:xfrm>
            <a:off x="4894000" y="3127425"/>
            <a:ext cx="3433800" cy="113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Вред от свалок и выбросы метана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Нелегальные свалки распространены по всему миру, загрязняя окружающую среду и выделяя метан — мощный парниковый газ, усиливающий глобальное потепление.
</a:t>
            </a:r>
            <a:endParaRPr lang="en-US" sz="15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800" dirty="0"/>
          </a:p>
        </p:txBody>
      </p:sp>
      <p:sp>
        <p:nvSpPr>
          <p:cNvPr id="7" name="Text 1"/>
          <p:cNvSpPr txBox="1"/>
          <p:nvPr/>
        </p:nvSpPr>
        <p:spPr>
          <a:xfrm>
            <a:off x="406750" y="415525"/>
            <a:ext cx="65586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Загрязнение почвы и его последствия
</a:t>
            </a:r>
            <a:endParaRPr lang="en-US" sz="2000" dirty="0"/>
          </a:p>
        </p:txBody>
      </p:sp>
      <p:sp>
        <p:nvSpPr>
          <p:cNvPr id="8" name="Text 2"/>
          <p:cNvSpPr txBox="1"/>
          <p:nvPr/>
        </p:nvSpPr>
        <p:spPr>
          <a:xfrm>
            <a:off x="447700" y="2265900"/>
            <a:ext cx="1972800" cy="195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Почвы загрязняются тяжелыми металлами, пестицидами и нефтепродуктами, что снижает их плодородие и уменьшает урожайность сельхозкультур.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3150519" y="2270770"/>
            <a:ext cx="1972800" cy="195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Токсины скапливаются в растениях и животных, повышая риски для здоровья человека через пищевые цепи и способствуя распространению болезней.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5852415" y="2269070"/>
            <a:ext cx="1972800" cy="195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Длительное загрязнение приводит к деградации земель и увеличению случаев экологических заболеваний среди населения.
</a:t>
            </a:r>
            <a:endParaRPr lang="en-US" sz="1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25425" y="1692011"/>
            <a:ext cx="4020300" cy="266187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06750" y="415525"/>
            <a:ext cx="38760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Проблема вырубки лесов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704050" y="1888850"/>
            <a:ext cx="3578700" cy="102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Ежегодно исчезает около 10 млн гектаров леса, что сопоставимо с территорией Португалии. Основные причины — сельское хозяйство, бумажная промышленность и инфраструктура.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704050" y="3136031"/>
            <a:ext cx="3578700" cy="102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Потеря лесов снижает поглощение углекислого газа, усиливая парниковый эффект и способствуя глобальному изменению климата.
</a:t>
            </a:r>
            <a:endParaRPr lang="en-US" sz="1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06750" y="415525"/>
            <a:ext cx="52170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Изменение климата: ключевые этапы
</a:t>
            </a:r>
            <a:endParaRPr lang="en-US" sz="2000" dirty="0"/>
          </a:p>
        </p:txBody>
      </p:sp>
      <p:sp>
        <p:nvSpPr>
          <p:cNvPr id="9" name="Text 1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2111649" y="1767277"/>
            <a:ext cx="1532278" cy="121219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Конец XIX века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Начало наблюдений за глобальной температурой. С тех пор фиксируется постоянный рост средних температур на планете.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3780816" y="1766386"/>
            <a:ext cx="1532278" cy="121219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Вторая половина XX века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Активное индустриальное развитие привело к росту выбросов парниковых газов и усилению глобального потепления.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5449990" y="1767277"/>
            <a:ext cx="1532278" cy="121219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Последние 40 лет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Учащение экстремальных погодных явлений: сильные засухи, наводнения, ураганы и крупные лесные пожары.
</a:t>
            </a:r>
            <a:endParaRPr lang="en-US" sz="1100" dirty="0"/>
          </a:p>
        </p:txBody>
      </p:sp>
      <p:sp>
        <p:nvSpPr>
          <p:cNvPr id="13" name="Text 5"/>
          <p:cNvSpPr txBox="1"/>
          <p:nvPr/>
        </p:nvSpPr>
        <p:spPr>
          <a:xfrm>
            <a:off x="7119160" y="1767277"/>
            <a:ext cx="1532278" cy="121219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Современность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причины — антропогенные выбросы CO2, вырубка лесов и индустриализация, требующие немедленных мер для стабилизации климата.
</a:t>
            </a:r>
            <a:endParaRPr lang="en-US" sz="11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25425" y="1692011"/>
            <a:ext cx="4020300" cy="266187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06750" y="415525"/>
            <a:ext cx="38760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Парниковый эффект и его последствия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436875" y="2279725"/>
            <a:ext cx="3423300" cy="100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парниковые газы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парниковые газы — углекислый газ, метан и закись азота. Их рост в атмосфере усиливает удержание тепла, вызывая глобальное потепление и климатические нарушения.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436875" y="3654050"/>
            <a:ext cx="3423300" cy="100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Последствия изменения климата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Нагрев планеты приводит к таянию льдов и повышению уровня морей, затапливая прибрежные территории. Экосистемы изменяются: исчезают одни виды, а другие смещаются в новые зоны.
</a:t>
            </a:r>
            <a:endParaRPr lang="en-US" sz="13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24050" y="1243556"/>
            <a:ext cx="4020300" cy="85981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23613" y="2589769"/>
            <a:ext cx="4020300" cy="85981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823600" y="3936444"/>
            <a:ext cx="4020300" cy="85981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406750" y="415525"/>
            <a:ext cx="38760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факторы потери биоразнообразия
</a:t>
            </a:r>
            <a:endParaRPr lang="en-US" sz="2000" dirty="0"/>
          </a:p>
        </p:txBody>
      </p:sp>
      <p:sp>
        <p:nvSpPr>
          <p:cNvPr id="10" name="Text 1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800" dirty="0"/>
          </a:p>
        </p:txBody>
      </p:sp>
      <p:sp>
        <p:nvSpPr>
          <p:cNvPr id="11" name="Text 2"/>
          <p:cNvSpPr txBox="1"/>
          <p:nvPr/>
        </p:nvSpPr>
        <p:spPr>
          <a:xfrm>
            <a:off x="406707" y="1342700"/>
            <a:ext cx="3093000" cy="65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8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Вырубка лесов угрожает диким видам
</a:t>
            </a:r>
            <a:pPr algn="l" indent="0" marL="0">
              <a:lnSpc>
                <a:spcPct val="115000"/>
              </a:lnSpc>
              <a:buNone/>
            </a:pPr>
            <a:r>
              <a:rPr lang="en-US" sz="18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1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Массовое уничтожение лесов лишает многих животных естественной среды обитания. Это снижает численность популяций и нарушает природные цепи питания.
</a:t>
            </a:r>
            <a:endParaRPr lang="en-US" sz="1188" dirty="0"/>
          </a:p>
        </p:txBody>
      </p:sp>
      <p:sp>
        <p:nvSpPr>
          <p:cNvPr id="12" name="Text 3"/>
          <p:cNvSpPr txBox="1"/>
          <p:nvPr/>
        </p:nvSpPr>
        <p:spPr>
          <a:xfrm>
            <a:off x="406313" y="2689502"/>
            <a:ext cx="3093000" cy="6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1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Загрязнение водоемов и почв влияет на фауну
</a:t>
            </a:r>
            <a:pPr algn="l" indent="0" marL="0">
              <a:lnSpc>
                <a:spcPct val="115000"/>
              </a:lnSpc>
              <a:buNone/>
            </a:pPr>
            <a:r>
              <a:rPr lang="en-US" sz="17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5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Химические вещества и пластик негативно сказываются на жизни водных и наземных организмов, приводя к снижению их численности и разнообразия.
</a:t>
            </a:r>
            <a:endParaRPr lang="en-US" sz="1110" dirty="0"/>
          </a:p>
        </p:txBody>
      </p:sp>
      <p:sp>
        <p:nvSpPr>
          <p:cNvPr id="13" name="Text 4"/>
          <p:cNvSpPr txBox="1"/>
          <p:nvPr/>
        </p:nvSpPr>
        <p:spPr>
          <a:xfrm>
            <a:off x="406298" y="4036176"/>
            <a:ext cx="3093000" cy="6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Изменение климата сокращает ареалы обитания
</a:t>
            </a:r>
            <a:pPr algn="l" indent="0" marL="0">
              <a:lnSpc>
                <a:spcPct val="115000"/>
              </a:lnSpc>
              <a:buNone/>
            </a:pPr>
            <a:r>
              <a:rPr lang="en-US" sz="16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1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Из-за изменения температур и погодных условий многие виды теряют привычные места жизни, что уменьшает общую биологическую устойчивость региона.
</a:t>
            </a:r>
            <a:endParaRPr lang="en-US" sz="1059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01625" y="2658638"/>
            <a:ext cx="3856200" cy="1309974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06750" y="415525"/>
            <a:ext cx="38760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угрозы биоразнообразию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4902000" y="2242700"/>
            <a:ext cx="38760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Причины утраты видов тесно связаны и усиливают негативное влияние друг друга. Комплексный подход необходим для сохранения природы.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4902000" y="3076925"/>
            <a:ext cx="38760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эффективной защиты природы необходимо учитывать взаимосвязь всех факторов угроз.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411525" y="4437680"/>
            <a:ext cx="3856200" cy="27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WWF, 2020
</a:t>
            </a:r>
            <a:endParaRPr lang="en-US" sz="8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800" dirty="0"/>
          </a:p>
        </p:txBody>
      </p:sp>
      <p:sp>
        <p:nvSpPr>
          <p:cNvPr id="7" name="Text 1"/>
          <p:cNvSpPr txBox="1"/>
          <p:nvPr/>
        </p:nvSpPr>
        <p:spPr>
          <a:xfrm>
            <a:off x="406750" y="415525"/>
            <a:ext cx="65586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Проблема кислотных дождей
</a:t>
            </a:r>
            <a:endParaRPr lang="en-US" sz="2000" dirty="0"/>
          </a:p>
        </p:txBody>
      </p:sp>
      <p:sp>
        <p:nvSpPr>
          <p:cNvPr id="8" name="Text 2"/>
          <p:cNvSpPr txBox="1"/>
          <p:nvPr/>
        </p:nvSpPr>
        <p:spPr>
          <a:xfrm>
            <a:off x="406750" y="1802725"/>
            <a:ext cx="4289100" cy="67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Кислотные дожди образуются из-за выбросов серных и азотных оксидов в атмосферу. Они изменяют химический состав осадков, делая их опасными для природы.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406750" y="2703344"/>
            <a:ext cx="4289100" cy="67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дожди вызывают разрушение почв и водоемов, что губительно для экосистем. Лесные массивы страдают от потери листового покрова и замедления роста.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406750" y="3599027"/>
            <a:ext cx="4289100" cy="67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России наиболее подвержены кислотным дождям промышленные регионы — Урал, Сибирь и центральные области, где концентрация вредных выбросов особенно высока.
</a:t>
            </a:r>
            <a:endParaRPr lang="en-US" sz="115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800" dirty="0"/>
          </a:p>
        </p:txBody>
      </p:sp>
      <p:sp>
        <p:nvSpPr>
          <p:cNvPr id="8" name="Text 1"/>
          <p:cNvSpPr txBox="1"/>
          <p:nvPr/>
        </p:nvSpPr>
        <p:spPr>
          <a:xfrm>
            <a:off x="406750" y="415525"/>
            <a:ext cx="65586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Опустынивание и деградация земель
</a:t>
            </a:r>
            <a:endParaRPr lang="en-US" sz="2000" dirty="0"/>
          </a:p>
        </p:txBody>
      </p:sp>
      <p:sp>
        <p:nvSpPr>
          <p:cNvPr id="9" name="Text 2"/>
          <p:cNvSpPr txBox="1"/>
          <p:nvPr/>
        </p:nvSpPr>
        <p:spPr>
          <a:xfrm>
            <a:off x="422374" y="2265900"/>
            <a:ext cx="1566900" cy="195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Процессы опустынивания затрагивают свыше двух миллиардов гектаров земель, снижая их плодородие и продуктивность.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2675227" y="2265900"/>
            <a:ext cx="1566900" cy="195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Чрезмерный выпас скота приводит к уничтожению растительного покрова и ускоряет эрозию почв.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4925767" y="2265765"/>
            <a:ext cx="1566900" cy="195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Вырубка лесов уменьшает защиту почв от ветра и солнца, что способствует их деградации.
</a:t>
            </a:r>
            <a:endParaRPr lang="en-US" sz="1000" dirty="0"/>
          </a:p>
        </p:txBody>
      </p:sp>
      <p:sp>
        <p:nvSpPr>
          <p:cNvPr id="12" name="Text 5"/>
          <p:cNvSpPr txBox="1"/>
          <p:nvPr/>
        </p:nvSpPr>
        <p:spPr>
          <a:xfrm>
            <a:off x="7179007" y="2266011"/>
            <a:ext cx="1566900" cy="195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Нерегулярное ведение сельского хозяйства и засухи ухудшают состояние почвы, снижая возможности выращивания культур.
</a:t>
            </a:r>
            <a:endParaRPr lang="en-US" sz="1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04453" y="1781600"/>
            <a:ext cx="8377543" cy="29607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06750" y="415525"/>
            <a:ext cx="6097500" cy="43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экологических проблем на планету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406750" y="907450"/>
            <a:ext cx="3888000" cy="23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причин и следствий антропогенного воздействия на окружающую среду
</a:t>
            </a:r>
            <a:endParaRPr lang="en-US" sz="11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61336" y="1893206"/>
            <a:ext cx="218700" cy="2187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09350" y="1893206"/>
            <a:ext cx="218700" cy="2187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011712" y="1905356"/>
            <a:ext cx="218700" cy="1944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800" dirty="0"/>
          </a:p>
        </p:txBody>
      </p:sp>
      <p:sp>
        <p:nvSpPr>
          <p:cNvPr id="11" name="Text 1"/>
          <p:cNvSpPr txBox="1"/>
          <p:nvPr/>
        </p:nvSpPr>
        <p:spPr>
          <a:xfrm>
            <a:off x="406750" y="415525"/>
            <a:ext cx="65586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Международные усилия в защите природы
</a:t>
            </a:r>
            <a:endParaRPr lang="en-US" sz="2000" dirty="0"/>
          </a:p>
        </p:txBody>
      </p:sp>
      <p:sp>
        <p:nvSpPr>
          <p:cNvPr id="12" name="Text 2"/>
          <p:cNvSpPr txBox="1"/>
          <p:nvPr/>
        </p:nvSpPr>
        <p:spPr>
          <a:xfrm>
            <a:off x="2761325" y="2253500"/>
            <a:ext cx="1399800" cy="146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Программа ООН по окружающей среде
</a:t>
            </a:r>
            <a:pPr algn="l" indent="0" marL="0">
              <a:lnSpc>
                <a:spcPct val="115000"/>
              </a:lnSpc>
              <a:buNone/>
            </a:pPr>
            <a:r>
              <a:rPr lang="en-US" sz="27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4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Координирует международные проекты по борьбе с загрязнением и поддержанию экосистем.
</a:t>
            </a:r>
            <a:endParaRPr lang="en-US" sz="1128" dirty="0"/>
          </a:p>
        </p:txBody>
      </p:sp>
      <p:sp>
        <p:nvSpPr>
          <p:cNvPr id="13" name="Text 3"/>
          <p:cNvSpPr txBox="1"/>
          <p:nvPr/>
        </p:nvSpPr>
        <p:spPr>
          <a:xfrm>
            <a:off x="509349" y="2253500"/>
            <a:ext cx="1399800" cy="146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Цели устойчивого развития ООН
</a:t>
            </a:r>
            <a:pPr algn="l" indent="0" marL="0">
              <a:lnSpc>
                <a:spcPct val="115000"/>
              </a:lnSpc>
              <a:buNone/>
            </a:pPr>
            <a:r>
              <a:rPr lang="en-US" sz="27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4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Представляют глобальный план действий для сохранения природы и улучшения качества жизни во всех странах.
</a:t>
            </a:r>
            <a:endParaRPr lang="en-US" sz="1128" dirty="0"/>
          </a:p>
        </p:txBody>
      </p:sp>
      <p:sp>
        <p:nvSpPr>
          <p:cNvPr id="14" name="Text 4"/>
          <p:cNvSpPr txBox="1"/>
          <p:nvPr/>
        </p:nvSpPr>
        <p:spPr>
          <a:xfrm>
            <a:off x="5011700" y="2253500"/>
            <a:ext cx="1399800" cy="146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Международные природоохранные организации
</a:t>
            </a:r>
            <a:pPr algn="l" indent="0" marL="0">
              <a:lnSpc>
                <a:spcPct val="115000"/>
              </a:lnSpc>
              <a:buNone/>
            </a:pPr>
            <a:r>
              <a:rPr lang="en-US" sz="27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4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WWF и Гринпис активно продвигают защиту животных и природных территорий через кампании и исследования.
</a:t>
            </a:r>
            <a:endParaRPr lang="en-US" sz="1128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9600" y="1692049"/>
            <a:ext cx="4020300" cy="2657952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06750" y="415525"/>
            <a:ext cx="47733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Государственные меры по улучшению экологии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5140150" y="1820270"/>
            <a:ext cx="3578700" cy="110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Многие страны вводят законы, ограничающие выбросы парниковых газов и стимулируют развитие возобновляемой энергетики, используя солнечную и ветровую силы.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5140150" y="3169425"/>
            <a:ext cx="3578700" cy="110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России реализуются национальные проекты, направленные на экологическое образование и улучшение раздельного сбора отходов для снижения загрязнений.
</a:t>
            </a:r>
            <a:endParaRPr lang="en-US" sz="12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4650" y="1691042"/>
            <a:ext cx="4017300" cy="2663815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06750" y="415525"/>
            <a:ext cx="47748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Личный вклад в охрану окружающей среды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4975425" y="2279713"/>
            <a:ext cx="3720300" cy="100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Экологические привычки в повседневной жизни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Сортировка мусора, повторное использование, экономия воды и энергии помогают существенно снизить нагрузку на природу и снизить количество отходов.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4975425" y="3654038"/>
            <a:ext cx="3720300" cy="100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Активное участие в природе и сообществах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Посадка деревьев, участие в экологических акциях и школьных проектах формируют ответственное отношение и помогают сохранить природные ресурсы.
</a:t>
            </a:r>
            <a:endParaRPr lang="en-US" sz="13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78275" y="787662"/>
            <a:ext cx="4466700" cy="356812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28500" y="911200"/>
            <a:ext cx="3291000" cy="159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Экологическое будущее в наших руках
</a:t>
            </a:r>
            <a:endParaRPr lang="en-US" sz="2600" dirty="0"/>
          </a:p>
        </p:txBody>
      </p:sp>
      <p:sp>
        <p:nvSpPr>
          <p:cNvPr id="7" name="Text 1"/>
          <p:cNvSpPr txBox="1"/>
          <p:nvPr/>
        </p:nvSpPr>
        <p:spPr>
          <a:xfrm>
            <a:off x="428500" y="3110225"/>
            <a:ext cx="3291000" cy="113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Только совместные усилия государства, общества и каждого человека помогут сохранить природу. Личная ответственность и активная позиция — основные ключи к здоровой планете.
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2026-05-09T20:53:50Z</dcterms:created>
  <dcterms:modified xsi:type="dcterms:W3CDTF">2026-05-09T20:53:50Z</dcterms:modified>
</cp:coreProperties>
</file>