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image" Target="../media/image-3-8.jpe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image" Target="../media/image-8-7.png"/><Relationship Id="rId8" Type="http://schemas.openxmlformats.org/officeDocument/2006/relationships/image" Target="../media/image-8-8.jpe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7125" y="362514"/>
            <a:ext cx="4857000" cy="22055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720725"/>
            <a:ext cx="84240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Растения: ключевая роль в природе и жизни человека
</a:t>
            </a:r>
            <a:endParaRPr lang="en-US" sz="37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4486500"/>
            <a:ext cx="31215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729775"/>
            <a:ext cx="3121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– основа жизни на Земле, источник кислорода и пищи.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259" y="360000"/>
            <a:ext cx="2329482" cy="3885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2951700" cy="28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растений и их эволюция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6075708" y="2571750"/>
            <a:ext cx="2623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появились около 470 миллионов лет назад, выйдя из воды на сушу. Развитие сосудистых и покрытосеменных растений изменило облик планеты и создало кислородную атмосферу, необходимую для жизни.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600" y="1176021"/>
            <a:ext cx="2006700" cy="15540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2900" y="1176021"/>
            <a:ext cx="2006700" cy="15540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47200" y="1176021"/>
            <a:ext cx="2006700" cy="155401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91500" y="1176021"/>
            <a:ext cx="2006700" cy="155401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00" dirty="0"/>
          </a:p>
        </p:txBody>
      </p:sp>
      <p:sp>
        <p:nvSpPr>
          <p:cNvPr id="12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66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группы растений и их особенности
</a:t>
            </a:r>
            <a:endParaRPr lang="en-US" sz="2766" dirty="0"/>
          </a:p>
        </p:txBody>
      </p:sp>
      <p:sp>
        <p:nvSpPr>
          <p:cNvPr id="13" name="Text 2"/>
          <p:cNvSpPr txBox="1"/>
          <p:nvPr/>
        </p:nvSpPr>
        <p:spPr>
          <a:xfrm>
            <a:off x="418200" y="2848979"/>
            <a:ext cx="1893000" cy="55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Мхи: первые наземные растения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18200" y="3564776"/>
            <a:ext cx="1878000" cy="117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 – примитивные растения без настоящих корней и сосудов. Они предпочитают влажную среду, размножаются спорами и формируют моховые заросли.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2579460" y="3564776"/>
            <a:ext cx="1878000" cy="117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Папоротники имеют проводящую систему и листья, разлагающиеся на споры. Эти растения населяют тени и влажные леса, сохраняя древние черты.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2564100" y="2848979"/>
            <a:ext cx="1893000" cy="55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Папоротники – ветвистые сосудистые растения
</a:t>
            </a:r>
            <a:endParaRPr lang="en-US" sz="1300" dirty="0"/>
          </a:p>
        </p:txBody>
      </p:sp>
      <p:sp>
        <p:nvSpPr>
          <p:cNvPr id="17" name="Text 6"/>
          <p:cNvSpPr txBox="1"/>
          <p:nvPr/>
        </p:nvSpPr>
        <p:spPr>
          <a:xfrm>
            <a:off x="4708394" y="3564776"/>
            <a:ext cx="1893000" cy="117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Голосеменные оставили влагу позади и размножаются семенами, но не образуют цветков. Их шишки – характерная особенность группы.
</a:t>
            </a:r>
            <a:endParaRPr lang="en-US" sz="1100" dirty="0"/>
          </a:p>
        </p:txBody>
      </p:sp>
      <p:sp>
        <p:nvSpPr>
          <p:cNvPr id="18" name="Text 7"/>
          <p:cNvSpPr txBox="1"/>
          <p:nvPr/>
        </p:nvSpPr>
        <p:spPr>
          <a:xfrm>
            <a:off x="4708400" y="2848979"/>
            <a:ext cx="1893000" cy="55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Голосеменные: семена без плодов
</a:t>
            </a:r>
            <a:endParaRPr lang="en-US" sz="1300" dirty="0"/>
          </a:p>
        </p:txBody>
      </p:sp>
      <p:sp>
        <p:nvSpPr>
          <p:cNvPr id="19" name="Text 8"/>
          <p:cNvSpPr txBox="1"/>
          <p:nvPr/>
        </p:nvSpPr>
        <p:spPr>
          <a:xfrm>
            <a:off x="6849203" y="3564776"/>
            <a:ext cx="1878000" cy="117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 обладают цветками и плодами, что обеспечивает разнообразие и распространение. Они доминируют в экосистемах по количеству видов.
</a:t>
            </a:r>
            <a:endParaRPr lang="en-US" sz="1100" dirty="0"/>
          </a:p>
        </p:txBody>
      </p:sp>
      <p:sp>
        <p:nvSpPr>
          <p:cNvPr id="20" name="Text 9"/>
          <p:cNvSpPr txBox="1"/>
          <p:nvPr/>
        </p:nvSpPr>
        <p:spPr>
          <a:xfrm>
            <a:off x="6842050" y="2848979"/>
            <a:ext cx="1893000" cy="55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Покрытосеменные: господство цветковых растений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600" y="1172790"/>
            <a:ext cx="2718000" cy="1985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3037" y="1172790"/>
            <a:ext cx="2718000" cy="198541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0133" y="1172790"/>
            <a:ext cx="2718000" cy="198541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основных органов растения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8525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Корень: основа поглощения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8550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прорастает в почву, всасывая воду и минеральные вещества. Он обеспечивает закрепление растения и участвует в обмене веществ.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212963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Стебель: опора и проводник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212985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Стебель поддерживает растение и служит магистралью для перемещения воды, питательных веществ и продуктов фотосинтеза между корнями и листьями.
</a:t>
            </a:r>
            <a:endParaRPr lang="en-US" sz="1100" dirty="0"/>
          </a:p>
        </p:txBody>
      </p:sp>
      <p:sp>
        <p:nvSpPr>
          <p:cNvPr id="12" name="Text 6"/>
          <p:cNvSpPr txBox="1"/>
          <p:nvPr/>
        </p:nvSpPr>
        <p:spPr>
          <a:xfrm>
            <a:off x="6060058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Листья: фотосинтез и дыхание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6060078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отвечают за создание органических веществ через фотосинтез. Через устьица они регулируют газообмен и испарение влаги, поддерживая жизнедеятельность.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2186818"/>
            <a:ext cx="4684800" cy="19571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основных групп растений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отличия мхов, папоротников, голосеменных и покрытосеменных по ключевым признакам и особенностям.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сосудов и семян определяют экологические возможности и разнообразие групп.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средней школы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3642" y="3023153"/>
            <a:ext cx="464400" cy="46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28289" y="3023153"/>
            <a:ext cx="406350" cy="46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61454" y="1060540"/>
            <a:ext cx="464400" cy="412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этапы фотосинтеза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825262" y="4096525"/>
            <a:ext cx="301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Хлорофилл в хлоропластах улавливает солнечный свет, необходимый для запуска процесса фотосинтеза.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825112" y="3543725"/>
            <a:ext cx="301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Поглощение света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5300884" y="4096525"/>
            <a:ext cx="301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ходе реакции выделяется кислород, важный для дыхания животных и поддержания атмосферы.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300734" y="3543725"/>
            <a:ext cx="301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Выделение кислорода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3063075" y="2108113"/>
            <a:ext cx="301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впитывают воду из почвы и углекислый газ из воздуха для синтеза органических веществ.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3062925" y="1555312"/>
            <a:ext cx="301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Поглощение воды и CO2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 биомасса Земли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представляют доминирующий компонент биомассы планеты, подчеркивая важность в экосистемах.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доля биомассы растений объясняет их роль в поддержании жизни и структуры биосферы.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Bar-On, Phillips, Milo, 2018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600" y="1176021"/>
            <a:ext cx="2006700" cy="15540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2900" y="1176021"/>
            <a:ext cx="2006700" cy="15540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47200" y="1176021"/>
            <a:ext cx="2006700" cy="155401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91500" y="1176021"/>
            <a:ext cx="2006700" cy="155401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300" dirty="0"/>
          </a:p>
        </p:txBody>
      </p:sp>
      <p:sp>
        <p:nvSpPr>
          <p:cNvPr id="12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66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жизни растений: разнообразие и адаптация
</a:t>
            </a:r>
            <a:endParaRPr lang="en-US" sz="2566" dirty="0"/>
          </a:p>
        </p:txBody>
      </p:sp>
      <p:sp>
        <p:nvSpPr>
          <p:cNvPr id="13" name="Text 2"/>
          <p:cNvSpPr txBox="1"/>
          <p:nvPr/>
        </p:nvSpPr>
        <p:spPr>
          <a:xfrm>
            <a:off x="418200" y="2848979"/>
            <a:ext cx="1893000" cy="55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Деревья: мощные стволы и ветви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18200" y="3564776"/>
            <a:ext cx="1878000" cy="117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Дуб и берёза — примеры высоких деревьев с развитой древесиной, способных достигать значительных размеров и формировать леса.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2579460" y="3564776"/>
            <a:ext cx="1878000" cy="117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Кустарники, например смородина, имеют разветвлённые стебли и занимают промежуточный ярус в экосистемах.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2564100" y="2848979"/>
            <a:ext cx="1893000" cy="55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Кустарники: средний этаж растительности
</a:t>
            </a:r>
            <a:endParaRPr lang="en-US" sz="1300" dirty="0"/>
          </a:p>
        </p:txBody>
      </p:sp>
      <p:sp>
        <p:nvSpPr>
          <p:cNvPr id="17" name="Text 6"/>
          <p:cNvSpPr txBox="1"/>
          <p:nvPr/>
        </p:nvSpPr>
        <p:spPr>
          <a:xfrm>
            <a:off x="4708394" y="3564776"/>
            <a:ext cx="1893000" cy="117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Пшеница и другие травы обладают мягкими стеблями, быстро растут и имеют большое значение для питания человека.
</a:t>
            </a:r>
            <a:endParaRPr lang="en-US" sz="1100" dirty="0"/>
          </a:p>
        </p:txBody>
      </p:sp>
      <p:sp>
        <p:nvSpPr>
          <p:cNvPr id="18" name="Text 7"/>
          <p:cNvSpPr txBox="1"/>
          <p:nvPr/>
        </p:nvSpPr>
        <p:spPr>
          <a:xfrm>
            <a:off x="4708400" y="2848979"/>
            <a:ext cx="1893000" cy="55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Травы: гибкие и устойчивые
</a:t>
            </a:r>
            <a:endParaRPr lang="en-US" sz="1300" dirty="0"/>
          </a:p>
        </p:txBody>
      </p:sp>
      <p:sp>
        <p:nvSpPr>
          <p:cNvPr id="19" name="Text 8"/>
          <p:cNvSpPr txBox="1"/>
          <p:nvPr/>
        </p:nvSpPr>
        <p:spPr>
          <a:xfrm>
            <a:off x="6849203" y="3564776"/>
            <a:ext cx="1878000" cy="117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Виноградные лианы используют опору для роста, а водоросли, такие как ламинария, живут в водной среде, обеспечивая разнообразие.
</a:t>
            </a:r>
            <a:endParaRPr lang="en-US" sz="1100" dirty="0"/>
          </a:p>
        </p:txBody>
      </p:sp>
      <p:sp>
        <p:nvSpPr>
          <p:cNvPr id="20" name="Text 9"/>
          <p:cNvSpPr txBox="1"/>
          <p:nvPr/>
        </p:nvSpPr>
        <p:spPr>
          <a:xfrm>
            <a:off x="6842050" y="2848979"/>
            <a:ext cx="1893000" cy="55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Лианы и водоросли: тонкие приспособления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Среды обитания растений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Арктические мхи выживают в холодных условиях, устойчивы к морозам и недостатку света зимой.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5002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Тропические деревья растут в жарком влажном климате, образуя густые леса с богатым биоразнообразием.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78085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Болотные и водные растения адаптированы к переувлажнённой среде, имеют специальные корни и листья.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6405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Пустынные кактусы обладают суккулентными тканями, способными накапливать воду для выживания в засуху.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600" y="1172790"/>
            <a:ext cx="2718000" cy="1985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3037" y="1172790"/>
            <a:ext cx="2718000" cy="198541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0133" y="1172790"/>
            <a:ext cx="2718000" cy="198541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способов размножения растений
</a:t>
            </a:r>
            <a:endParaRPr lang="en-US" sz="2777" dirty="0"/>
          </a:p>
        </p:txBody>
      </p:sp>
      <p:sp>
        <p:nvSpPr>
          <p:cNvPr id="8" name="Text 2"/>
          <p:cNvSpPr txBox="1"/>
          <p:nvPr/>
        </p:nvSpPr>
        <p:spPr>
          <a:xfrm>
            <a:off x="358525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Семенное размножение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8550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Яблоня и пшеница используют семена для передачи наследственных признаков и расселения потомства на большие расстояния.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212963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спорами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212985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Папоротники и мхи размножаются с помощью спор, что характерно для древних и влажных сред обитания.
</a:t>
            </a:r>
            <a:endParaRPr lang="en-US" sz="1100" dirty="0"/>
          </a:p>
        </p:txBody>
      </p:sp>
      <p:sp>
        <p:nvSpPr>
          <p:cNvPr id="12" name="Text 6"/>
          <p:cNvSpPr txBox="1"/>
          <p:nvPr/>
        </p:nvSpPr>
        <p:spPr>
          <a:xfrm>
            <a:off x="6060058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Вегетативное размножение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6060078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Лук, картофель и смородина используют части растений, такие как луковицы, клубни и отводки, для быстрого приумножения.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занимают самый первый уровень в пищевых цепях, синтезируя органические вещества из неорганики и служат пищей для множества живых организмов.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создают благоприятную среду обитания, обеспечивая укрытие и питание для животных и грибов, поддерживают водный и газовый обмен в биосфере.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Поглощая углекислый газ и выделяя кислород, растения регулируют химический баланс атмосферы, что является основой устойчивости экосистем.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растений в экосистемах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925" y="1172517"/>
            <a:ext cx="2716500" cy="15545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3738" y="1172517"/>
            <a:ext cx="2716500" cy="15545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67563" y="1172517"/>
            <a:ext cx="2716500" cy="155456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растений на состав атмосферы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46380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позволяет растениям превращать углекислый газ в органические вещества, снижая его концентрацию в атмосфере. Этот процесс обеспечивает не только пищу, но и способствует очищению воздуха.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638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фотосинтеза в снижении углекислого газа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3176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как «лёгкие планеты»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317625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выполняют функцию лёгких Земли, производя крупную долю атмосферного кислорода. Древесные массивы удерживают углерод и влияют на климат, поддерживая баланс газов вокруг планеты.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17145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Уничтожение лесов приводит к росту парниковых газов в атмосфере, ускоряя глобальное потепление. Потеря зелёных насаждений снижает качество воздуха и устойчивость природных циклов.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6171425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вырубки лесов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Взаимодействия растений с другими организмами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Микориза — симбиотическая связь с грибами, которая улучшает поглощение воды и минеральных веществ растениями, способствуя их росту и выживанию.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500275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Опыляются многие растения насекомыми, что обеспечивает размножение и генетическое разнообразие видов, поддерживая стабильность экосистем.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780850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создают среду обитания для различных микроорганизмов, которые участвуют в разложении органики и обогащении почвы.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4640575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распространяют семена растений, помогая им колонизировать новые территории и сохранять популяции в условиях изменяющейся среды.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850" y="1546310"/>
            <a:ext cx="468000" cy="46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6425" y="1593110"/>
            <a:ext cx="468000" cy="37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66425" y="3278960"/>
            <a:ext cx="468000" cy="46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5850" y="3278960"/>
            <a:ext cx="468000" cy="468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60000"/>
            <a:ext cx="84240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растений для человека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485850" y="2155942"/>
            <a:ext cx="3893100" cy="7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обеспечивают человека зерновыми, овощами и фруктами — основой здорового питания и энергии для жизнедеятельности.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1073900" y="1545710"/>
            <a:ext cx="32130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питания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4766425" y="2155942"/>
            <a:ext cx="3893100" cy="7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Хлопок, лён и другие растения служат сырьём для создания одежды, обеспечивая комфорт и защиту от неблагоприятных факторов.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5354475" y="1545710"/>
            <a:ext cx="32130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Сырьё для тканей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4766425" y="3888592"/>
            <a:ext cx="3893100" cy="7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применяются в медицине и фармацевтике для производства лекарств и натуральных средств борьбы с заболеваниями.
</a:t>
            </a:r>
            <a:endParaRPr lang="en-US" sz="1300" dirty="0"/>
          </a:p>
        </p:txBody>
      </p:sp>
      <p:sp>
        <p:nvSpPr>
          <p:cNvPr id="17" name="Text 6"/>
          <p:cNvSpPr txBox="1"/>
          <p:nvPr/>
        </p:nvSpPr>
        <p:spPr>
          <a:xfrm>
            <a:off x="5354475" y="3278360"/>
            <a:ext cx="32130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Лекарственное сырьё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85850" y="3888592"/>
            <a:ext cx="3893100" cy="7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Древесина и другие растительные материалы используются в строительстве и отделке, предоставляя прочность и экологическую безопасность.
</a:t>
            </a:r>
            <a:endParaRPr lang="en-US" sz="1300" dirty="0"/>
          </a:p>
        </p:txBody>
      </p:sp>
      <p:sp>
        <p:nvSpPr>
          <p:cNvPr id="19" name="Text 8"/>
          <p:cNvSpPr txBox="1"/>
          <p:nvPr/>
        </p:nvSpPr>
        <p:spPr>
          <a:xfrm>
            <a:off x="1073900" y="3278360"/>
            <a:ext cx="32130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Строительные материалы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2100" y="849781"/>
            <a:ext cx="4684800" cy="1798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3296100" cy="20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лекарственных растений и их применения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571750"/>
            <a:ext cx="32961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содержит основные лекарственные растения с кратким описанием их лечебных свойств согласно отечественной фармакопее.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02100" y="4423200"/>
            <a:ext cx="46848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Отечественная фармакопея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102100" y="3337825"/>
            <a:ext cx="34308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Лекарственные растения широко применяются для лечения различных заболеваний благодаря своим природным активным веществам.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600" y="1172790"/>
            <a:ext cx="2718000" cy="1985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3037" y="1172790"/>
            <a:ext cx="2718000" cy="198541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0133" y="1172790"/>
            <a:ext cx="2718000" cy="198541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и исчезающие растения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8525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Венерин башмачок настоящий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8550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орхидейный вид стремительно сокращается из-за разрушения естественных местообитаний и сбора для коллекций. Внесён в Красную книгу России как находящийся под угрозой исчезновения.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212963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Кувшинка белая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212985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Редкий водный вид, уязвимый к загрязнению и изменению водных экосистем. Её исчезновение сигнализирует о деградации водных природных сообществ.
</a:t>
            </a:r>
            <a:endParaRPr lang="en-US" sz="1100" dirty="0"/>
          </a:p>
        </p:txBody>
      </p:sp>
      <p:sp>
        <p:nvSpPr>
          <p:cNvPr id="12" name="Text 6"/>
          <p:cNvSpPr txBox="1"/>
          <p:nvPr/>
        </p:nvSpPr>
        <p:spPr>
          <a:xfrm>
            <a:off x="6060058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Стеллерия длиннолистная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6060078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Растение, встречающееся в ограниченных регионах России, подвержено риску из-за климатических изменений и выпаса скота. Требует охраны и мониторинга.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площадей лесов на планете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Резкое уменьшение лесных территорий отмечается преимущественно в Южной Америке и Юго-Восточной Азии, что негативно сказывается на биоразнообразии и климате.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лесов происходит значительно быстрее, чем их естественное восстановление, угрожая стабильности экосистем и климатической системе Земли.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FAO, 2022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и восстановление растительности
</a:t>
            </a:r>
            <a:endParaRPr lang="en-US" sz="3122" dirty="0"/>
          </a:p>
        </p:txBody>
      </p:sp>
      <p:sp>
        <p:nvSpPr>
          <p:cNvPr id="11" name="Text 2"/>
          <p:cNvSpPr txBox="1"/>
          <p:nvPr/>
        </p:nvSpPr>
        <p:spPr>
          <a:xfrm>
            <a:off x="613850" y="3712599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формирования охраняемых природных территорий для сохранения уникальных экосистем и редких видов растений.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13850" y="3378074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1980-е годы — создание заповедников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2325684" y="1438800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системы охраны с акцентом на комплексную защиту биоразнообразия и развитие экологического туризма.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2325684" y="1104275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1990-е годы — национальные парки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037518" y="3378074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2000-е годы — лесовосстановление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037518" y="3712599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Активные программы по восстановлению вырубленных лесов с использованием современных посадочных технологий и генетически адаптированных растений.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5749352" y="1438800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России в глобальных программах по сохранению биологического разнообразия и развитии экологического просвещения.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5749352" y="1104275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Современность — международные инициативы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925" y="1172517"/>
            <a:ext cx="2716500" cy="15545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3738" y="1172517"/>
            <a:ext cx="2716500" cy="15545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67563" y="1172517"/>
            <a:ext cx="2716500" cy="155456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59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будущего: генетика и биотехнологии
</a:t>
            </a:r>
            <a:endParaRPr lang="en-US" sz="2859" dirty="0"/>
          </a:p>
        </p:txBody>
      </p:sp>
      <p:sp>
        <p:nvSpPr>
          <p:cNvPr id="11" name="Text 2"/>
          <p:cNvSpPr txBox="1"/>
          <p:nvPr/>
        </p:nvSpPr>
        <p:spPr>
          <a:xfrm>
            <a:off x="46380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Создаются растения, устойчивые к засухе и вредителям, позволяющие повысить урожайность и снизить зависимость от пестицидов, что актуально при изменении климата.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638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 устойчивые культуры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3176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Фиторемедиация: очистка почв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317625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растения используют для фильтрации и удаления загрязняющих веществ из почвы и воды, что помогает восстановлению экосистем в промышленных регионах.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17145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Разрабатываются культуры, сочетающие интенсивный рост и высокую энергоотдачу, что помогает снижать зависимость от ископаемых видов топлива.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6171425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Биотопливо из энергетических растений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7300" y="2954250"/>
            <a:ext cx="7649400" cy="9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формируют условия существования всех организмов на Земле. Сохранение и разумное использование растительных ресурсов — наша общая ответственность для благополучия планеты.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360100" y="1127875"/>
            <a:ext cx="8423700" cy="170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— основа жизни и залог будущего
</a:t>
            </a:r>
            <a:endParaRPr lang="en-US" sz="4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2026-05-08T15:04:25Z</dcterms:created>
  <dcterms:modified xsi:type="dcterms:W3CDTF">2026-05-08T15:04:25Z</dcterms:modified>
</cp:coreProperties>
</file>