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и её влияние на Землю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один спутник влияет на океаны, климат и живые организмы?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в астрономии: близкий и необычный спутник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 — ближайшее крупное небесное тело к Земле. Её размеры, расстояние, орбита и фазы напрямую определяют приливы, наблюдения в небе и лунные циклы.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2850" y="923925"/>
            <a:ext cx="2802600" cy="3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4,5 млрд лет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назад, по наиболее признанной гипотезе, Луна сформировалась после гигантского столкновения.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772027" y="1524001"/>
            <a:ext cx="3829125" cy="2095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объясняет сходство лунных и земных пород, а также сравнительно небольшое железное ядро Луны.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модели происхождения Луны; данные миссий Apollo и автоматических станций «Луна»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63103" y="1516558"/>
            <a:ext cx="2196294" cy="30935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Луны и особенности её поверхности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842397" y="1696003"/>
            <a:ext cx="2369632" cy="752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состоит из коры, мантии и небольшого металлического ядра. По сравнению с Землёй её внутренние слои менее массивны, а общая плотность заметно ниже.
</a:t>
            </a:r>
            <a:endParaRPr lang="en-US" sz="1014" dirty="0"/>
          </a:p>
        </p:txBody>
      </p:sp>
      <p:sp>
        <p:nvSpPr>
          <p:cNvPr id="14" name="Text 3"/>
          <p:cNvSpPr txBox="1"/>
          <p:nvPr/>
        </p:nvSpPr>
        <p:spPr>
          <a:xfrm>
            <a:off x="842397" y="2785071"/>
            <a:ext cx="2369632" cy="759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Лунные моря
</a:t>
            </a:r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Тёмные равнины на видимой стороне называют лунными морями. Это древние базальтовые области, образовавшиеся после излияний лавы и заполнившие крупные впадины.
</a:t>
            </a:r>
            <a:endParaRPr lang="en-US" sz="956" dirty="0"/>
          </a:p>
        </p:txBody>
      </p:sp>
      <p:sp>
        <p:nvSpPr>
          <p:cNvPr id="15" name="Text 4"/>
          <p:cNvSpPr txBox="1"/>
          <p:nvPr/>
        </p:nvSpPr>
        <p:spPr>
          <a:xfrm>
            <a:off x="847544" y="3902218"/>
            <a:ext cx="2366195" cy="759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Неравномерный рельеф
</a:t>
            </a:r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Луны крайне древняя и почти не защищена атмосферой. Поэтому следы ударов и вулканизма сохраняются очень долго, позволяя изучать раннюю историю Солнечной системы.
</a:t>
            </a:r>
            <a:endParaRPr lang="en-US" sz="956" dirty="0"/>
          </a:p>
        </p:txBody>
      </p:sp>
      <p:sp>
        <p:nvSpPr>
          <p:cNvPr id="16" name="Text 5"/>
          <p:cNvSpPr txBox="1"/>
          <p:nvPr/>
        </p:nvSpPr>
        <p:spPr>
          <a:xfrm>
            <a:off x="3637692" y="1696003"/>
            <a:ext cx="2373070" cy="759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Реголит
</a:t>
            </a:r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покрыта реголитом — рыхлым слоем пыли и обломков, сформированным многократными ударами метеоритов. Именно он придаёт лунному грунту характерный серый, «порошкообразный» вид.
</a:t>
            </a:r>
            <a:endParaRPr lang="en-US" sz="956" dirty="0"/>
          </a:p>
        </p:txBody>
      </p:sp>
      <p:sp>
        <p:nvSpPr>
          <p:cNvPr id="17" name="Text 6"/>
          <p:cNvSpPr txBox="1"/>
          <p:nvPr/>
        </p:nvSpPr>
        <p:spPr>
          <a:xfrm>
            <a:off x="3637336" y="2785071"/>
            <a:ext cx="2369632" cy="759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Кратеры
</a:t>
            </a:r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Кратеры Тихо и Коперник — одни из самых заметных структур на лунной поверхности. Их хорошо видно из-за резкого контраста между светлыми выбросами и окружающим рельефом.
</a:t>
            </a:r>
            <a:endParaRPr lang="en-US" sz="95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Фазы Луны и их повторяемость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фаз связана не с изменением света Луны, а с положением Солнца, Земли и Луны относительно друг друга.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фаз повторяется регулярно, поэтому его удобно использовать как естественную временную шкалу.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Астрономические данные о синодическом месяце; среднее значение 29,5 суток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Гравитация Луны и приливные явления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Лунное притяжение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Притяжение Луны действует сильнее всего на ближайшую к ней сторону Земли. Из-за разницы в силе притяжения водные массы смещаются и формируют два приливных горба.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Солнца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гравитация тоже влияет на океаны, но слабее лунной. Поэтому общий приливный режим определяется совместным действием двух небесных тел, а не только Луны.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850901" y="3188446"/>
            <a:ext cx="1988397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Сизигийные приливы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Земля, Луна и Солнце выстраиваются почти на одной линии, их эффекты складываются. В эти моменты наблюдаются особенно высокие весенние, или сизигийные, приливы.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3610003" y="3188446"/>
            <a:ext cx="1988397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Квадратурные приливы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направление на Луну и Солнце образует прямой угол, их воздействия частично компенсируются. Тогда амплитуда приливов уменьшается, и приливы становятся менее заметными.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6374171" y="3188446"/>
            <a:ext cx="1988397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прилива зависит не только от гравитации, но и от формы берега, глубины моря и рельефа дна. Поэтому одинаковые астрономические условия дают разный эффект.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Луна формирует приливы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гравитационного воздействия Луны и Солнца на океанические воды.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1987541"/>
            <a:ext cx="4176900" cy="17506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параметров Земли и Луны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насколько Луна меньше Земли по размерам и массе, но при этом остаётся важным фактором земных процессов.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значительно легче и меньше Земли, однако её близость делает гравитационное влияние очень заметным.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астрономические данные; значения усреднены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Луна всегда обращена к Земле почти одной стороной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869950" y="1783996"/>
            <a:ext cx="2966241" cy="1200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Приливный захват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вращения Луны вокруг оси совпадает с периодом её обращения вокруг Земли. Такое состояние называют приливным захватом, и оно возникло из-за длительного гравитационного взаимодействия.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69950" y="3162704"/>
            <a:ext cx="2966241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Либрации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колебания положения лунного диска, или либрации, позволяют наблюдать немного больше поверхности — примерно 59%, а не ровно половину.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47764" y="1783995"/>
            <a:ext cx="2970544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сторона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синхронного вращения с Земли мы видим одну и ту же полусферу Луны. Это не означает, что обратная сторона никогда не освещается Солнцем.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47408" y="3162704"/>
            <a:ext cx="2966241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взаимодействие показывает, как гравитация со временем перестраивает движение небесных тел. В случае Луны это один из самых наглядных примеров долгосрочной динамики.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освещённости Луны в течение месяца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Освещённость меняется плавно, потому что мы видим лишь ту часть Луны, которая обращена к Солнцу.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подтверждает регулярный 29,5-дневный цикл и симметрию роста и спада освещённости.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Астрономические данные о видимой фазе Луны; синодический месяц около 29,5 суток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Ночь, которую видно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Лунный свет не создаётся самой Луной: это отражённое солнечное излучение, которое мягко подсвечивает ландшафт. В ясную полнолунную ночь становятся различимыми дороги, силуэты деревьев и очертания воды, а пространство вокруг кажется более знакомым и безопасным.
</a:t>
            </a:r>
            <a:endParaRPr lang="en-US" sz="1223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2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ночь становится активнее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слабое освещение меняет поведение животных. Многие ночные виды используют яркость Луны как ориентир, а хищники и насекомые по-разному реагируют на светлую и тёмную ночь, что влияет на поиск пищи и избегание опасности.
</a:t>
            </a:r>
            <a:endParaRPr lang="en-US" sz="1242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Свет, который задаёт ритм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человека лунная ночь прежде всего меняет условия видимости: легче ориентироваться на местности, наблюдать пейзаж и звёздное небо. Поэтому Луна остаётся важным природным источником ночной освещённости и частью повседневного опыта наблюдателя.
</a:t>
            </a:r>
            <a:endParaRPr lang="en-US" sz="1223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Лунный свет и ночная среда на Земле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2850" y="923925"/>
            <a:ext cx="2802600" cy="3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23,5°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примерно таким остаётся наклон земной оси благодаря стабилизирующему влиянию Луны.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772027" y="1524001"/>
            <a:ext cx="3829125" cy="2095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Относительная устойчивость этого угла помогает сохранять привычную смену сезонов и делает климат менее хаотичным на больших промежутках времени.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астрономические данные; оценка наклона земной оси по наблюдениям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Луна влияет на живые организмы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лунный свет и приливы включаются в природные биоритмы.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5725" y="1665400"/>
            <a:ext cx="3604200" cy="181270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Лунные миссии и научные результаты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25" y="1432650"/>
            <a:ext cx="2832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миссии показали, как менялись методы исследования Луны: от первых ударов и мягких посадок до доставки грунта и изучения обратной стороны.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7225" y="2697149"/>
            <a:ext cx="28320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Миссии последовательно расширяли знания о поверхности, составе и строении Луны, а также подтвердили различия между её видимой и обратной сторонами.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космонавтики СССР, NASA и CNSA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1784" y="1691650"/>
            <a:ext cx="640238" cy="73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6453" y="3206828"/>
            <a:ext cx="750900" cy="600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4703" y="1757128"/>
            <a:ext cx="750900" cy="600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25766" y="3141350"/>
            <a:ext cx="548775" cy="7317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в календарях, традициях и культуре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2017816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Лунные календари помогали связывать наблюдаемые фазы с месяцами и праздниками. Такой способ счёта был удобен там, где важны повторяющиеся природные циклы.
</a:t>
            </a:r>
            <a:endParaRPr lang="en-US" sz="1349" dirty="0"/>
          </a:p>
        </p:txBody>
      </p:sp>
      <p:sp>
        <p:nvSpPr>
          <p:cNvPr id="12" name="Text 3"/>
          <p:cNvSpPr txBox="1"/>
          <p:nvPr/>
        </p:nvSpPr>
        <p:spPr>
          <a:xfrm>
            <a:off x="2017816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ряде культур фазы Луны определяли начало постов, торжеств и обрядов. Наблюдение за небом становилось частью религиозной практики и общественного порядка.
</a:t>
            </a:r>
            <a:endParaRPr lang="en-US" sz="1356" dirty="0"/>
          </a:p>
        </p:txBody>
      </p:sp>
      <p:sp>
        <p:nvSpPr>
          <p:cNvPr id="13" name="Text 4"/>
          <p:cNvSpPr txBox="1"/>
          <p:nvPr/>
        </p:nvSpPr>
        <p:spPr>
          <a:xfrm>
            <a:off x="5608741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11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обществах по Луне определяли сроки посева, сбора урожая и других работ. Это было практическим способом согласовать хозяйство с природным ритмом.
</a:t>
            </a:r>
            <a:endParaRPr lang="en-US" sz="1383" dirty="0"/>
          </a:p>
        </p:txBody>
      </p:sp>
      <p:sp>
        <p:nvSpPr>
          <p:cNvPr id="14" name="Text 5"/>
          <p:cNvSpPr txBox="1"/>
          <p:nvPr/>
        </p:nvSpPr>
        <p:spPr>
          <a:xfrm>
            <a:off x="5608741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культуры
</a:t>
            </a:r>
            <a:pPr algn="l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часто означает изменчивость, цикличность, ночь и течение времени. Поэтому она прочно вошла в поэзию, мифы, живопись и народные представления.
</a:t>
            </a:r>
            <a:endParaRPr lang="en-US" sz="142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приливов: вклад Луны и Солнца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Солнце намного массивнее, именно близость Луны делает её влияние на океаны заметнее в повседневном масштабе.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Приливное действие зависит прежде всего от расстояния, поэтому лунный вклад сильнее солнечного примерно в 2,2 раза.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Астрономические учебные данные; соотношение приливных воздействий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958" y="1594232"/>
            <a:ext cx="3854864" cy="19123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729" y="1594232"/>
            <a:ext cx="3854864" cy="19123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703345"/>
            <a:ext cx="3872379" cy="74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взгляд на скрытую половину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«Луна-3» передала снимки в 1959 году, человечество впервые увидело обратную сторону Луны. Оказалось, что её рельеф заметно более изрезан кратерами, а тёмных базальтовых равнин там меньше, чем на видимой стороне.
</a:t>
            </a:r>
            <a:endParaRPr lang="en-US" sz="1178" dirty="0"/>
          </a:p>
        </p:txBody>
      </p:sp>
      <p:sp>
        <p:nvSpPr>
          <p:cNvPr id="10" name="Text 1"/>
          <p:cNvSpPr txBox="1"/>
          <p:nvPr/>
        </p:nvSpPr>
        <p:spPr>
          <a:xfrm>
            <a:off x="4716984" y="3703343"/>
            <a:ext cx="3872380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под наблюдением орбитальных аппаратов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миссии изучают не только форму поверхности, но и её состав, полярные области и признаки водяного льда. Такие данные помогают понять, как формировалась лунная кора и почему две стороны Луны различаются так сильно.
</a:t>
            </a:r>
            <a:endParaRPr lang="en-US" sz="1178" dirty="0"/>
          </a:p>
        </p:txBody>
      </p:sp>
      <p:sp>
        <p:nvSpPr>
          <p:cNvPr id="11" name="Text 2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сторона Луны и современные исследования
</a:t>
            </a:r>
            <a:endParaRPr lang="en-US" sz="2700" dirty="0"/>
          </a:p>
        </p:txBody>
      </p:sp>
      <p:sp>
        <p:nvSpPr>
          <p:cNvPr id="12" name="Text 3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в будущих космических программах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557213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Ближайшие испытания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служит площадкой для проверки систем жизнеобеспечения, связи и автономной работы техники в условиях, близких к будущим дальним миссиям.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265318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полюсов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интерес вызывают затенённые кратеры у полюсов, где могут сохраняться запасы водяного льда, важные для науки и обеспечения экспедиций.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969330" y="3129352"/>
            <a:ext cx="259537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Лунные базы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перспективе базы на Луне могут поддерживать наблюдения, добычу ресурсов и подготовку к полётам за пределы системы Земля—Луна.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Солнечной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Лунные породы и кратеры сохраняют следы древнейших процессов. По ним можно уточнять возраст ударных событий и реконструировать ранние этапы развития Земли и соседних тел.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Геофизика и океанология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приливов помогают описывать движение водных масс, строить модели Земли и уточнять параметры, важные для геофизики, океанологии и практической навигации.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теорий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остаётся удобной естественной лабораторией, где можно проверять астрономические и физические гипотезы в реальных условиях, недоступных на Земле.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77777" y="3299736"/>
            <a:ext cx="350901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поверхности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следам столкновений и состоянию реголита исследователи оценивают возраст отдельных участков Луны и сравнивают их между собой.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изучения Луны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 — больше, чем ночной спутник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влияет на Землю физически, биологически и культурно: она движет приливы, освещает ночь, стабилизирует климатические условия и остаётся важнейшим объектом научного поиска.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2026-05-29T18:01:12Z</dcterms:created>
  <dcterms:modified xsi:type="dcterms:W3CDTF">2026-05-29T18:01:12Z</dcterms:modified>
</cp:coreProperties>
</file>