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jpe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jpeg"/><Relationship Id="rId2" Type="http://schemas.openxmlformats.org/officeDocument/2006/relationships/image" Target="../media/image-13-2.jpeg"/><Relationship Id="rId3" Type="http://schemas.openxmlformats.org/officeDocument/2006/relationships/image" Target="../media/image-13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2684218"/>
            <a:ext cx="9144000" cy="2455664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1600" y="578625"/>
            <a:ext cx="6468300" cy="81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Организм человека и его безопасность
</a:t>
            </a:r>
            <a:endParaRPr lang="en-US" sz="2212" dirty="0"/>
          </a:p>
        </p:txBody>
      </p:sp>
      <p:sp>
        <p:nvSpPr>
          <p:cNvPr id="4" name="Text 1"/>
          <p:cNvSpPr txBox="1"/>
          <p:nvPr/>
        </p:nvSpPr>
        <p:spPr>
          <a:xfrm>
            <a:off x="261600" y="1789455"/>
            <a:ext cx="4638600" cy="531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устроен организм и как беречь здоровье каждый день
</a:t>
            </a:r>
            <a:endParaRPr lang="en-US" sz="886" dirty="0"/>
          </a:p>
        </p:txBody>
      </p:sp>
      <p:sp>
        <p:nvSpPr>
          <p:cNvPr id="5" name="Text 2"/>
          <p:cNvSpPr txBox="1"/>
          <p:nvPr/>
        </p:nvSpPr>
        <p:spPr>
          <a:xfrm>
            <a:off x="261600" y="258888"/>
            <a:ext cx="32463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078091" y="75"/>
            <a:ext cx="4063566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1600" y="258900"/>
            <a:ext cx="45624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Здоровье начинается с повседневных привычек
</a:t>
            </a:r>
            <a:endParaRPr lang="en-US" sz="2212" dirty="0"/>
          </a:p>
        </p:txBody>
      </p:sp>
      <p:sp>
        <p:nvSpPr>
          <p:cNvPr id="4" name="Text 1"/>
          <p:cNvSpPr txBox="1"/>
          <p:nvPr/>
        </p:nvSpPr>
        <p:spPr>
          <a:xfrm>
            <a:off x="261600" y="1824550"/>
            <a:ext cx="3509100" cy="196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Организм работает как единое целое: сон, питание, движение и осторожность помогают ему справляться с нагрузками. Даже простые ошибки — спешка, невнимательность и нарушение правил — могут привести к болезни или травме.
</a:t>
            </a:r>
            <a:endParaRPr lang="en-US" sz="986" dirty="0"/>
          </a:p>
        </p:txBody>
      </p:sp>
      <p:sp>
        <p:nvSpPr>
          <p:cNvPr id="5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622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 txBox="1"/>
          <p:nvPr/>
        </p:nvSpPr>
        <p:spPr>
          <a:xfrm>
            <a:off x="261600" y="258900"/>
            <a:ext cx="7316700" cy="90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Кожа — первый защитник организма
</a:t>
            </a:r>
            <a:endParaRPr lang="en-US" sz="2212" dirty="0"/>
          </a:p>
        </p:txBody>
      </p:sp>
      <p:sp>
        <p:nvSpPr>
          <p:cNvPr id="3" name="Text 1"/>
          <p:cNvSpPr txBox="1"/>
          <p:nvPr/>
        </p:nvSpPr>
        <p:spPr>
          <a:xfrm>
            <a:off x="261600" y="1903038"/>
            <a:ext cx="2704200" cy="19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Кожа покрывает всё тело и защищает внутренние органы от микробов, грязи, холода и жары. Она помогает чувствовать прикосновение, боль, тепло и холод.
</a:t>
            </a:r>
            <a:endParaRPr lang="en-US" sz="1000" dirty="0"/>
          </a:p>
        </p:txBody>
      </p:sp>
      <p:sp>
        <p:nvSpPr>
          <p:cNvPr id="4" name="Text 2"/>
          <p:cNvSpPr txBox="1"/>
          <p:nvPr/>
        </p:nvSpPr>
        <p:spPr>
          <a:xfrm>
            <a:off x="3225588" y="1903038"/>
            <a:ext cx="2704200" cy="19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Порезы, ссадины и ожоги нарушают этот защитный барьер. Через повреждённую кожу легче попасть инфекции, поэтому раны важно сразу промыть и обработать.
</a:t>
            </a:r>
            <a:endParaRPr lang="en-US" sz="1000" dirty="0"/>
          </a:p>
        </p:txBody>
      </p:sp>
      <p:sp>
        <p:nvSpPr>
          <p:cNvPr id="5" name="Text 3"/>
          <p:cNvSpPr txBox="1"/>
          <p:nvPr/>
        </p:nvSpPr>
        <p:spPr>
          <a:xfrm>
            <a:off x="6189600" y="1903038"/>
            <a:ext cx="2704200" cy="19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Сохранять кожу здоровой помогают чистота, аккуратность с острыми и горячими предметами и своевременная помощь взрослого при повреждениях.
</a:t>
            </a:r>
            <a:endParaRPr lang="en-US" sz="1000" dirty="0"/>
          </a:p>
        </p:txBody>
      </p:sp>
      <p:sp>
        <p:nvSpPr>
          <p:cNvPr id="6" name="Text 4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622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08875" y="2045151"/>
            <a:ext cx="4873500" cy="1376047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5800" y="258900"/>
            <a:ext cx="86124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Системы организма и что им помогает
</a:t>
            </a:r>
            <a:endParaRPr lang="en-US" sz="2212" dirty="0"/>
          </a:p>
        </p:txBody>
      </p:sp>
      <p:sp>
        <p:nvSpPr>
          <p:cNvPr id="4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622" dirty="0"/>
          </a:p>
        </p:txBody>
      </p:sp>
      <p:sp>
        <p:nvSpPr>
          <p:cNvPr id="5" name="Text 2"/>
          <p:cNvSpPr txBox="1"/>
          <p:nvPr/>
        </p:nvSpPr>
        <p:spPr>
          <a:xfrm>
            <a:off x="261600" y="1324825"/>
            <a:ext cx="3465000" cy="132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Каждая система организма работает лучше, когда человек соблюдает простые правила безопасности и гигиены.
</a:t>
            </a:r>
            <a:endParaRPr lang="en-US" sz="1022" dirty="0"/>
          </a:p>
        </p:txBody>
      </p:sp>
      <p:sp>
        <p:nvSpPr>
          <p:cNvPr id="6" name="Text 3"/>
          <p:cNvSpPr txBox="1"/>
          <p:nvPr/>
        </p:nvSpPr>
        <p:spPr>
          <a:xfrm>
            <a:off x="261600" y="2812936"/>
            <a:ext cx="3465000" cy="132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Безопасные привычки поддерживают работу всех систем одновременно: помогают двигаться, дышать, переваривать пищу и сохранять внимание.
</a:t>
            </a:r>
            <a:endParaRPr lang="en-US" sz="1022" dirty="0"/>
          </a:p>
        </p:txBody>
      </p:sp>
      <p:sp>
        <p:nvSpPr>
          <p:cNvPr id="7" name="Text 4"/>
          <p:cNvSpPr txBox="1"/>
          <p:nvPr/>
        </p:nvSpPr>
        <p:spPr>
          <a:xfrm>
            <a:off x="4008875" y="4268400"/>
            <a:ext cx="48735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схема по теме «Организм человека и его безопасность»
</a:t>
            </a:r>
            <a:endParaRPr lang="en-US" sz="722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329547" y="75"/>
            <a:ext cx="4811985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1600" y="258900"/>
            <a:ext cx="38004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Гигиена рук и защита от микробов
</a:t>
            </a:r>
            <a:endParaRPr lang="en-US" sz="1812" dirty="0"/>
          </a:p>
        </p:txBody>
      </p:sp>
      <p:sp>
        <p:nvSpPr>
          <p:cNvPr id="4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622" dirty="0"/>
          </a:p>
        </p:txBody>
      </p:sp>
      <p:sp>
        <p:nvSpPr>
          <p:cNvPr id="5" name="Text 2"/>
          <p:cNvSpPr txBox="1"/>
          <p:nvPr/>
        </p:nvSpPr>
        <p:spPr>
          <a:xfrm>
            <a:off x="261600" y="1927648"/>
            <a:ext cx="3800400" cy="117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руки нужно мыть часто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Микробы легко переходят на руки с дверных ручек, игрушек, телефонов и общих предметов. Поэтому чистые руки снижают риск заражения и помогают не переносить инфекцию дальше.
</a:t>
            </a:r>
            <a:endParaRPr lang="en-US" sz="1100" dirty="0"/>
          </a:p>
        </p:txBody>
      </p:sp>
      <p:sp>
        <p:nvSpPr>
          <p:cNvPr id="6" name="Text 3"/>
          <p:cNvSpPr txBox="1"/>
          <p:nvPr/>
        </p:nvSpPr>
        <p:spPr>
          <a:xfrm>
            <a:off x="261600" y="3481426"/>
            <a:ext cx="3800400" cy="117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сделать мытьё рук эффективным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Мыть руки с мылом нужно 20–30 секунд: намочить, намылить, потереть ладони, пальцы и ногти, затем смыть водой и вытереть полотенцем. Особенно это важно перед едой и после улицы.
</a:t>
            </a:r>
            <a:endParaRPr lang="en-US" sz="11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62030" y="1258050"/>
            <a:ext cx="4408541" cy="28167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1600" y="258900"/>
            <a:ext cx="86166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сильнее всего влияет на здоровье школьника
</a:t>
            </a:r>
            <a:endParaRPr lang="en-US" sz="2212" dirty="0"/>
          </a:p>
        </p:txBody>
      </p:sp>
      <p:sp>
        <p:nvSpPr>
          <p:cNvPr id="4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622" dirty="0"/>
          </a:p>
        </p:txBody>
      </p:sp>
      <p:sp>
        <p:nvSpPr>
          <p:cNvPr id="5" name="Text 2"/>
          <p:cNvSpPr txBox="1"/>
          <p:nvPr/>
        </p:nvSpPr>
        <p:spPr>
          <a:xfrm>
            <a:off x="4953725" y="1257999"/>
            <a:ext cx="3589200" cy="132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показывает, что важны не один, а сразу несколько факторов, которые действуют вместе каждый день.
</a:t>
            </a:r>
            <a:endParaRPr lang="en-US" sz="1022" dirty="0"/>
          </a:p>
        </p:txBody>
      </p:sp>
      <p:sp>
        <p:nvSpPr>
          <p:cNvPr id="6" name="Text 3"/>
          <p:cNvSpPr txBox="1"/>
          <p:nvPr/>
        </p:nvSpPr>
        <p:spPr>
          <a:xfrm>
            <a:off x="4953725" y="2746103"/>
            <a:ext cx="3589200" cy="132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Сон и питание дают наибольший вклад, а остальные привычки поддерживают рост, внимание и устойчивость к болезням.
</a:t>
            </a:r>
            <a:endParaRPr lang="en-US" sz="1022" dirty="0"/>
          </a:p>
        </p:txBody>
      </p:sp>
      <p:sp>
        <p:nvSpPr>
          <p:cNvPr id="7" name="Text 4"/>
          <p:cNvSpPr txBox="1"/>
          <p:nvPr/>
        </p:nvSpPr>
        <p:spPr>
          <a:xfrm>
            <a:off x="261600" y="4138275"/>
            <a:ext cx="44094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Условное распределение для учебной презентации по теме здоровья школьника
</a:t>
            </a:r>
            <a:endParaRPr lang="en-US" sz="722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66875" y="1789450"/>
            <a:ext cx="239400" cy="2394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533063" y="1789450"/>
            <a:ext cx="209475" cy="2394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799275" y="1789450"/>
            <a:ext cx="179550" cy="239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020575" y="1789450"/>
            <a:ext cx="239400" cy="2394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622" dirty="0"/>
          </a:p>
        </p:txBody>
      </p:sp>
      <p:sp>
        <p:nvSpPr>
          <p:cNvPr id="7" name="Text 1"/>
          <p:cNvSpPr txBox="1"/>
          <p:nvPr/>
        </p:nvSpPr>
        <p:spPr>
          <a:xfrm>
            <a:off x="261625" y="258900"/>
            <a:ext cx="8620800" cy="54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Питание как источник энергии и роста
</a:t>
            </a:r>
            <a:endParaRPr lang="en-US" sz="2012" dirty="0"/>
          </a:p>
        </p:txBody>
      </p:sp>
      <p:sp>
        <p:nvSpPr>
          <p:cNvPr id="8" name="Text 2"/>
          <p:cNvSpPr txBox="1"/>
          <p:nvPr/>
        </p:nvSpPr>
        <p:spPr>
          <a:xfrm>
            <a:off x="261625" y="2348150"/>
            <a:ext cx="1867200" cy="192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Полноценный завтрак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Утренний приём пищи помогает быстрее включиться в учёбу, поддерживает внимание и снижает усталость на первых уроках.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2512862" y="2348150"/>
            <a:ext cx="1867200" cy="192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Полезные продукты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Каши, овощи, фрукты, молочные продукты, мясо, рыба и яйца дают организму белки, жиры, углеводы, витамины и минералы.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4764095" y="2348150"/>
            <a:ext cx="1867200" cy="192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каждый день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Чистая вода нужна для нормальной работы организма, особенно после движения, в жару и при активной умственной нагрузке.
</a:t>
            </a:r>
            <a:endParaRPr lang="en-US" sz="1000" dirty="0"/>
          </a:p>
        </p:txBody>
      </p:sp>
      <p:sp>
        <p:nvSpPr>
          <p:cNvPr id="11" name="Text 5"/>
          <p:cNvSpPr txBox="1"/>
          <p:nvPr/>
        </p:nvSpPr>
        <p:spPr>
          <a:xfrm>
            <a:off x="7015330" y="2348150"/>
            <a:ext cx="1867200" cy="192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лучше избегать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Просроченные продукты, немытые фрукты, сладкие напитки и постоянные перекусы вместо обеда могут навредить здоровью и самочувствию.
</a:t>
            </a:r>
            <a:endParaRPr lang="en-US" sz="1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61550" y="1481832"/>
            <a:ext cx="8612400" cy="3401136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1550" y="258900"/>
            <a:ext cx="8612400" cy="3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действовать при травме
</a:t>
            </a:r>
            <a:endParaRPr lang="en-US" sz="2212" dirty="0"/>
          </a:p>
        </p:txBody>
      </p:sp>
      <p:sp>
        <p:nvSpPr>
          <p:cNvPr id="4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622" dirty="0"/>
          </a:p>
        </p:txBody>
      </p:sp>
      <p:sp>
        <p:nvSpPr>
          <p:cNvPr id="5" name="Text 2"/>
          <p:cNvSpPr txBox="1"/>
          <p:nvPr/>
        </p:nvSpPr>
        <p:spPr>
          <a:xfrm>
            <a:off x="261550" y="710475"/>
            <a:ext cx="8612400" cy="32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1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Порядок действий основан на правилах безопасного поведения и обращении за помощью к взрослым.
</a:t>
            </a:r>
            <a:endParaRPr lang="en-US" sz="1112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070" y="62"/>
            <a:ext cx="3651684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940575" y="258900"/>
            <a:ext cx="49419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Осанка, зрение и здоровье спины
</a:t>
            </a:r>
            <a:endParaRPr lang="en-US" sz="2212" dirty="0"/>
          </a:p>
        </p:txBody>
      </p:sp>
      <p:sp>
        <p:nvSpPr>
          <p:cNvPr id="4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622" dirty="0"/>
          </a:p>
        </p:txBody>
      </p:sp>
      <p:sp>
        <p:nvSpPr>
          <p:cNvPr id="5" name="Text 2"/>
          <p:cNvSpPr txBox="1"/>
          <p:nvPr/>
        </p:nvSpPr>
        <p:spPr>
          <a:xfrm>
            <a:off x="3940575" y="1920523"/>
            <a:ext cx="3986400" cy="117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Правильная посадка за партой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сидеть прямо, держать стопы на полу и располагать тетрадь на удобном расстоянии, спина и шея меньше устают. Это помогает сохранять осанку в течение дня.
</a:t>
            </a:r>
            <a:endParaRPr lang="en-US" sz="1200" dirty="0"/>
          </a:p>
        </p:txBody>
      </p:sp>
      <p:sp>
        <p:nvSpPr>
          <p:cNvPr id="6" name="Text 3"/>
          <p:cNvSpPr txBox="1"/>
          <p:nvPr/>
        </p:nvSpPr>
        <p:spPr>
          <a:xfrm>
            <a:off x="3940575" y="3474300"/>
            <a:ext cx="3986400" cy="117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беречь глаза и спину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Рюкзак безопаснее носить на двух лямках, не перегружая его. Для глаз нужны перерывы после чтения и работы за экраном, а также хорошее освещение рабочего места.
</a:t>
            </a:r>
            <a:endParaRPr lang="en-US" sz="1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62030" y="1258050"/>
            <a:ext cx="4408541" cy="28167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1600" y="258900"/>
            <a:ext cx="86166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возникают бытовые травмы
</a:t>
            </a:r>
            <a:endParaRPr lang="en-US" sz="2212" dirty="0"/>
          </a:p>
        </p:txBody>
      </p:sp>
      <p:sp>
        <p:nvSpPr>
          <p:cNvPr id="4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622" dirty="0"/>
          </a:p>
        </p:txBody>
      </p:sp>
      <p:sp>
        <p:nvSpPr>
          <p:cNvPr id="5" name="Text 2"/>
          <p:cNvSpPr txBox="1"/>
          <p:nvPr/>
        </p:nvSpPr>
        <p:spPr>
          <a:xfrm>
            <a:off x="4953725" y="1257999"/>
            <a:ext cx="3589200" cy="132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травмы происходят там, где люди спешат, отвлекаются или нарушают порядок дома.
</a:t>
            </a:r>
            <a:endParaRPr lang="en-US" sz="1022" dirty="0"/>
          </a:p>
        </p:txBody>
      </p:sp>
      <p:sp>
        <p:nvSpPr>
          <p:cNvPr id="6" name="Text 3"/>
          <p:cNvSpPr txBox="1"/>
          <p:nvPr/>
        </p:nvSpPr>
        <p:spPr>
          <a:xfrm>
            <a:off x="4953725" y="2746103"/>
            <a:ext cx="3589200" cy="132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Внимательность, аккуратность и соблюдение правил заметно уменьшают риск травм в быту.
</a:t>
            </a:r>
            <a:endParaRPr lang="en-US" sz="1022" dirty="0"/>
          </a:p>
        </p:txBody>
      </p:sp>
      <p:sp>
        <p:nvSpPr>
          <p:cNvPr id="7" name="Text 4"/>
          <p:cNvSpPr txBox="1"/>
          <p:nvPr/>
        </p:nvSpPr>
        <p:spPr>
          <a:xfrm>
            <a:off x="261600" y="4138275"/>
            <a:ext cx="44094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Условная учебная диаграмма по теме бытового травматизма
</a:t>
            </a:r>
            <a:endParaRPr lang="en-US" sz="722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 txBox="1"/>
          <p:nvPr/>
        </p:nvSpPr>
        <p:spPr>
          <a:xfrm>
            <a:off x="261600" y="528950"/>
            <a:ext cx="8620800" cy="85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Опасные предметы и вещества дома
</a:t>
            </a:r>
            <a:endParaRPr lang="en-US" sz="2212" dirty="0"/>
          </a:p>
        </p:txBody>
      </p:sp>
      <p:sp>
        <p:nvSpPr>
          <p:cNvPr id="3" name="Text 1"/>
          <p:cNvSpPr txBox="1"/>
          <p:nvPr/>
        </p:nvSpPr>
        <p:spPr>
          <a:xfrm>
            <a:off x="261600" y="1884856"/>
            <a:ext cx="2014800" cy="20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Лекарства и бытовую химию держат в закрытых шкафах, чтобы ребёнок не мог взять их без разрешения взрослого и случайно навредить себе.
</a:t>
            </a:r>
            <a:endParaRPr lang="en-US" sz="986" dirty="0"/>
          </a:p>
        </p:txBody>
      </p:sp>
      <p:sp>
        <p:nvSpPr>
          <p:cNvPr id="4" name="Text 2"/>
          <p:cNvSpPr txBox="1"/>
          <p:nvPr/>
        </p:nvSpPr>
        <p:spPr>
          <a:xfrm>
            <a:off x="2463596" y="1884856"/>
            <a:ext cx="2014800" cy="20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Спички, зажигалки, ножи, батарейки и другие острые или мелкие предметы должны храниться отдельно и только в местах, недоступных для детей.
</a:t>
            </a:r>
            <a:endParaRPr lang="en-US" sz="986" dirty="0"/>
          </a:p>
        </p:txBody>
      </p:sp>
      <p:sp>
        <p:nvSpPr>
          <p:cNvPr id="5" name="Text 3"/>
          <p:cNvSpPr txBox="1"/>
          <p:nvPr/>
        </p:nvSpPr>
        <p:spPr>
          <a:xfrm>
            <a:off x="4665597" y="1884856"/>
            <a:ext cx="2014800" cy="20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Нельзя пробовать неизвестные таблетки, порошки или жидкости: даже маленькое количество может вызвать отравление, ожог слизистой или сильное недомогание.
</a:t>
            </a:r>
            <a:endParaRPr lang="en-US" sz="986" dirty="0"/>
          </a:p>
        </p:txBody>
      </p:sp>
      <p:sp>
        <p:nvSpPr>
          <p:cNvPr id="6" name="Text 4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622" dirty="0"/>
          </a:p>
        </p:txBody>
      </p:sp>
      <p:sp>
        <p:nvSpPr>
          <p:cNvPr id="7" name="Text 5"/>
          <p:cNvSpPr txBox="1"/>
          <p:nvPr/>
        </p:nvSpPr>
        <p:spPr>
          <a:xfrm>
            <a:off x="6867599" y="1884856"/>
            <a:ext cx="2014800" cy="20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Этикетка, срок годности и плотно закрытая крышка помогают понять, что вещество хранится правильно и использовать его можно только под контролем взрослых.
</a:t>
            </a:r>
            <a:endParaRPr lang="en-US" sz="986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59525" y="1042040"/>
            <a:ext cx="8625000" cy="2435294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5813" y="258900"/>
            <a:ext cx="86124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Сигналы организма, которые требуют внимания
</a:t>
            </a:r>
            <a:endParaRPr lang="en-US" sz="2212" dirty="0"/>
          </a:p>
        </p:txBody>
      </p:sp>
      <p:sp>
        <p:nvSpPr>
          <p:cNvPr id="4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622" dirty="0"/>
          </a:p>
        </p:txBody>
      </p:sp>
      <p:sp>
        <p:nvSpPr>
          <p:cNvPr id="5" name="Text 2"/>
          <p:cNvSpPr txBox="1"/>
          <p:nvPr/>
        </p:nvSpPr>
        <p:spPr>
          <a:xfrm>
            <a:off x="265825" y="4000500"/>
            <a:ext cx="4201200" cy="88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какие симптомы могут означать болезнь, переутомление или травму, и какие действия нужно предпринять сразу.
</a:t>
            </a:r>
            <a:endParaRPr lang="en-US" sz="1022" dirty="0"/>
          </a:p>
        </p:txBody>
      </p:sp>
      <p:sp>
        <p:nvSpPr>
          <p:cNvPr id="6" name="Text 3"/>
          <p:cNvSpPr txBox="1"/>
          <p:nvPr/>
        </p:nvSpPr>
        <p:spPr>
          <a:xfrm>
            <a:off x="4689510" y="4000500"/>
            <a:ext cx="4201200" cy="88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Симптомы нельзя игнорировать: чем раньше ребёнок сообщает взрослым о необычном состоянии, тем быстрее можно помочь и избежать осложнений.
</a:t>
            </a:r>
            <a:endParaRPr lang="en-US" sz="1022" dirty="0"/>
          </a:p>
        </p:txBody>
      </p:sp>
      <p:sp>
        <p:nvSpPr>
          <p:cNvPr id="7" name="Text 4"/>
          <p:cNvSpPr txBox="1"/>
          <p:nvPr/>
        </p:nvSpPr>
        <p:spPr>
          <a:xfrm>
            <a:off x="259525" y="3715950"/>
            <a:ext cx="4405200" cy="16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95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Общие правила наблюдения за самочувствием ребёнка; материалы по основам здорового образа жизни
</a:t>
            </a:r>
            <a:endParaRPr lang="en-US" sz="695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901160" y="1097437"/>
            <a:ext cx="4981200" cy="118692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01198" y="2396601"/>
            <a:ext cx="4981200" cy="118692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01173" y="3695752"/>
            <a:ext cx="4981200" cy="1186927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1600" y="258900"/>
            <a:ext cx="8620800" cy="52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Чистый воздух, вода и порядок вокруг
</a:t>
            </a:r>
            <a:endParaRPr lang="en-US" sz="2012" dirty="0"/>
          </a:p>
        </p:txBody>
      </p:sp>
      <p:sp>
        <p:nvSpPr>
          <p:cNvPr id="6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261600" y="1095400"/>
            <a:ext cx="3493200" cy="119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Окно, которое помогает дышать
</a:t>
            </a:r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в комнате открывают окно, воздух становится свежее, а голова меньше устаёт. Проветривание особенно полезно после уроков, игр и долгого сидения за столом. Если в помещении душно, учиться и работать намного труднее.
</a:t>
            </a:r>
            <a:endParaRPr lang="en-US" sz="1002" dirty="0"/>
          </a:p>
        </p:txBody>
      </p:sp>
      <p:sp>
        <p:nvSpPr>
          <p:cNvPr id="8" name="Text 3"/>
          <p:cNvSpPr txBox="1"/>
          <p:nvPr/>
        </p:nvSpPr>
        <p:spPr>
          <a:xfrm>
            <a:off x="261638" y="2394564"/>
            <a:ext cx="3493200" cy="119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Бутылка воды рядом с тетрадями
</a:t>
            </a:r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Чистая вода нужна каждый день, особенно после прогулки, спорта и в жаркую погоду. Когда бутылка стоит на видном месте, ребёнок чаще вспоминает пить вовремя. Это помогает сохранять силы и не чувствовать лишнюю усталость.
</a:t>
            </a:r>
            <a:endParaRPr lang="en-US" sz="1002" dirty="0"/>
          </a:p>
        </p:txBody>
      </p:sp>
      <p:sp>
        <p:nvSpPr>
          <p:cNvPr id="9" name="Text 4"/>
          <p:cNvSpPr txBox="1"/>
          <p:nvPr/>
        </p:nvSpPr>
        <p:spPr>
          <a:xfrm>
            <a:off x="261613" y="3693715"/>
            <a:ext cx="3493200" cy="119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Аккуратный стол без лишних предметов
</a:t>
            </a:r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чистом столе проще сосредоточиться и меньше риска уронить ручку, порезаться или споткнуться о вещи на полу. Порядок вокруг рабочего места делает занятие спокойнее, а нужные книги и тетради быстрее находятся.
</a:t>
            </a:r>
            <a:endParaRPr lang="en-US" sz="1002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61550" y="1481832"/>
            <a:ext cx="8612400" cy="3401136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1550" y="258900"/>
            <a:ext cx="8612400" cy="3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действовать при подозрении на отравление
</a:t>
            </a:r>
            <a:endParaRPr lang="en-US" sz="2212" dirty="0"/>
          </a:p>
        </p:txBody>
      </p:sp>
      <p:sp>
        <p:nvSpPr>
          <p:cNvPr id="4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622" dirty="0"/>
          </a:p>
        </p:txBody>
      </p:sp>
      <p:sp>
        <p:nvSpPr>
          <p:cNvPr id="5" name="Text 2"/>
          <p:cNvSpPr txBox="1"/>
          <p:nvPr/>
        </p:nvSpPr>
        <p:spPr>
          <a:xfrm>
            <a:off x="261550" y="710475"/>
            <a:ext cx="8612400" cy="32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1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действий для случая, когда человек мог вдохнуть, проглотить или коснуться опасного вещества.
</a:t>
            </a:r>
            <a:endParaRPr lang="en-US" sz="1112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62030" y="1258050"/>
            <a:ext cx="4408541" cy="28167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1600" y="258900"/>
            <a:ext cx="86166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Режим дня помогает организму восстанавливаться
</a:t>
            </a:r>
            <a:endParaRPr lang="en-US" sz="2212" dirty="0"/>
          </a:p>
        </p:txBody>
      </p:sp>
      <p:sp>
        <p:nvSpPr>
          <p:cNvPr id="4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622" dirty="0"/>
          </a:p>
        </p:txBody>
      </p:sp>
      <p:sp>
        <p:nvSpPr>
          <p:cNvPr id="5" name="Text 2"/>
          <p:cNvSpPr txBox="1"/>
          <p:nvPr/>
        </p:nvSpPr>
        <p:spPr>
          <a:xfrm>
            <a:off x="4953725" y="1257999"/>
            <a:ext cx="3589200" cy="132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Регулярный сон в одно и то же время помогает легче вставать утром и лучше концентрироваться на уроках.
</a:t>
            </a:r>
            <a:endParaRPr lang="en-US" sz="1022" dirty="0"/>
          </a:p>
        </p:txBody>
      </p:sp>
      <p:sp>
        <p:nvSpPr>
          <p:cNvPr id="6" name="Text 3"/>
          <p:cNvSpPr txBox="1"/>
          <p:nvPr/>
        </p:nvSpPr>
        <p:spPr>
          <a:xfrm>
            <a:off x="4953725" y="2746103"/>
            <a:ext cx="3589200" cy="132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ближе режим к нормальному сну, тем выше работоспособность и меньше утомляемость.
</a:t>
            </a:r>
            <a:endParaRPr lang="en-US" sz="1022" dirty="0"/>
          </a:p>
        </p:txBody>
      </p:sp>
      <p:sp>
        <p:nvSpPr>
          <p:cNvPr id="7" name="Text 4"/>
          <p:cNvSpPr txBox="1"/>
          <p:nvPr/>
        </p:nvSpPr>
        <p:spPr>
          <a:xfrm>
            <a:off x="261600" y="4138275"/>
            <a:ext cx="44094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правил режима дня для младших школьников; рекомендации по 9–10 часам сна
</a:t>
            </a:r>
            <a:endParaRPr lang="en-US" sz="722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88544" y="1405400"/>
            <a:ext cx="179813" cy="205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88544" y="3057275"/>
            <a:ext cx="179813" cy="205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411594" y="1405400"/>
            <a:ext cx="179813" cy="205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411594" y="3057275"/>
            <a:ext cx="179813" cy="205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622" dirty="0"/>
          </a:p>
        </p:txBody>
      </p:sp>
      <p:sp>
        <p:nvSpPr>
          <p:cNvPr id="7" name="Text 1"/>
          <p:cNvSpPr txBox="1"/>
          <p:nvPr/>
        </p:nvSpPr>
        <p:spPr>
          <a:xfrm>
            <a:off x="261600" y="258900"/>
            <a:ext cx="8620800" cy="52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Безопасность на улице и в транспорте
</a:t>
            </a:r>
            <a:endParaRPr lang="en-US" sz="2012" dirty="0"/>
          </a:p>
        </p:txBody>
      </p:sp>
      <p:sp>
        <p:nvSpPr>
          <p:cNvPr id="8" name="Text 2"/>
          <p:cNvSpPr txBox="1"/>
          <p:nvPr/>
        </p:nvSpPr>
        <p:spPr>
          <a:xfrm>
            <a:off x="660800" y="1405250"/>
            <a:ext cx="3452100" cy="147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3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Переход по правилам
</a:t>
            </a:r>
            <a:pPr algn="l" indent="0" marL="0">
              <a:lnSpc>
                <a:spcPct val="115000"/>
              </a:lnSpc>
              <a:buNone/>
            </a:pPr>
            <a:r>
              <a:rPr lang="en-US" sz="46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Дорогу переходят только по переходу и на зелёный сигнал светофора. Перед шагом вперёд нужно посмотреть по сторонам и убрать наушники, чтобы слышать транспорт.
</a:t>
            </a:r>
            <a:endParaRPr lang="en-US" sz="1137" dirty="0"/>
          </a:p>
        </p:txBody>
      </p:sp>
      <p:sp>
        <p:nvSpPr>
          <p:cNvPr id="9" name="Text 3"/>
          <p:cNvSpPr txBox="1"/>
          <p:nvPr/>
        </p:nvSpPr>
        <p:spPr>
          <a:xfrm>
            <a:off x="660800" y="3057125"/>
            <a:ext cx="3452100" cy="147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3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Защита для велосипеда и самоката
</a:t>
            </a:r>
            <a:pPr algn="l" indent="0" marL="0">
              <a:lnSpc>
                <a:spcPct val="115000"/>
              </a:lnSpc>
              <a:buNone/>
            </a:pPr>
            <a:r>
              <a:rPr lang="en-US" sz="56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Шлем снижает риск серьёзной травмы головы при падении. Кататься лучше на площадке или дорожке, где нет машин, ям и неожиданного движения людей.
</a:t>
            </a:r>
            <a:endParaRPr lang="en-US" sz="1137" dirty="0"/>
          </a:p>
        </p:txBody>
      </p:sp>
      <p:sp>
        <p:nvSpPr>
          <p:cNvPr id="10" name="Text 4"/>
          <p:cNvSpPr txBox="1"/>
          <p:nvPr/>
        </p:nvSpPr>
        <p:spPr>
          <a:xfrm>
            <a:off x="4783850" y="1405250"/>
            <a:ext cx="3452100" cy="147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3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салоне автобуса или трамвая
</a:t>
            </a:r>
            <a:pPr algn="l" indent="0" marL="0">
              <a:lnSpc>
                <a:spcPct val="115000"/>
              </a:lnSpc>
              <a:buNone/>
            </a:pPr>
            <a:r>
              <a:rPr lang="en-US" sz="46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время движения важно держаться за поручни, не толкаться и не бегать по салону. Это помогает избежать падения при резком торможении или повороте.
</a:t>
            </a:r>
            <a:endParaRPr lang="en-US" sz="1137" dirty="0"/>
          </a:p>
        </p:txBody>
      </p:sp>
      <p:sp>
        <p:nvSpPr>
          <p:cNvPr id="11" name="Text 5"/>
          <p:cNvSpPr txBox="1"/>
          <p:nvPr/>
        </p:nvSpPr>
        <p:spPr>
          <a:xfrm>
            <a:off x="4783850" y="3057125"/>
            <a:ext cx="3452100" cy="147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3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Внимательность без спешки
</a:t>
            </a:r>
            <a:pPr algn="l" indent="0" marL="0">
              <a:lnSpc>
                <a:spcPct val="115000"/>
              </a:lnSpc>
              <a:buNone/>
            </a:pPr>
            <a:r>
              <a:rPr lang="en-US" sz="56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улице опаснее всего спешка и отвлечение на разговоры, телефон или музыку. Спокойные действия и соблюдение правил помогают сохранить здоровье и уверенность.
</a:t>
            </a:r>
            <a:endParaRPr lang="en-US" sz="1137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622" dirty="0"/>
          </a:p>
        </p:txBody>
      </p:sp>
      <p:sp>
        <p:nvSpPr>
          <p:cNvPr id="3" name="Text 1"/>
          <p:cNvSpPr txBox="1"/>
          <p:nvPr/>
        </p:nvSpPr>
        <p:spPr>
          <a:xfrm>
            <a:off x="5204650" y="1710750"/>
            <a:ext cx="3677700" cy="172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Достаточный сон снижает раздражительность, помогает сосредоточиться и уменьшает усталость, которую усиливает волнение.
</a:t>
            </a:r>
            <a:endParaRPr lang="en-US" sz="1022" dirty="0"/>
          </a:p>
        </p:txBody>
      </p:sp>
      <p:sp>
        <p:nvSpPr>
          <p:cNvPr id="4" name="Text 2"/>
          <p:cNvSpPr txBox="1"/>
          <p:nvPr/>
        </p:nvSpPr>
        <p:spPr>
          <a:xfrm>
            <a:off x="5204650" y="3751475"/>
            <a:ext cx="3677700" cy="18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28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Рекомендации по режиму сна для младших школьников; материалы по гигиене и здоровому образу жизни
</a:t>
            </a:r>
            <a:endParaRPr lang="en-US" sz="628" dirty="0"/>
          </a:p>
        </p:txBody>
      </p:sp>
      <p:sp>
        <p:nvSpPr>
          <p:cNvPr id="5" name="Text 3"/>
          <p:cNvSpPr txBox="1"/>
          <p:nvPr/>
        </p:nvSpPr>
        <p:spPr>
          <a:xfrm>
            <a:off x="261600" y="1208427"/>
            <a:ext cx="4372200" cy="1309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644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9–10 часов
</a:t>
            </a:r>
            <a:endParaRPr lang="en-US" sz="6441" dirty="0"/>
          </a:p>
        </p:txBody>
      </p:sp>
      <p:sp>
        <p:nvSpPr>
          <p:cNvPr id="6" name="Text 4"/>
          <p:cNvSpPr txBox="1"/>
          <p:nvPr/>
        </p:nvSpPr>
        <p:spPr>
          <a:xfrm>
            <a:off x="261600" y="2669675"/>
            <a:ext cx="4372200" cy="126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 обычно нужно младшему школьнику, чтобы нервная система успевала восстановиться.
</a:t>
            </a:r>
            <a:endParaRPr lang="en-US" sz="2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08875" y="2045151"/>
            <a:ext cx="4873500" cy="1376047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5800" y="258900"/>
            <a:ext cx="86124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Первая помощь: что можно и чего нельзя делать
</a:t>
            </a:r>
            <a:endParaRPr lang="en-US" sz="2212" dirty="0"/>
          </a:p>
        </p:txBody>
      </p:sp>
      <p:sp>
        <p:nvSpPr>
          <p:cNvPr id="4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622" dirty="0"/>
          </a:p>
        </p:txBody>
      </p:sp>
      <p:sp>
        <p:nvSpPr>
          <p:cNvPr id="5" name="Text 2"/>
          <p:cNvSpPr txBox="1"/>
          <p:nvPr/>
        </p:nvSpPr>
        <p:spPr>
          <a:xfrm>
            <a:off x="261600" y="1324825"/>
            <a:ext cx="3465000" cy="132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помогает запомнить простые и безопасные действия при частых бытовых травмах до прихода взрослого или врача.
</a:t>
            </a:r>
            <a:endParaRPr lang="en-US" sz="1022" dirty="0"/>
          </a:p>
        </p:txBody>
      </p:sp>
      <p:sp>
        <p:nvSpPr>
          <p:cNvPr id="6" name="Text 3"/>
          <p:cNvSpPr txBox="1"/>
          <p:nvPr/>
        </p:nvSpPr>
        <p:spPr>
          <a:xfrm>
            <a:off x="261600" y="2812936"/>
            <a:ext cx="3465000" cy="132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Главное при первой помощи — не навредить, сразу позвать взрослых и действовать спокойно, без рискованных попыток лечить серьёзную травму самостоятельно.
</a:t>
            </a:r>
            <a:endParaRPr lang="en-US" sz="1022" dirty="0"/>
          </a:p>
        </p:txBody>
      </p:sp>
      <p:sp>
        <p:nvSpPr>
          <p:cNvPr id="7" name="Text 4"/>
          <p:cNvSpPr txBox="1"/>
          <p:nvPr/>
        </p:nvSpPr>
        <p:spPr>
          <a:xfrm>
            <a:off x="4008875" y="4268400"/>
            <a:ext cx="48735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Правила оказания первой помощи для детей; общие рекомендации по безопасности
</a:t>
            </a:r>
            <a:endParaRPr lang="en-US" sz="722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65813" y="258900"/>
            <a:ext cx="86124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Полезные привычки, которые укрепляют здоровье
</a:t>
            </a:r>
            <a:endParaRPr lang="en-US" sz="2212" dirty="0"/>
          </a:p>
        </p:txBody>
      </p:sp>
      <p:sp>
        <p:nvSpPr>
          <p:cNvPr id="7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622" dirty="0"/>
          </a:p>
        </p:txBody>
      </p:sp>
      <p:sp>
        <p:nvSpPr>
          <p:cNvPr id="8" name="Text 2"/>
          <p:cNvSpPr txBox="1"/>
          <p:nvPr/>
        </p:nvSpPr>
        <p:spPr>
          <a:xfrm>
            <a:off x="265851" y="1491950"/>
            <a:ext cx="2781300" cy="1573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Утро
</a:t>
            </a:r>
            <a:pPr algn="ctr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День начинается с умывания, чистки зубов и полезного завтрака. Эти простые действия помогают проснуться, включиться в работу и не забыть о чистоте.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6097175" y="1491950"/>
            <a:ext cx="2781300" cy="1573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Вечер
</a:t>
            </a:r>
            <a:pPr algn="ctr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 сном полезно убрать вещи, подготовиться к завтрашнему дню и лечь спать в одно и то же время. Так организм успевает восстановиться за ночь.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3181513" y="1491950"/>
            <a:ext cx="2781300" cy="1573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День
</a:t>
            </a:r>
            <a:pPr algn="ctr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течение дня важны движение, вода, перерывы от экрана и осторожность в школе, дома и на улице. Если появляется боль или слабость, нужно сразу сказать взрослому.
</a:t>
            </a:r>
            <a:endParaRPr lang="en-US" sz="11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 txBox="1"/>
          <p:nvPr/>
        </p:nvSpPr>
        <p:spPr>
          <a:xfrm>
            <a:off x="261600" y="1100350"/>
            <a:ext cx="61554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Здоровье держится на ежедневных привычках
</a:t>
            </a:r>
            <a:endParaRPr lang="en-US" sz="2412" dirty="0"/>
          </a:p>
        </p:txBody>
      </p:sp>
      <p:sp>
        <p:nvSpPr>
          <p:cNvPr id="3" name="Text 1"/>
          <p:cNvSpPr txBox="1"/>
          <p:nvPr/>
        </p:nvSpPr>
        <p:spPr>
          <a:xfrm>
            <a:off x="261600" y="2615925"/>
            <a:ext cx="4551300" cy="118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Организм остаётся сильным, когда ребёнок соблюдает чистоту, питается правильно, высыпается, двигается и осторожно обращается с опасностями. Именно ежедневные привычки защищают здоровье лучше всего.
</a:t>
            </a:r>
            <a:endParaRPr lang="en-US" sz="986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2026-05-20T21:58:01Z</dcterms:created>
  <dcterms:modified xsi:type="dcterms:W3CDTF">2026-05-20T21:58:01Z</dcterms:modified>
</cp:coreProperties>
</file>