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1875" y="980"/>
            <a:ext cx="7532100" cy="51415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576175"/>
            <a:ext cx="4419300" cy="11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 лишайники: кто они?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276600"/>
            <a:ext cx="31320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888650"/>
            <a:ext cx="3632700" cy="7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Необычные организмы, которые меняют природу вокруг нас.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350" y="1452995"/>
            <a:ext cx="5079900" cy="2773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мы изучаем грибы и лишайники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787875"/>
            <a:ext cx="34548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привычны для леса и парка, но совсем не похожи на обычные растения. У грибов и лишайников свой способ жизни, питания и размножения, поэтому их важно рассматривать отдельно.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3800" y="276600"/>
            <a:ext cx="57318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 — отдельное царство живых организмов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826825" y="1125425"/>
            <a:ext cx="38094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Клеточное 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3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гриба состоит из клеток с ядром и плотной оболочкой из хитина. Такое строение отличает грибы от растений и сближает их с особой группой живых организмов.
</a:t>
            </a:r>
            <a:endParaRPr lang="en-US" sz="860" dirty="0"/>
          </a:p>
        </p:txBody>
      </p:sp>
      <p:sp>
        <p:nvSpPr>
          <p:cNvPr id="12" name="Text 3"/>
          <p:cNvSpPr txBox="1"/>
          <p:nvPr/>
        </p:nvSpPr>
        <p:spPr>
          <a:xfrm>
            <a:off x="826825" y="1775859"/>
            <a:ext cx="38094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Грибница внутри
</a:t>
            </a:r>
            <a:pPr algn="l" indent="0" marL="0">
              <a:lnSpc>
                <a:spcPct val="115000"/>
              </a:lnSpc>
              <a:buNone/>
            </a:pPr>
            <a:r>
              <a:rPr lang="en-US" sz="3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 гриба обычно скрыта в почве, древесине или другом субстрате. Эта сеть тонких нитей называется грибницей, или мицелием, и именно она питается и растёт.
</a:t>
            </a:r>
            <a:endParaRPr lang="en-US" sz="843" dirty="0"/>
          </a:p>
        </p:txBody>
      </p:sp>
      <p:sp>
        <p:nvSpPr>
          <p:cNvPr id="13" name="Text 4"/>
          <p:cNvSpPr txBox="1"/>
          <p:nvPr/>
        </p:nvSpPr>
        <p:spPr>
          <a:xfrm>
            <a:off x="826825" y="2419937"/>
            <a:ext cx="38094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Плодовое тело
</a:t>
            </a:r>
            <a:pPr algn="l" indent="0" marL="0">
              <a:lnSpc>
                <a:spcPct val="115000"/>
              </a:lnSpc>
              <a:buNone/>
            </a:pPr>
            <a:r>
              <a:rPr lang="en-US" sz="3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 землёй у многих грибов появляется плодовое тело — знакомая ножка со шляпкой. На его поверхности формируются споры, которые помогают грибу расселяться.
</a:t>
            </a:r>
            <a:endParaRPr lang="en-US" sz="846" dirty="0"/>
          </a:p>
        </p:txBody>
      </p:sp>
      <p:sp>
        <p:nvSpPr>
          <p:cNvPr id="14" name="Text 5"/>
          <p:cNvSpPr txBox="1"/>
          <p:nvPr/>
        </p:nvSpPr>
        <p:spPr>
          <a:xfrm>
            <a:off x="826825" y="3071421"/>
            <a:ext cx="38094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формы грибов
</a:t>
            </a:r>
            <a:pPr algn="l" indent="0" marL="0">
              <a:lnSpc>
                <a:spcPct val="115000"/>
              </a:lnSpc>
              <a:buNone/>
            </a:pPr>
            <a:r>
              <a:rPr lang="en-US" sz="3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грибам относятся не только шляпочные виды, но и плесневые грибы, а также дрожжи. Они отличаются внешне, но все принадлежат к одному царству живых организмов.
</a:t>
            </a:r>
            <a:endParaRPr lang="en-US" sz="843" dirty="0"/>
          </a:p>
        </p:txBody>
      </p:sp>
      <p:sp>
        <p:nvSpPr>
          <p:cNvPr id="15" name="Text 6"/>
          <p:cNvSpPr txBox="1"/>
          <p:nvPr/>
        </p:nvSpPr>
        <p:spPr>
          <a:xfrm>
            <a:off x="826825" y="3728464"/>
            <a:ext cx="38094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3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не являются растениями, потому что у них нет хлорофилла и они не создают пищу на свету. Их строение связано с особым образом жизни и питанием.
</a:t>
            </a:r>
            <a:endParaRPr lang="en-US" sz="89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питаются грибы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273800" y="1579075"/>
            <a:ext cx="2725800" cy="15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хлорофилла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не могут использовать солнечный свет для создания органических веществ, потому что в их клетках нет хлорофилла. Поэтому они получают готовую пищу из окружающей среды.
</a:t>
            </a:r>
            <a:endParaRPr lang="en-US" sz="1222" dirty="0"/>
          </a:p>
        </p:txBody>
      </p:sp>
      <p:sp>
        <p:nvSpPr>
          <p:cNvPr id="9" name="Text 3"/>
          <p:cNvSpPr txBox="1"/>
          <p:nvPr/>
        </p:nvSpPr>
        <p:spPr>
          <a:xfrm>
            <a:off x="6144261" y="1579079"/>
            <a:ext cx="2725800" cy="15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способа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способу питания грибы бывают сапротрофами, паразитами и симбионтами. Одни питаются мёртвыми остатками, другие живут за счёт живых организмов, а третьи помогают партнёрам.
</a:t>
            </a:r>
            <a:endParaRPr lang="en-US" sz="1222" dirty="0"/>
          </a:p>
        </p:txBody>
      </p:sp>
      <p:sp>
        <p:nvSpPr>
          <p:cNvPr id="10" name="Text 4"/>
          <p:cNvSpPr txBox="1"/>
          <p:nvPr/>
        </p:nvSpPr>
        <p:spPr>
          <a:xfrm>
            <a:off x="3209036" y="1579079"/>
            <a:ext cx="2725800" cy="15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веществ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грибы выделяют вещества наружу, разрушают остатки растений и животных, а затем всасывают растворённые питательные вещества. Так они участвуют в очищении природы.
</a:t>
            </a:r>
            <a:endParaRPr lang="en-US" sz="12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58150" y="1479479"/>
            <a:ext cx="5185800" cy="27853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шляпочного гриба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273800" y="1204125"/>
            <a:ext cx="4246800" cy="90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Грибница в почве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Невидимая грибница находится под землёй и разрастается в разные стороны. Она всасывает воду и питательные вещества, обеспечивая рост всего организма.
</a:t>
            </a:r>
            <a:endParaRPr lang="en-US" sz="1122" dirty="0"/>
          </a:p>
        </p:txBody>
      </p:sp>
      <p:sp>
        <p:nvSpPr>
          <p:cNvPr id="11" name="Text 3"/>
          <p:cNvSpPr txBox="1"/>
          <p:nvPr/>
        </p:nvSpPr>
        <p:spPr>
          <a:xfrm>
            <a:off x="273800" y="2254650"/>
            <a:ext cx="4246800" cy="90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Ножка и шляпка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 поверхностью почвы поднимается плодовое тело, состоящее из ножки и шляпки. Оно помогает грибу распространять споры и делает его заметным для человека.
</a:t>
            </a:r>
            <a:endParaRPr lang="en-US" sz="1122" dirty="0"/>
          </a:p>
        </p:txBody>
      </p:sp>
      <p:sp>
        <p:nvSpPr>
          <p:cNvPr id="12" name="Text 4"/>
          <p:cNvSpPr txBox="1"/>
          <p:nvPr/>
        </p:nvSpPr>
        <p:spPr>
          <a:xfrm>
            <a:off x="273800" y="3305175"/>
            <a:ext cx="3684300" cy="90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Спороносный слой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нижней стороне шляпки находятся пластинки или трубочки. Именно там созревают споры, которые затем разносятся ветром, водой или животными.
</a:t>
            </a:r>
            <a:endParaRPr lang="en-US" sz="11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грибов по способу питания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биологии, обобщение по способам питания грибов.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группы грибов по-разному используют органические вещества, поэтому их роль в природе тоже отличается.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видно, что все три группы важны: одни разлагают остатки, другие влияют на живые организмы, третьи помогают партнёрам.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800" y="1901753"/>
            <a:ext cx="256800" cy="25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93100" y="1901753"/>
            <a:ext cx="256800" cy="256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5694" y="1898603"/>
            <a:ext cx="230213" cy="263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91700" y="1901740"/>
            <a:ext cx="256800" cy="256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273800" y="276600"/>
            <a:ext cx="612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грибов в природе и жизни человека
</a:t>
            </a:r>
            <a:endParaRPr lang="en-US" sz="2200" dirty="0"/>
          </a:p>
        </p:txBody>
      </p:sp>
      <p:sp>
        <p:nvSpPr>
          <p:cNvPr id="13" name="Text 2"/>
          <p:cNvSpPr txBox="1"/>
          <p:nvPr/>
        </p:nvSpPr>
        <p:spPr>
          <a:xfrm>
            <a:off x="273800" y="2342650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остатков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разрушают опавшие листья, древесину и другие остатки, возвращая вещества в почву. Без них природные остатки накапливались бы намного быстрее.
</a:t>
            </a:r>
            <a:endParaRPr lang="en-US" sz="1222" dirty="0"/>
          </a:p>
        </p:txBody>
      </p:sp>
      <p:sp>
        <p:nvSpPr>
          <p:cNvPr id="14" name="Text 3"/>
          <p:cNvSpPr txBox="1"/>
          <p:nvPr/>
        </p:nvSpPr>
        <p:spPr>
          <a:xfrm>
            <a:off x="23231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 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грибы человек употребляет в пищу, а дрожжи используют при выпечке хлеба. Эти организмы давно стали частью повседневной жизни.
</a:t>
            </a:r>
            <a:endParaRPr lang="en-US" sz="1222" dirty="0"/>
          </a:p>
        </p:txBody>
      </p:sp>
      <p:sp>
        <p:nvSpPr>
          <p:cNvPr id="15" name="Text 4"/>
          <p:cNvSpPr txBox="1"/>
          <p:nvPr/>
        </p:nvSpPr>
        <p:spPr>
          <a:xfrm>
            <a:off x="43724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виды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грибов есть ядовитые виды, которые опасны даже в малом количестве. Есть и такие, что вызывают болезни у растений и снижают урожай.
</a:t>
            </a:r>
            <a:endParaRPr lang="en-US" sz="1222" dirty="0"/>
          </a:p>
        </p:txBody>
      </p:sp>
      <p:sp>
        <p:nvSpPr>
          <p:cNvPr id="16" name="Text 5"/>
          <p:cNvSpPr txBox="1"/>
          <p:nvPr/>
        </p:nvSpPr>
        <p:spPr>
          <a:xfrm>
            <a:off x="64217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круговорота
</a:t>
            </a:r>
            <a:pPr algn="l" indent="0" marL="0">
              <a:lnSpc>
                <a:spcPct val="115000"/>
              </a:lnSpc>
              <a:buNone/>
            </a:pPr>
            <a:r>
              <a:rPr lang="en-US" sz="9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 разлагая органические остатки, грибы помогают веществам возвращаться в природу. Это делает почву более плодородной и поддерживает жизнь других организмов.
</a:t>
            </a:r>
            <a:endParaRPr lang="en-US" sz="119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650" y="1919039"/>
            <a:ext cx="4389600" cy="11232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Съедобные и ядовитые грибы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571450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отличаются безопасные и опасные грибы, а также приводит примеры известных видов.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605649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похожие друг на друга грибы могут быть очень разными по безопасности, поэтому собирать и есть можно только точно определённые виды.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133275" y="3649575"/>
            <a:ext cx="3736800" cy="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примеры широко известных грибов.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лишайник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273800" y="1322853"/>
            <a:ext cx="3546900" cy="9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партнёра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 — это не один организм, а союз гриба и водоросли или цианобактерии. Они живут вместе настолько тесно, что образуют единое тело.
</a:t>
            </a:r>
            <a:endParaRPr lang="en-US" sz="1222" dirty="0"/>
          </a:p>
        </p:txBody>
      </p:sp>
      <p:sp>
        <p:nvSpPr>
          <p:cNvPr id="10" name="Text 3"/>
          <p:cNvSpPr txBox="1"/>
          <p:nvPr/>
        </p:nvSpPr>
        <p:spPr>
          <a:xfrm>
            <a:off x="4087675" y="1322853"/>
            <a:ext cx="3546900" cy="9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гриба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 защищает партнёра от высыхания, удерживает воду и добывает минеральные соли. Благодаря этому лишайник может выживать там, где другим организмам трудно.
</a:t>
            </a:r>
            <a:endParaRPr lang="en-US" sz="1222" dirty="0"/>
          </a:p>
        </p:txBody>
      </p:sp>
      <p:sp>
        <p:nvSpPr>
          <p:cNvPr id="11" name="Text 4"/>
          <p:cNvSpPr txBox="1"/>
          <p:nvPr/>
        </p:nvSpPr>
        <p:spPr>
          <a:xfrm>
            <a:off x="4087675" y="2494078"/>
            <a:ext cx="3546900" cy="9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Слоевище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тело лишайника называют слоевищем. Оно может иметь разную форму, но всегда работает как единая система, где каждый партнёр зависит от другого.
</a:t>
            </a:r>
            <a:endParaRPr lang="en-US" sz="1222" dirty="0"/>
          </a:p>
        </p:txBody>
      </p:sp>
      <p:sp>
        <p:nvSpPr>
          <p:cNvPr id="12" name="Text 5"/>
          <p:cNvSpPr txBox="1"/>
          <p:nvPr/>
        </p:nvSpPr>
        <p:spPr>
          <a:xfrm>
            <a:off x="273807" y="2494076"/>
            <a:ext cx="3546900" cy="9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водоросли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Водоросль или цианобактерия использует солнечный свет и создаёт органические вещества. Этой пищей питается не только она сама, но и гриб-партнёр.
</a:t>
            </a:r>
            <a:endParaRPr lang="en-US" sz="12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устроена жизнь лишайника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взаимодействия гриба и водоросли или цианобактерии в составе лишайника.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8225" y="3072988"/>
            <a:ext cx="8931000" cy="184027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лишайников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273800" y="1934000"/>
            <a:ext cx="27720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Накипные лишайники
</a:t>
            </a:r>
            <a:pPr algn="l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плотно приросли к поверхности камня, коры или стены и почти не отделяются от неё. Такая форма помогает выдерживать ветер, мороз и долгую засуху, но делает лишайник малозаметным.
</a:t>
            </a:r>
            <a:endParaRPr lang="en-US" sz="1193" dirty="0"/>
          </a:p>
        </p:txBody>
      </p:sp>
      <p:sp>
        <p:nvSpPr>
          <p:cNvPr id="10" name="Text 3"/>
          <p:cNvSpPr txBox="1"/>
          <p:nvPr/>
        </p:nvSpPr>
        <p:spPr>
          <a:xfrm>
            <a:off x="3186000" y="1934013"/>
            <a:ext cx="27720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Листоватые лишайники
</a:t>
            </a:r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 слоевище похоже на тонкие пластинки или маленькие лепестки, которые частично приподнимаются над поверхностью. Такие лишайники легче заметить, потому что их края хорошо видны на коре и камнях.
</a:t>
            </a:r>
            <a:endParaRPr lang="en-US" sz="1191" dirty="0"/>
          </a:p>
        </p:txBody>
      </p:sp>
      <p:sp>
        <p:nvSpPr>
          <p:cNvPr id="11" name="Text 4"/>
          <p:cNvSpPr txBox="1"/>
          <p:nvPr/>
        </p:nvSpPr>
        <p:spPr>
          <a:xfrm>
            <a:off x="6098200" y="1934013"/>
            <a:ext cx="27720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Кустистые лишайники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виды выглядят как миниатюрные кустики, нити или пучки. Они особенно узнаваемы в лесу и тундре, где свисают с ветвей или растут на почве, образуя заметный мягкий покров.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0850" y="1262325"/>
            <a:ext cx="2958600" cy="19097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6975" y="1262325"/>
            <a:ext cx="2958600" cy="19097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в разных уголках природы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1611650" y="3339275"/>
            <a:ext cx="2757000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коре старых деревьев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стволе старого дерева лишайник нередко образует светлые пятна, полоски или небольшие розетки. Здесь ему хватает света и влаги после дождя. Особенно хорошо такие виды заметны в спокойных лесах с чистым воздухом.
</a:t>
            </a:r>
            <a:endParaRPr lang="en-US" sz="1072" dirty="0"/>
          </a:p>
        </p:txBody>
      </p:sp>
      <p:sp>
        <p:nvSpPr>
          <p:cNvPr id="9" name="Text 3"/>
          <p:cNvSpPr txBox="1"/>
          <p:nvPr/>
        </p:nvSpPr>
        <p:spPr>
          <a:xfrm>
            <a:off x="4757775" y="3339275"/>
            <a:ext cx="2757000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камнях и голой почве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камне лишайник держится так прочно, будто срастается с ним. Он выдерживает холод, ветер и бедную почву, поэтому первым заселяет пустые участки. Со временем такие поселения становятся заметными даже издалека.
</a:t>
            </a:r>
            <a:endParaRPr lang="en-US" sz="107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как индикаторы чистоты воздуха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для наглядного сравнения, без привязки к конкретному региону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чище воздух, тем больше видов лишайников можно заметить на деревьях и камнях. Они особенно быстро исчезают там, где в воздухе много вредных примесей.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числа видов показывает ухудшение состояния среды. Лишайники удобно использовать как живой сигнал загрязнения воздуха.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800" y="1863210"/>
            <a:ext cx="4389600" cy="11942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988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 лишайники: главное отличие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031850" y="1551125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эти организмы отличаются по строению, питанию и размножению.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31850" y="2585324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 — самостоятельный организм, а лишайник — это союз двух партнёров. Именно поэтому их строение и способы размножения заметно различаются.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370657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биологии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размножаются грибы и лишайники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460175" y="1509716"/>
            <a:ext cx="2469600" cy="12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грибов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грибов новые организмы появляются из спор. Они очень лёгкие и легко разносятся ветром, водой и животными, поэтому могут быстро попадать в новые места.
</a:t>
            </a:r>
            <a:endParaRPr lang="en-US" sz="1177" dirty="0"/>
          </a:p>
        </p:txBody>
      </p:sp>
      <p:sp>
        <p:nvSpPr>
          <p:cNvPr id="9" name="Text 3"/>
          <p:cNvSpPr txBox="1"/>
          <p:nvPr/>
        </p:nvSpPr>
        <p:spPr>
          <a:xfrm>
            <a:off x="3305776" y="1509716"/>
            <a:ext cx="2469600" cy="12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способы грибов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также размножаются частями грибницы, а у дрожжей встречается почкование. Это помогает им сохраняться и увеличивать численность даже без образования крупного плодового тела.
</a:t>
            </a:r>
            <a:endParaRPr lang="en-US" sz="1177" dirty="0"/>
          </a:p>
        </p:txBody>
      </p:sp>
      <p:sp>
        <p:nvSpPr>
          <p:cNvPr id="10" name="Text 4"/>
          <p:cNvSpPr txBox="1"/>
          <p:nvPr/>
        </p:nvSpPr>
        <p:spPr>
          <a:xfrm>
            <a:off x="6151201" y="1507243"/>
            <a:ext cx="2469600" cy="12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лишайников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расселяются кусочками слоевища и особыми образованиями, где уже есть оба партнёра. Такой способ особенно удобен для заселения новых поверхностей, например камней и коры.
</a:t>
            </a:r>
            <a:endParaRPr lang="en-US" sz="117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9529" y="982938"/>
            <a:ext cx="277500" cy="27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00872" y="1925800"/>
            <a:ext cx="248850" cy="28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45441" y="2875588"/>
            <a:ext cx="277500" cy="277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4640" y="3821900"/>
            <a:ext cx="277500" cy="277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 экосистеме
</a:t>
            </a:r>
            <a:endParaRPr lang="en-US" sz="2200" dirty="0"/>
          </a:p>
        </p:txBody>
      </p:sp>
      <p:sp>
        <p:nvSpPr>
          <p:cNvPr id="13" name="Text 2"/>
          <p:cNvSpPr txBox="1"/>
          <p:nvPr/>
        </p:nvSpPr>
        <p:spPr>
          <a:xfrm>
            <a:off x="3780892" y="933650"/>
            <a:ext cx="3014100" cy="7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остатков
</a:t>
            </a:r>
            <a:pPr algn="l" indent="0" marL="0">
              <a:lnSpc>
                <a:spcPct val="115000"/>
              </a:lnSpc>
              <a:buNone/>
            </a:pPr>
            <a:r>
              <a:rPr lang="en-US" sz="8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разрушают опавшие листья, древесину и другие остатки живых организмов. Благодаря этому вещества возвращаются в почву и снова становятся доступными растениям.
</a:t>
            </a:r>
            <a:endParaRPr lang="en-US" sz="999" dirty="0"/>
          </a:p>
        </p:txBody>
      </p:sp>
      <p:sp>
        <p:nvSpPr>
          <p:cNvPr id="14" name="Text 3"/>
          <p:cNvSpPr txBox="1"/>
          <p:nvPr/>
        </p:nvSpPr>
        <p:spPr>
          <a:xfrm>
            <a:off x="2968036" y="1879980"/>
            <a:ext cx="3014100" cy="7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деревьям
</a:t>
            </a:r>
            <a:pPr algn="l" indent="0" marL="0">
              <a:lnSpc>
                <a:spcPct val="115000"/>
              </a:lnSpc>
              <a:buNone/>
            </a:pPr>
            <a:r>
              <a:rPr lang="en-US" sz="8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грибы живут рядом с корнями деревьев и помогают им получать воду и минеральные вещества. Такой союз делает растения более устойчивыми к трудным условиям.
</a:t>
            </a:r>
            <a:endParaRPr lang="en-US" sz="1003" dirty="0"/>
          </a:p>
        </p:txBody>
      </p:sp>
      <p:sp>
        <p:nvSpPr>
          <p:cNvPr id="15" name="Text 4"/>
          <p:cNvSpPr txBox="1"/>
          <p:nvPr/>
        </p:nvSpPr>
        <p:spPr>
          <a:xfrm>
            <a:off x="2132213" y="2826297"/>
            <a:ext cx="3014100" cy="7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Заселение камней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одними из первых появляются на голых камнях. Они постепенно разрушают поверхность и подготавливают место для тонкого слоя почвы.
</a:t>
            </a:r>
            <a:endParaRPr lang="en-US" sz="1149" dirty="0"/>
          </a:p>
        </p:txBody>
      </p:sp>
      <p:sp>
        <p:nvSpPr>
          <p:cNvPr id="16" name="Text 5"/>
          <p:cNvSpPr txBox="1"/>
          <p:nvPr/>
        </p:nvSpPr>
        <p:spPr>
          <a:xfrm>
            <a:off x="1294731" y="3772626"/>
            <a:ext cx="3014100" cy="7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организма поддерживают обновление природных сообществ. Грибы и лишайники помогают экосистемам становиться более устойчивыми и богатыми на новые формы жизни.
</a:t>
            </a:r>
            <a:endParaRPr lang="en-US" sz="96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2600" y="1177510"/>
            <a:ext cx="4964700" cy="18132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2600" y="3088035"/>
            <a:ext cx="4964700" cy="18132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Удивительные факты о грибах и лишайниках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273800" y="1538925"/>
            <a:ext cx="2342100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Невидимая сеть под землёй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грибов основная часть тела скрыта в почве и образует разветвлённую грибницу. Она может распространяться на большую площадь и незаметно связывать сразу несколько участков леса.
</a:t>
            </a:r>
            <a:endParaRPr lang="en-US" sz="1172" dirty="0"/>
          </a:p>
        </p:txBody>
      </p:sp>
      <p:sp>
        <p:nvSpPr>
          <p:cNvPr id="8" name="Text 2"/>
          <p:cNvSpPr txBox="1"/>
          <p:nvPr/>
        </p:nvSpPr>
        <p:spPr>
          <a:xfrm>
            <a:off x="273800" y="3374125"/>
            <a:ext cx="2342100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Медленный, но выносливый рост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способны жить на одном месте очень долго и расти всего на несколько миллиметров в год. Зато они выдерживают холод, ветер и нехватку влаги лучше многих других организмов.
</a:t>
            </a:r>
            <a:endParaRPr lang="en-US" sz="1172" dirty="0"/>
          </a:p>
        </p:txBody>
      </p:sp>
      <p:sp>
        <p:nvSpPr>
          <p:cNvPr id="9" name="Text 3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всего встречаются лишайники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для сравнения мест обитания, без привязки к конкретному исследованию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особенно заметны в местах, где много света и мало конкурентов со стороны других растений. Они легко выдерживают суровые условия и долго сохраняются на поверхности.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встречаемость характерна для тундры, скал и коры деревьев. Это подтверждает их устойчивость к холоду, бедной почве и открытому пространству.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73625" y="1293869"/>
            <a:ext cx="4615500" cy="24384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73800" y="276600"/>
            <a:ext cx="56418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безопасного наблюдения в природе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826834" y="1162916"/>
            <a:ext cx="3809400" cy="7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пробовать на вкус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Незнакомые грибы нельзя пробовать даже понемногу. Многие ядовитые виды очень похожи на съедобные, поэтому ошибка при сборе может привести к тяжёлому отравлению.
</a:t>
            </a:r>
            <a:endParaRPr lang="en-US" sz="1122" dirty="0"/>
          </a:p>
        </p:txBody>
      </p:sp>
      <p:sp>
        <p:nvSpPr>
          <p:cNvPr id="11" name="Text 3"/>
          <p:cNvSpPr txBox="1"/>
          <p:nvPr/>
        </p:nvSpPr>
        <p:spPr>
          <a:xfrm>
            <a:off x="826825" y="2150850"/>
            <a:ext cx="3633000" cy="7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разрушать место роста
</a:t>
            </a:r>
            <a:pPr algn="l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 лишайники нужно рассматривать аккуратно, не вырывая их и не срывая без необходимости. Так сохраняется их среда обитания и возможность дальнейшего роста.
</a:t>
            </a:r>
            <a:endParaRPr lang="en-US" sz="1114" dirty="0"/>
          </a:p>
        </p:txBody>
      </p:sp>
      <p:sp>
        <p:nvSpPr>
          <p:cNvPr id="12" name="Text 4"/>
          <p:cNvSpPr txBox="1"/>
          <p:nvPr/>
        </p:nvSpPr>
        <p:spPr>
          <a:xfrm>
            <a:off x="826825" y="3157400"/>
            <a:ext cx="2939700" cy="7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редкие виды
</a:t>
            </a:r>
            <a:pPr algn="l" indent="0" marL="0">
              <a:lnSpc>
                <a:spcPct val="115000"/>
              </a:lnSpc>
              <a:buNone/>
            </a:pPr>
            <a:r>
              <a:rPr lang="en-US" sz="5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вид встречается редко, его особенно важно не тревожить и не собирать. Бережное отношение помогает сохранить природное разнообразие для будущих наблюдений и исследований.
</a:t>
            </a:r>
            <a:endParaRPr lang="en-US" sz="103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276600"/>
            <a:ext cx="5577000" cy="14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 лишайники — важные жители природы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848675"/>
            <a:ext cx="36327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 лишайники выглядят необычно, но играют огромную роль в жизни природы. Одни разлагают остатки и возвращают вещества в почву, а другие первыми осваивают новые места и помогают оценить чистоту воздуха.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2026-05-31T19:24:03Z</dcterms:created>
  <dcterms:modified xsi:type="dcterms:W3CDTF">2026-05-31T19:24:03Z</dcterms:modified>
</cp:coreProperties>
</file>