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суши: озёра, подземные воды, болота, многолетняя мерзлота и ледники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суши — пресные запасы планеты, связанные с климатом и жизнью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25" y="2514934"/>
            <a:ext cx="4096800" cy="22164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302000" cy="17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dirty="0">
                <a:solidFill>
                  <a:srgbClr val="FCFA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воды суши в школе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713783" y="3064941"/>
            <a:ext cx="40173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Озёра, болота, подземные воды, мерзлота и ледники распределены на Земле неравномерно. Их свойства зависят от климата, рельефа и пород, а для России эта тема особенно важна из-за Байкала, Западной Сибири и горных ледников.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6050" y="1645339"/>
            <a:ext cx="3738900" cy="3227722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Озёра: происхождение котловин и основные виды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587100" y="1570061"/>
            <a:ext cx="3738600" cy="1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озеро
</a:t>
            </a:r>
            <a:endParaRPr lang="en-US" sz="1185" dirty="0"/>
          </a:p>
        </p:txBody>
      </p:sp>
      <p:sp>
        <p:nvSpPr>
          <p:cNvPr id="13" name="Text 3"/>
          <p:cNvSpPr txBox="1"/>
          <p:nvPr/>
        </p:nvSpPr>
        <p:spPr>
          <a:xfrm>
            <a:off x="587100" y="1758558"/>
            <a:ext cx="3738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 — это природный водоём, который занимает углубление на поверхности суши и не имеет прямой связи с океаном, как море.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587100" y="4302717"/>
            <a:ext cx="3738600" cy="1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Старицы рек
</a:t>
            </a:r>
            <a:endParaRPr lang="en-US" sz="1185" dirty="0"/>
          </a:p>
        </p:txBody>
      </p:sp>
      <p:sp>
        <p:nvSpPr>
          <p:cNvPr id="15" name="Text 5"/>
          <p:cNvSpPr txBox="1"/>
          <p:nvPr/>
        </p:nvSpPr>
        <p:spPr>
          <a:xfrm>
            <a:off x="587100" y="4491238"/>
            <a:ext cx="3738600" cy="3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Старицы — это бывшие излучины рек, которые отделились от русла. Такие водоёмы часто имеют дугообразную форму и постепенно зарастают.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587100" y="3619553"/>
            <a:ext cx="3738600" cy="1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Карстовые и запрудные
</a:t>
            </a:r>
            <a:endParaRPr lang="en-US" sz="1185" dirty="0"/>
          </a:p>
        </p:txBody>
      </p:sp>
      <p:sp>
        <p:nvSpPr>
          <p:cNvPr id="17" name="Text 7"/>
          <p:cNvSpPr txBox="1"/>
          <p:nvPr/>
        </p:nvSpPr>
        <p:spPr>
          <a:xfrm>
            <a:off x="587100" y="3808061"/>
            <a:ext cx="3738600" cy="3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Карстовые озёра связаны с растворением горных пород, а запрудные появляются, когда русло реки перекрывается обвалом, мореной или другим естественным препятствием.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587100" y="2936389"/>
            <a:ext cx="3738600" cy="1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и вулканические
</a:t>
            </a:r>
            <a:endParaRPr lang="en-US" sz="1185" dirty="0"/>
          </a:p>
        </p:txBody>
      </p:sp>
      <p:sp>
        <p:nvSpPr>
          <p:cNvPr id="19" name="Text 9"/>
          <p:cNvSpPr txBox="1"/>
          <p:nvPr/>
        </p:nvSpPr>
        <p:spPr>
          <a:xfrm>
            <a:off x="587100" y="3124883"/>
            <a:ext cx="3738600" cy="3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озёра распространены в северных районах и в горах, а вулканические возникают в кратерах или на месте древних лавовых полей.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587100" y="2253225"/>
            <a:ext cx="3738600" cy="1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котловины
</a:t>
            </a:r>
            <a:endParaRPr lang="en-US" sz="1185" dirty="0"/>
          </a:p>
        </p:txBody>
      </p:sp>
      <p:sp>
        <p:nvSpPr>
          <p:cNvPr id="21" name="Text 11"/>
          <p:cNvSpPr txBox="1"/>
          <p:nvPr/>
        </p:nvSpPr>
        <p:spPr>
          <a:xfrm>
            <a:off x="587100" y="2441736"/>
            <a:ext cx="3738600" cy="3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озёра образуются в результате движений земной коры. Они часто очень глубокие и нередко имеют вытянутую форму, как Байкал или Танганьика.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озёра мира по площади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справочным данным о площади озёр: Encyclopaedia Britannica и World Atlas, актуальные справочные сведения.
</a:t>
            </a:r>
            <a:endParaRPr lang="en-US" sz="1039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 заметно превосходит другие озёра по площади и по размерам сопоставимо с крупными морскими акваториями.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крупнейшие пресноводные озёра Земли намного меньше Каспия, но всё же образуют огромные водные пространства.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47985"/>
            <a:ext cx="4212000" cy="364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000" y="1247985"/>
            <a:ext cx="4212000" cy="3648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0361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 — озеро рекордов и природной уникальности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8150" y="1788350"/>
            <a:ext cx="39249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 — самое глубокое озеро Земли: его максимальная глубина достигает примерно 1642 метров. Это не просто водоём, а огромная природная впадина, хранящая колоссальные запасы пресной воды и показывающая мощь внутренних сил Земли.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28150" y="1400800"/>
            <a:ext cx="3924900" cy="3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Глубина, которую трудно представить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20150" y="1788350"/>
            <a:ext cx="39249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Байкале живут виды, которых нельзя встретить больше нигде. Среди самых известных — байкальская нерпа и рыба голомянка. Их существование связано с древностью озера, чистой водой и особыми условиями жизни в его глубинах.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820150" y="1400800"/>
            <a:ext cx="3924900" cy="3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редких обитателей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97" y="1986695"/>
            <a:ext cx="321900" cy="28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3159" y="1968812"/>
            <a:ext cx="241425" cy="321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5759" y="1986695"/>
            <a:ext cx="321900" cy="286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9747" y="3567112"/>
            <a:ext cx="321900" cy="321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52584" y="3584995"/>
            <a:ext cx="321900" cy="286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270000" y="345400"/>
            <a:ext cx="8216100" cy="94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озёра важны для природы и людей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286471" y="25196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Регулируют сток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86471" y="28259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собирают и постепенно отдают воду, поэтому сглаживают резкие колебания уровня рек и помогают поддерживать более устойчивый водный режим.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220796" y="25196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220796" y="28259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озёра служат источником пресной воды для населения и хозяйства. Их используют там, где важно иметь рядом природный водоём.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253633" y="25196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живых организмов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3253633" y="28259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озёрах обитают рыбы, водные растения и многие птицы. Такие водоёмы создают разнообразные условия для жизни в прибрежной зоне и на мелководье.
</a:t>
            </a:r>
            <a:endParaRPr lang="en-US" sz="800" dirty="0"/>
          </a:p>
        </p:txBody>
      </p:sp>
      <p:sp>
        <p:nvSpPr>
          <p:cNvPr id="21" name="Text 8"/>
          <p:cNvSpPr txBox="1"/>
          <p:nvPr/>
        </p:nvSpPr>
        <p:spPr>
          <a:xfrm>
            <a:off x="4737621" y="41179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Нуждаются в защите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4737621" y="44242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берегов и чрезмерный забор воды нарушают естественное равновесие. Если озеро использовать неразумно, оно быстро теряет чистоту и биологическое разнообразие.
</a:t>
            </a:r>
            <a:endParaRPr lang="en-US" sz="800" dirty="0"/>
          </a:p>
        </p:txBody>
      </p:sp>
      <p:sp>
        <p:nvSpPr>
          <p:cNvPr id="23" name="Text 10"/>
          <p:cNvSpPr txBox="1"/>
          <p:nvPr/>
        </p:nvSpPr>
        <p:spPr>
          <a:xfrm>
            <a:off x="1770458" y="41179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использование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1770458" y="44242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помогают рыболовству, отдыху и судоходству, а также могут быть источником лечебных грязей, которые используют в санаториях и на курортах.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60" y="2199550"/>
            <a:ext cx="701488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болот и их особенности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географии, обобщение признаков типов болот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болота отличаются по источникам питания, составу воды и растительности.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богаче минеральное питание, тем разнообразнее растительность; верховые болота беднее, а низинные — питательнее.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03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болота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73175" y="3333488"/>
            <a:ext cx="23556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может возникнуть там, где вода долго задерживается: в понижениях местности, на плоских равнинах или в местах, где плохо уходит влага.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3175" y="2812225"/>
            <a:ext cx="23556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Понижение рельефа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406263" y="3333488"/>
            <a:ext cx="23556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Мелкое озеро постепенно мелеет, зарастает растениями и превращается в заболоченную территорию. Так водоём медленно меняет свой облик.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406263" y="2812225"/>
            <a:ext cx="23556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Зарастание водоёма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6339350" y="3333488"/>
            <a:ext cx="23556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избытка воды и недостатка кислорода остатки растений разлагаются очень медленно. Со временем они накапливаются и образуют торф.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339350" y="2812225"/>
            <a:ext cx="23556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торфа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подземных вод в жизни людей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учебному материалу по географии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особенно важны там, где поверхностных источников мало, а доступ к воде зависит от колодцев и скважин.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поддерживают жизнь людей и хозяйства, поэтому их качество и запасы необходимо беречь.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144391"/>
            <a:ext cx="8606400" cy="1823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0361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подземные воды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5118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заполняют поры песков, трещины в горных породах и карстовые пустоты, где может скапливаться и перемещаться вода.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8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Поры и трещины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8565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подземных вод связана не только с природными условиями, но и с состоянием поверхности. Загрязнение почвы быстро отражается на их качестве.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565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воды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7416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залегания зависит от состава пород, количества осадков и скорости просачивания воды. На разных территориях она может сильно отличаться.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416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глубину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26267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скопление воды находится в водоносном слое. Он располагается между водоупорными слоями, которые мешают воде уходить глубже.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267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Водоносный слой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в подземные горизонты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атмосферные осадки просачиваются в породы, образуют водоносный слой и выходят на поверхность.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224706"/>
            <a:ext cx="4212000" cy="22417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8825" y="1224706"/>
            <a:ext cx="4212000" cy="22417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2161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Многолетняя мерзлота и её распространение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82875" y="4112625"/>
            <a:ext cx="37572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ногами лежит грунт, который остаётся промёрзшим многие годы подряд. Летом оттаивает только тонкий верхний слой, а ниже сохраняется твёрдая холодная основа. На поверхности заметны камни, редкая трава и трещины, появляющиеся из-за промерзания.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2875" y="3618100"/>
            <a:ext cx="3757200" cy="4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которая не оттаивает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1700" y="4112625"/>
            <a:ext cx="37572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территории выглядят сурово и открыто: низкие кустарники, мох, пятна снега и оголённые каменные участки создают северный ландшафт. Мерзлота распространена в Сибири, Канаде, на Аляске и в других холодных районах.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51700" y="3618100"/>
            <a:ext cx="3757200" cy="4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пейзаж мерзлоты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875" y="1580407"/>
            <a:ext cx="3399600" cy="318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опасно таяние многолетней мерзлоты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82875" y="1965199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ледяные прослойки внутри почвы тают, грунт теряет прочность и оседает. Из-за этого появляются перекосы зданий, трещины в дорожном покрытии и деформации оснований сооружений.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82875" y="1651175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Проседание грунта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82875" y="4502124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снизить ущерб, специалисты наблюдают за температурой грунта, глубиной оттаивания и устойчивостью построек. Такие меры помогают заранее оценить опасность и защитить людей и объекты.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82875" y="4188100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контроль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82875" y="3656482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оттаивании высвобождаются органические остатки, а при их разложении образуется метан. Этот газ усиливает потепление, поэтому таяние мерзлоты может ускорять дальнейшие климатические изменения.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782875" y="3342458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из почвы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782875" y="2810840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дома, трубопроводы, аэродромы и линии связи. В районах мерзлоты строения укрепляют сваями и регулярно проверяют состояние почвы, чтобы вовремя заметить опасные изменения.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782875" y="2496817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 инфраструктуры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2318719"/>
            <a:ext cx="3989100" cy="18009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Ледники: основные типы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типа ледников различаются по положению, размеру и характеру движения льда.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ледники влияют прежде всего на речной сток, а покровные и шельфовые содержат основные запасы льда планеты.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319" y="1931525"/>
            <a:ext cx="2735512" cy="29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73175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 захватывает камни, песок и глину, а затем переносит их на большие расстояния. Когда лёд тает, этот материал накапливается в виде морен и валунных гряд.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731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обломков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3175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 не стоит на месте: под давлением собственной массы он медленно сползает вниз, словно очень неторопливая река льда. Это движение меняет рельеф и переносит твёрдый материал.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73175" y="2151037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движение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06263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пути лёд царапает и полирует скалы, оставляя гладкие поверхности и борозды. Такой процесс называют ледниковой обработкой, и он хорошо заметен в горных районах.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406275" y="2151249"/>
            <a:ext cx="2355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Шлифование пород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3406263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таяние ледников усиливается, поэтому в горных районах реки получают дополнительную воду. Благодаря этому ледники играют важную роль в сезонном водном режиме.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4062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рек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270000" y="270000"/>
            <a:ext cx="7764000" cy="13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ледники изменяют поверхность Земли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сосредоточена пресная вода Земли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 распределению пресной воды в гидросфере Земли.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Доступная человеку пресная вода — лишь малая часть общего запаса, поэтому её особенно важно беречь и не загрязнять.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пресной воды скрыта во льдах и под землёй, а значит, поверхностные источники требуют особенно бережного отношения.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44" y="1247925"/>
            <a:ext cx="2807712" cy="364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549" y="1247925"/>
            <a:ext cx="2807712" cy="364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954" y="1247925"/>
            <a:ext cx="2807712" cy="364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0361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вод суши в круговороте воды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281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вода собирается в озёрах, реках и понижениях рельефа, а затем снова возвращается в атмосферу. Эти водоёмы не существуют отдельно: они постоянно обмениваются влагой с окружающей природой и подземными слоями.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281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реки в единой системе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265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медленно накапливают воду, а затем постепенно отдают её в реки и грунт. Подземные воды, в свою очередь, питают родники и поддерживают уровень влаги там, где на поверхности воды почти не видно.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65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 подземные горизонты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2249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многолетняя мерзлота тоже участвуют в круговороте: снег накапливается, превращается в лёд, а при таянии снова даёт воду. Изменение температуры заметно влияет на весь этот природный механизм.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249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Лёд, мерзлота и климат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03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вод суши и меры охраны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118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воды, мусор и нефтепродукты ухудшают качество воды в реках, озёрах и подземных горизонтах. Чтобы защитить водоёмы, нужно очищать стоки и не допускать сбросов без контроля.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8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6289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Осушённые болота теряют способность удерживать воду и очищать её естественным образом. Сохранение таких территорий важно для рек, животных и общего баланса влаги в природе.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6289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8631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может помогать природе, если экономит воду дома, не загрязняет берега и поддерживает чистоту водоёмов. Даже простые привычки снижают нагрузку на водные объекты.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8631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460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потепления климата уменьшаются площади ледников и меняется питание горных рек. Для смягчения последствий важно сокращать выбросы и бережно относиться к природным ресурсам.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7460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льда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сохраняют водные объекты и природные ресурсы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повседневные и природоохранные меры, которые помогают сохранить чистую воду и устойчивые экосистемы.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суши — основа природного равновесия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Озёра, болота, подземные воды, мерзлота и ледники связаны между собой и влияют на жизнь всей планеты. Сохраняя их, мы бережём пресную воду, природу России и будущее людей.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2026-06-02T19:34:21Z</dcterms:created>
  <dcterms:modified xsi:type="dcterms:W3CDTF">2026-06-02T19:34:21Z</dcterms:modified>
</cp:coreProperties>
</file>