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image" Target="../media/image-10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Россия: география, население, хозяйство и место в мире
</a:t>
            </a:r>
            <a:endParaRPr lang="en-US" sz="2552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люди, ресурсы и развитие России — в единой географической картине.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протяженность, резкие природные контрасты и неравномерное освоение делают Россию страной, где расстояние, климат и ресурсы напрямую влияют на жизнь людей, экономику и региональные различия.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 — особый объект географии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России: пространство, границы, соседи
</a:t>
            </a:r>
            <a:endParaRPr lang="en-US" sz="2671" dirty="0"/>
          </a:p>
        </p:txBody>
      </p:sp>
      <p:sp>
        <p:nvSpPr>
          <p:cNvPr id="8" name="Text 1"/>
          <p:cNvSpPr txBox="1"/>
          <p:nvPr/>
        </p:nvSpPr>
        <p:spPr>
          <a:xfrm>
            <a:off x="3365265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система границ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имеет сухопутные и морские границы, что делает ее географию особенно многослойной. Такое положение расширяет возможности внешних связей, но одновременно повышает значение пограничной безопасности и транспорта.
</a:t>
            </a:r>
            <a:endParaRPr lang="en-US" sz="889" dirty="0"/>
          </a:p>
        </p:txBody>
      </p:sp>
      <p:sp>
        <p:nvSpPr>
          <p:cNvPr id="10" name="Text 3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Европой и Азией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5150" y="3852876"/>
            <a:ext cx="2514600" cy="7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ключевое положение в Евразии, соединяя европейские и азиатские направления движения людей, товаров и идей. Это создает высокий транзитный потенциал, но требует развитой инфраструктуры на огромных расстояниях.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243252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пространства
</a:t>
            </a:r>
            <a:endParaRPr lang="en-US" sz="1225" dirty="0"/>
          </a:p>
        </p:txBody>
      </p:sp>
      <p:sp>
        <p:nvSpPr>
          <p:cNvPr id="13" name="Text 6"/>
          <p:cNvSpPr txBox="1"/>
          <p:nvPr/>
        </p:nvSpPr>
        <p:spPr>
          <a:xfrm>
            <a:off x="6243256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концентрирует население и управленческие центры, тогда как азиатская часть отличается большей площадью, ресурсной насыщенностью и меньшей плотностью освоения, что усиливает территориальный контраст.
</a:t>
            </a:r>
            <a:endParaRPr lang="en-US" sz="889" dirty="0"/>
          </a:p>
        </p:txBody>
      </p:sp>
      <p:sp>
        <p:nvSpPr>
          <p:cNvPr id="14" name="Text 7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удаленных районов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положение страны требует постоянного развития северных, сибирских и дальневосточных территорий. Их удаленность, климатическая суровость и транспортная сложность влияют на стоимость жизни и хозяйственной деятельности.
</a:t>
            </a:r>
            <a:endParaRPr lang="en-US" sz="969" dirty="0"/>
          </a:p>
        </p:txBody>
      </p:sp>
      <p:sp>
        <p:nvSpPr>
          <p:cNvPr id="16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показатели России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показатели, по которым оценивают население, урбанизацию и демографическую ситуацию.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остается крупной и преимущественно городской страной, но низкая плотность населения и демографические вызовы заметно влияют на расселение и развитие территорий.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и демографическая нагрузка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населения показывает, как демографические изменения отражаются на рынке труда, социальной сфере и региональной устойчивости.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доли трудоспособных возрастов повышает нагрузку на экономику и социальные системы, особенно вне крупных городов.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оценки возрастной структуры населения, 2023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России как фактор хозяйственного развития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70737" y="2294333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ограничения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737" y="2494574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России находится в умеренном и субарктическом поясах. Долгая зима, морозы и короткий вегетационный период повышают расходы на строительство, транспорт, энергию и содержание инфраструктуры.
</a:t>
            </a:r>
            <a:endParaRPr lang="en-US" sz="651" dirty="0"/>
          </a:p>
        </p:txBody>
      </p:sp>
      <p:sp>
        <p:nvSpPr>
          <p:cNvPr id="14" name="Text 4"/>
          <p:cNvSpPr txBox="1"/>
          <p:nvPr/>
        </p:nvSpPr>
        <p:spPr>
          <a:xfrm>
            <a:off x="270737" y="4442561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освоения территории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737" y="4642802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природные условия, тем дороже дороги, жилье, энергетика и коммунальные сети. Поэтому хозяйственное освоение северных и восточных районов требует особых инвестиций и продуманной государственной политики.
</a:t>
            </a:r>
            <a:endParaRPr lang="en-US" sz="651" dirty="0"/>
          </a:p>
        </p:txBody>
      </p:sp>
      <p:sp>
        <p:nvSpPr>
          <p:cNvPr id="16" name="Text 6"/>
          <p:cNvSpPr txBox="1"/>
          <p:nvPr/>
        </p:nvSpPr>
        <p:spPr>
          <a:xfrm>
            <a:off x="270737" y="3726485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концентрация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270737" y="3926725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запасы полезных ископаемых и лесных ресурсов сосредоточены в Западной Сибири, на Урале, в Восточной Сибири, на Севере и Дальнем Востоке. Это определяет развитие добывающих отраслей.
</a:t>
            </a:r>
            <a:endParaRPr lang="en-US" sz="677" dirty="0"/>
          </a:p>
        </p:txBody>
      </p:sp>
      <p:sp>
        <p:nvSpPr>
          <p:cNvPr id="18" name="Text 8"/>
          <p:cNvSpPr txBox="1"/>
          <p:nvPr/>
        </p:nvSpPr>
        <p:spPr>
          <a:xfrm>
            <a:off x="270737" y="3010408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737" y="3210650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страны сочетаются тундра, тайга, лесостепь, степь, горы и морские побережья. Такое разнообразие создает разные условия для сельского хозяйства, расселения населения и специализации регионов.
</a:t>
            </a:r>
            <a:endParaRPr lang="en-US" sz="6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1045725"/>
            <a:ext cx="59349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Минерально-сырьевая база и природные ресурсы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1900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металлургическое сырье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1899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Кузбасс и Канско-Ачинский район играют важную роль в угольной промышленности, а железные руды и цветные металлы поддерживают работу металлургических предприятий и экспортный потенциал страны.
</a:t>
            </a:r>
            <a:endParaRPr lang="en-US" sz="939" dirty="0"/>
          </a:p>
        </p:txBody>
      </p:sp>
      <p:sp>
        <p:nvSpPr>
          <p:cNvPr id="14" name="Text 4"/>
          <p:cNvSpPr txBox="1"/>
          <p:nvPr/>
        </p:nvSpPr>
        <p:spPr>
          <a:xfrm>
            <a:off x="2667083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Уральская промышленная база
</a:t>
            </a:r>
            <a:endParaRPr lang="en-US" sz="1230" dirty="0"/>
          </a:p>
        </p:txBody>
      </p:sp>
      <p:sp>
        <p:nvSpPr>
          <p:cNvPr id="15" name="Text 5"/>
          <p:cNvSpPr txBox="1"/>
          <p:nvPr/>
        </p:nvSpPr>
        <p:spPr>
          <a:xfrm>
            <a:off x="2667080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исторически остается одной из главных опор тяжелой промышленности. Здесь сосредоточены предприятия, связанные с переработкой руд, металлургией, машиностроением и выпуском промышленного оборудования.
</a:t>
            </a:r>
            <a:endParaRPr lang="en-US" sz="908" dirty="0"/>
          </a:p>
        </p:txBody>
      </p:sp>
      <p:sp>
        <p:nvSpPr>
          <p:cNvPr id="16" name="Text 6"/>
          <p:cNvSpPr txBox="1"/>
          <p:nvPr/>
        </p:nvSpPr>
        <p:spPr>
          <a:xfrm>
            <a:off x="4842265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пресная вода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842261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северные территории дают значительную часть лесных ресурсов и располагают крупными запасами пресной воды. Эти богатства важны не только для экономики, но и для долгосрочной экологической устойчивости.
</a:t>
            </a:r>
            <a:endParaRPr lang="en-US" sz="898" dirty="0"/>
          </a:p>
        </p:txBody>
      </p:sp>
      <p:sp>
        <p:nvSpPr>
          <p:cNvPr id="18" name="Text 8"/>
          <p:cNvSpPr txBox="1"/>
          <p:nvPr/>
        </p:nvSpPr>
        <p:spPr>
          <a:xfrm>
            <a:off x="7017449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зависимость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7017443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потенциал обеспечивает экспортные доходы и бюджетные поступления, но делает экономику чувствительной к мировым ценам на сырье. Поэтому значение переработки и технологического развития постоянно возрастает.
</a:t>
            </a:r>
            <a:endParaRPr lang="en-US" sz="851" dirty="0"/>
          </a:p>
        </p:txBody>
      </p:sp>
      <p:sp>
        <p:nvSpPr>
          <p:cNvPr id="20" name="Text 10"/>
          <p:cNvSpPr txBox="1"/>
          <p:nvPr/>
        </p:nvSpPr>
        <p:spPr>
          <a:xfrm>
            <a:off x="7017449" y="910559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ресурсы
</a:t>
            </a:r>
            <a:endParaRPr lang="en-US" sz="1400" dirty="0"/>
          </a:p>
        </p:txBody>
      </p:sp>
      <p:sp>
        <p:nvSpPr>
          <p:cNvPr id="21" name="Text 11"/>
          <p:cNvSpPr txBox="1"/>
          <p:nvPr/>
        </p:nvSpPr>
        <p:spPr>
          <a:xfrm>
            <a:off x="7017443" y="1408001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природный газ формируют основу ресурсной специализации России. Особенно значимы районы Западной Сибири, где сосредоточены крупнейшие центры добычи и транспортировки углеводородов.
</a:t>
            </a:r>
            <a:endParaRPr lang="en-US" sz="8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России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постепенно меняет направления, однако сырьевой характер экспорта по-прежнему остается ведущим.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остается опорой экономики, но его устойчивость зависит от расширения несырьевых поставок и повышения технологичности.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внешнеторговой статистики России, 2023–2024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223957"/>
            <a:ext cx="3776100" cy="16825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экономико-географического положения
</a:t>
            </a:r>
            <a:endParaRPr lang="en-US" sz="2434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 экономические обзоры, 2023–2024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факторов, которые помогают развитию страны и одновременно создают ограничения для хозяйства.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России — сочетание масштаба, ресурсов и положения в Евразии; главное ограничение — дорогая инфраструктура и неравномерность освоения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9825" y="3562970"/>
            <a:ext cx="325200" cy="260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15700" y="3562970"/>
            <a:ext cx="325200" cy="2601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12763" y="3562970"/>
            <a:ext cx="325200" cy="2601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77613" y="1918452"/>
            <a:ext cx="325200" cy="289067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34488" y="1932906"/>
            <a:ext cx="325200" cy="26016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хозяйства России: пространственное размещение
</a:t>
            </a:r>
            <a:endParaRPr lang="en-US" sz="2700" dirty="0"/>
          </a:p>
        </p:txBody>
      </p:sp>
      <p:sp>
        <p:nvSpPr>
          <p:cNvPr id="20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21" name="Text 2"/>
          <p:cNvSpPr txBox="1"/>
          <p:nvPr/>
        </p:nvSpPr>
        <p:spPr>
          <a:xfrm>
            <a:off x="428425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
</a:t>
            </a:r>
            <a:endParaRPr lang="en-US" sz="1200" dirty="0"/>
          </a:p>
        </p:txBody>
      </p:sp>
      <p:sp>
        <p:nvSpPr>
          <p:cNvPr id="22" name="Text 3"/>
          <p:cNvSpPr txBox="1"/>
          <p:nvPr/>
        </p:nvSpPr>
        <p:spPr>
          <a:xfrm>
            <a:off x="428425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Санкт-Петербург концентрируют управление, финансы, науку и высокотехнологичные услуги. Здесь сосредоточены квалифицированные кадры, крупнейший спрос и наиболее плотные деловые связи.
</a:t>
            </a:r>
            <a:endParaRPr lang="en-US" sz="806" dirty="0"/>
          </a:p>
        </p:txBody>
      </p:sp>
      <p:sp>
        <p:nvSpPr>
          <p:cNvPr id="23" name="Text 4"/>
          <p:cNvSpPr txBox="1"/>
          <p:nvPr/>
        </p:nvSpPr>
        <p:spPr>
          <a:xfrm>
            <a:off x="6234300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отраслей и территории
</a:t>
            </a:r>
            <a:endParaRPr lang="en-US" sz="1200" dirty="0"/>
          </a:p>
        </p:txBody>
      </p:sp>
      <p:sp>
        <p:nvSpPr>
          <p:cNvPr id="24" name="Text 5"/>
          <p:cNvSpPr txBox="1"/>
          <p:nvPr/>
        </p:nvSpPr>
        <p:spPr>
          <a:xfrm>
            <a:off x="6234300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хозяйства зависит от ресурсов, транспорта, кадров и истории освоения. Поэтому экономическая карта России формируется неравномерно и отражает различия между регионами.
</a:t>
            </a:r>
            <a:endParaRPr lang="en-US" sz="900" dirty="0"/>
          </a:p>
        </p:txBody>
      </p:sp>
      <p:sp>
        <p:nvSpPr>
          <p:cNvPr id="25" name="Text 6"/>
          <p:cNvSpPr txBox="1"/>
          <p:nvPr/>
        </p:nvSpPr>
        <p:spPr>
          <a:xfrm>
            <a:off x="3331363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пищевая отрасль
</a:t>
            </a:r>
            <a:endParaRPr lang="en-US" sz="1200" dirty="0"/>
          </a:p>
        </p:txBody>
      </p:sp>
      <p:sp>
        <p:nvSpPr>
          <p:cNvPr id="26" name="Text 7"/>
          <p:cNvSpPr txBox="1"/>
          <p:nvPr/>
        </p:nvSpPr>
        <p:spPr>
          <a:xfrm>
            <a:off x="3331363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европейской части России обладает более благоприятными природными условиями для земледелия. Здесь особенно развиты выращивание зерновых культур, животноводство и переработка сельхозпродукции.
</a:t>
            </a:r>
            <a:endParaRPr lang="en-US" sz="850" dirty="0"/>
          </a:p>
        </p:txBody>
      </p:sp>
      <p:sp>
        <p:nvSpPr>
          <p:cNvPr id="27" name="Text 8"/>
          <p:cNvSpPr txBox="1"/>
          <p:nvPr/>
        </p:nvSpPr>
        <p:spPr>
          <a:xfrm>
            <a:off x="428425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
</a:t>
            </a:r>
            <a:endParaRPr lang="en-US" sz="1200" dirty="0"/>
          </a:p>
        </p:txBody>
      </p:sp>
      <p:sp>
        <p:nvSpPr>
          <p:cNvPr id="28" name="Text 9"/>
          <p:cNvSpPr txBox="1"/>
          <p:nvPr/>
        </p:nvSpPr>
        <p:spPr>
          <a:xfrm>
            <a:off x="428425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Нефтегазовая добыча и энергетика особенно развиты в Западной Сибири и на севере страны. Эта специализация поддерживает экспорт, бюджетные доходы и работу многих смежных отраслей.
</a:t>
            </a:r>
            <a:endParaRPr lang="en-US" sz="900" dirty="0"/>
          </a:p>
        </p:txBody>
      </p:sp>
      <p:sp>
        <p:nvSpPr>
          <p:cNvPr id="29" name="Text 10"/>
          <p:cNvSpPr txBox="1"/>
          <p:nvPr/>
        </p:nvSpPr>
        <p:spPr>
          <a:xfrm>
            <a:off x="4785300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машиностроение
</a:t>
            </a:r>
            <a:endParaRPr lang="en-US" sz="1200" dirty="0"/>
          </a:p>
        </p:txBody>
      </p:sp>
      <p:sp>
        <p:nvSpPr>
          <p:cNvPr id="30" name="Text 11"/>
          <p:cNvSpPr txBox="1"/>
          <p:nvPr/>
        </p:nvSpPr>
        <p:spPr>
          <a:xfrm>
            <a:off x="4785300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остается важнейшей промышленной базой, где сосредоточены металлургические и машиностроительные предприятия. Их размещение связано с сырьем, производственными традициями и развитой транспортной сетью.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территорий: от ресурсов к качеству жизни
</a:t>
            </a:r>
            <a:endParaRPr lang="en-US" sz="1988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пространственного развития: ресурсы и положение территории задают размещение хозяйства, а инфраструктура и занятость формируют доходы и спрос на услуги.
</a:t>
            </a:r>
            <a:endParaRPr lang="en-US" sz="8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максимум функций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концентрирует управление, финансы, образование и крупнейшие транспортные потоки. Здесь особенно заметен контраст между деловым центром, плотной жилой застройкой и периферийными районами, которые растут быстрее, чем успевает обновляться городская среда.
</a:t>
            </a:r>
            <a:endParaRPr lang="en-US" sz="722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большого города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периферии контраст особенно заметен: новые кварталы соседствуют с промышленными зонами, складами и малообустроенными территориями. Именно здесь лучше всего видны проблемы пригородного роста, экологической нагрузки и неравномерного доступа к транспорту и сервисам.
</a:t>
            </a:r>
            <a:endParaRPr lang="en-US" sz="722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 крупные агломерации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Санкт-Петербург, Екатеринбург, Новосибирск и Казань показывают, как агломерация расширяет рынок труда и услуг. При этом плотная застройка, пробки и дефицит жилья вблизи центра становятся неизбежной платой за высокую концентрацию возможностей.
</a:t>
            </a:r>
            <a:endParaRPr lang="en-US" sz="795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России: центр притяжения и зона напряжения
</a:t>
            </a:r>
            <a:endParaRPr lang="en-US" sz="3000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уровне развития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и ресурсные регионы обычно тянут вверх доходы и инвестиции, тогда как удалённые территории сильнее зависят от транспорта и климата.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регион от крупных центров и магистралей, тем заметнее разрыв по доходам, инвестициям и качеству инфраструктуры.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по материалам Росстата и региональных обзоров, 2023–2024
</a:t>
            </a:r>
            <a:endParaRPr lang="en-US" sz="8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34" y="1871675"/>
            <a:ext cx="2909783" cy="298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работа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65275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выше заработки и шире выбор вакансий, поэтому семьи быстрее улучшают жилищные условия и получают доступ к платным услугам, образованию и досугу.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рядом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100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периферийных районах чаще ощущается нехватка врачей и узких специалистов. Дорога до больницы может занимать много времени, а это напрямую влияет на повседневную безопасность.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связь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65275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дорог, транспортная доступность и качество интернета определяют, насколько легко добираться до школы, работы, поликлиники и государственных сервисов.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среда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100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воздух, благоустроенные дворы и доступ к зелёным зонам особенно важны в промышленных городах. Там, где среда комфортнее, люди дольше остаются жить и работать.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качество жизни в разных территориях
</a:t>
            </a:r>
            <a:endParaRPr lang="en-US" sz="2700" dirty="0"/>
          </a:p>
        </p:txBody>
      </p:sp>
      <p:sp>
        <p:nvSpPr>
          <p:cNvPr id="18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индикаторы: что они показывают о территории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показателей помогает понять, почему одни территории удерживают население, а другие теряют 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показатели лучше в крупных центрах, а на периферии слабее медицина, занятость и связность; интернет частично сглаживает территориальные различия.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2023–2024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3532925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4200" y="3516925"/>
            <a:ext cx="360000" cy="3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3900" y="349692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2800" y="196777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50000" y="1983775"/>
            <a:ext cx="360000" cy="28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природно-ресурсные и экологические проблемы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78600" y="393147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600" y="434022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сталкиваются с выбросами от энергетики, металлургии и транспорта. Это ухудшает здоровье горожан и повышает расходы на природоохранные меры.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4200" y="393147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Арктику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64200" y="434022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Севера требует особой осторожности: холодный климат, хрупкие экосистемы и сложная логистика делают любую хозяйственную деятельность дорогой и экологически чувствительной.
</a:t>
            </a:r>
            <a:endParaRPr lang="en-US" sz="834" dirty="0"/>
          </a:p>
        </p:txBody>
      </p:sp>
      <p:sp>
        <p:nvSpPr>
          <p:cNvPr id="15" name="Text 6"/>
          <p:cNvSpPr txBox="1"/>
          <p:nvPr/>
        </p:nvSpPr>
        <p:spPr>
          <a:xfrm>
            <a:off x="3221400" y="393147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1400" y="434022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и на Дальнем Востоке пожары охватывают огромные площади, нарушают транспорт, ухудшают воздух и приводят к потерям лесных ресурсов.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692800" y="238232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транспортная сеть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692800" y="279107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части дороги и магистрали развиты плотнее, чем в азиатской. На больших расстояниях слабая связанность повышает стоимость перевозок и освоения территорий.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1750000" y="238232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риски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1750000" y="279107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транспортировка углеводородов несут опасность разливов и повреждения природных экосистем. Особенно уязвимы северные территории и районы с хрупкой природой.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знания страны к ответственности за место проживания
</a:t>
            </a:r>
            <a:endParaRPr lang="en-US" sz="2307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семейным и школьным опытом, краеведением и участием в местных проектах формирует территориальную идентичность.
</a:t>
            </a:r>
            <a:endParaRPr lang="en-US" sz="10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1812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Евразийский узел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1812" y="2391301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связывает Европу и Азию, а также делает страну важным участником сухопутных и морских маршрутов. Это усиливает значение транзита, портов и крупных транспортных коридоров.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5115100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роль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15100" y="2391302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остаётся заметным поставщиком энергоресурсов на мировом рынке. Именно поэтому состояние добычи, трубопроводов и экспортной инфраструктуры влияет не только на экономику, но и на внешнюю политику.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812" y="3523800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торговых связей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91812" y="3817226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2014 и 2022 годов усилились ограничения со стороны ряда западных стран, а связи с Азией, СНГ, Ближним Востоком и Африкой стали заметно важнее для торговли и сотрудничества.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5115100" y="3523803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5115100" y="3817229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маршруты повышают значение северных портов и ледокольного флота. Для России это не только транспортный проект, но и способ усилить присутствие в мировой логистике.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78606" y="605257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мировой географии и международных связях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географические вызовы развития России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создают большие расстояния, неравномерное расселение и зависимость многих территорий от одного-двух видов хозяйства.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усиливаются там, где одновременно сочетаются старение населения, слабая связанность и высокая стоимость инфраструктуры.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Росстата, Минэкономразвития и региональных обзоров, 2023–2024
</a:t>
            </a:r>
            <a:endParaRPr lang="en-US" sz="8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ресурсами и пространственными ограничениями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 обладает огромными возможностями: ресурсами, крупными городами, научным потенциалом и выгодным положением в Евразии. Но устойчивое развитие зависит от того, удастся ли сократить региональные разрывы и обновить инфраструктуру.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2026-06-03T05:14:32Z</dcterms:created>
  <dcterms:modified xsi:type="dcterms:W3CDTF">2026-06-03T05:14:32Z</dcterms:modified>
</cp:coreProperties>
</file>