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image" Target="../media/image-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5334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275" y="734600"/>
            <a:ext cx="3668700" cy="3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XIV век в истории Европы: войны, эпидемии и перемены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 кризисов, который изменил Европу.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63275" y="301750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началу XIV века Европа была разделена на множество государств и городов. Большинство людей жило в деревнях, работало на земле и зависело от урожая, погоды и торговли дальних регионов.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перед испытаниями XIV века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49400" y="1660200"/>
            <a:ext cx="1953000" cy="13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1315–1317
</a:t>
            </a:r>
            <a:endParaRPr lang="en-US" sz="5177" dirty="0"/>
          </a:p>
        </p:txBody>
      </p:sp>
      <p:sp>
        <p:nvSpPr>
          <p:cNvPr id="7" name="Text 3"/>
          <p:cNvSpPr txBox="1"/>
          <p:nvPr/>
        </p:nvSpPr>
        <p:spPr>
          <a:xfrm>
            <a:off x="431150" y="3792125"/>
            <a:ext cx="23895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эти годы Северная Европа пережила Великий голод, ослабивший тысячи людей.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4023150" y="1160500"/>
            <a:ext cx="4550100" cy="234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Неурожаи и голод сделали население слабее и подготовили почву для будущих бедствий.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023150" y="3797425"/>
            <a:ext cx="4550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Обобщающие данные по истории Средневековья: Encyclopaedia Britannica, статья «Great Famine».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кризисы усиливали друг друга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природные, военные и социальные потрясения складывались в один общий кризис XIV 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70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9100" y="402675"/>
            <a:ext cx="4049400" cy="13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Столетняя война между Англией и Францией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1354700" y="1877884"/>
            <a:ext cx="4403700" cy="7016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конфликта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Английские короли претендовали на французский престол и спорили из-за земель во Франции. Эти разногласия превратили политический спор в долгую войну между двумя сильнейшими державами.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1354700" y="2676925"/>
            <a:ext cx="4977300" cy="7016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Креси: сила лучников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1346 году при Креси английская армия показала, что хорошо организованная пехота и длинные луки могут победить более традиционное рыцарское войско. Это изменило представления о войне.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1354700" y="3475975"/>
            <a:ext cx="5500500" cy="7016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Пуатье и плен короля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1356 году при Пуатье французский король Иоанн II попал в плен. Для Франции это стало тяжелым ударом и показало, насколько опасной стала война для государства.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1354700" y="4268300"/>
            <a:ext cx="5970300" cy="7016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война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в Бретиньи временно ослабил конфликт, но не завершил его. К концу XIV века война продолжалась с перерывами и постепенно укрепляла роль королевской власти и армии.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810400"/>
            <a:ext cx="4166100" cy="199115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события Столетней войны в XIV веке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даты помогают увидеть, как военный конфликт развивался от первых побед Англии к постепенному усилению Франции.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изменила способы ведения боя и усилила значение денег, организации и постоянных войск.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исторические справки по Столетней войне; Encyclopaedia Britannica.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Черная смерть в Европе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разных территориях потери были неодинаковыми: где-то погибла треть жителей, а где-то — почти половина.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Эпидемия стала крупнейшей демографической катастрофой века и надолго изменила жизнь общества.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оценки демографических последствий Черной смерти; значения на диаграмме приведены в индексе, а не в абсолютных числах.
</a:t>
            </a:r>
            <a:endParaRPr lang="en-US" sz="96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8281" y="1483351"/>
            <a:ext cx="348862" cy="39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81131" y="1483351"/>
            <a:ext cx="348862" cy="398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13981" y="1483351"/>
            <a:ext cx="348862" cy="398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746831" y="1483351"/>
            <a:ext cx="348862" cy="3987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Черная смерть: как распространялась чума
</a:t>
            </a:r>
            <a:endParaRPr lang="en-US" sz="2800" dirty="0"/>
          </a:p>
        </p:txBody>
      </p:sp>
      <p:sp>
        <p:nvSpPr>
          <p:cNvPr id="1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3189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через порты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Болезнь пришла в Европу в 1347 году по торговым путям и через морские порты. Вместе с товарами и людьми инфекция быстро попадала в новые города.
</a:t>
            </a:r>
            <a:endParaRPr lang="en-US" sz="1400" dirty="0"/>
          </a:p>
        </p:txBody>
      </p:sp>
      <p:sp>
        <p:nvSpPr>
          <p:cNvPr id="18" name="Text 3"/>
          <p:cNvSpPr txBox="1"/>
          <p:nvPr/>
        </p:nvSpPr>
        <p:spPr>
          <a:xfrm>
            <a:off x="25518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распространение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2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густонаселенных местах чума передавалась особенно стремительно. В городах люди жили близко друг к другу, поэтому болезнь захватывала кварталы почти без остановки.
</a:t>
            </a:r>
            <a:endParaRPr lang="en-US" sz="1221" dirty="0"/>
          </a:p>
        </p:txBody>
      </p:sp>
      <p:sp>
        <p:nvSpPr>
          <p:cNvPr id="19" name="Text 4"/>
          <p:cNvSpPr txBox="1"/>
          <p:nvPr/>
        </p:nvSpPr>
        <p:spPr>
          <a:xfrm>
            <a:off x="47846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Тяжелые последствия
</a:t>
            </a:r>
            <a:pPr algn="ctr" indent="0" marL="0">
              <a:lnSpc>
                <a:spcPct val="100000"/>
              </a:lnSpc>
              <a:buNone/>
            </a:pPr>
            <a:r>
              <a:rPr lang="en-US" sz="12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заболевшие умирали уже через несколько дней. Потери были настолько велики, что в некоторых местах останавливалась обычная работа, торговля и даже похоронные обряды.
</a:t>
            </a:r>
            <a:endParaRPr lang="en-US" sz="1273" dirty="0"/>
          </a:p>
        </p:txBody>
      </p:sp>
      <p:sp>
        <p:nvSpPr>
          <p:cNvPr id="20" name="Text 5"/>
          <p:cNvSpPr txBox="1"/>
          <p:nvPr/>
        </p:nvSpPr>
        <p:spPr>
          <a:xfrm>
            <a:off x="70175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и неизвестность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Средневековые врачи не знали точной причины заражения. Из-за этого люди верили слухам, боялись соседей и нередко покидали дома, усугубляя панику.
</a:t>
            </a:r>
            <a:endParaRPr lang="en-US" sz="127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900" y="1159575"/>
            <a:ext cx="2081100" cy="208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500" y="1159575"/>
            <a:ext cx="2081100" cy="20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0950" y="1159575"/>
            <a:ext cx="2081100" cy="20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Города, ремесла и торговля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7554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Брюгге: торговый узел Севера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Брюгге стал одним из самых оживленных торговых центров Северной Европы. Сюда привозили шерсть, ткани, соль и другие товары, а на рынках встречались купцы из разных стран. Город богател благодаря перевозкам и обмену товарами между севером и югом Европы.
</a:t>
            </a:r>
            <a:endParaRPr lang="en-US" sz="890" dirty="0"/>
          </a:p>
        </p:txBody>
      </p:sp>
      <p:sp>
        <p:nvSpPr>
          <p:cNvPr id="12" name="Text 3"/>
          <p:cNvSpPr txBox="1"/>
          <p:nvPr/>
        </p:nvSpPr>
        <p:spPr>
          <a:xfrm>
            <a:off x="333995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Венеция и Генуя: морская конкуренция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Итальянские города Венеция и Генуя соперничали за торговые пути в Средиземном море. Их корабли перевозили пряности, ткани и металлы, а также связывали Европу с Востоком. Морская торговля делала эти города особенно влиятельными и богатыми.
</a:t>
            </a:r>
            <a:endParaRPr lang="en-US" sz="890" dirty="0"/>
          </a:p>
        </p:txBody>
      </p:sp>
      <p:sp>
        <p:nvSpPr>
          <p:cNvPr id="13" name="Text 4"/>
          <p:cNvSpPr txBox="1"/>
          <p:nvPr/>
        </p:nvSpPr>
        <p:spPr>
          <a:xfrm>
            <a:off x="592447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Цехи и Ганза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Ремесленники объединялись в цехи, чтобы защищать свои права, качество изделий и порядок обучения мастеров. На севере Европы торговые города соединялись в Ганзейский союз, который помогал им безопасно вести дела и совместно отстаивать интересы.
</a:t>
            </a:r>
            <a:endParaRPr lang="en-US" sz="89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31" y="1161425"/>
            <a:ext cx="3573987" cy="3693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563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положения крестьян и работников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4078175" y="996700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стал ценнее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эпидемий и потерь населения рабочих рук стало меньше. Из-за этого труд крестьянина или ремесленника начал цениться выше, а люди могли требовать лучших условий и меньших повинностей.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078175" y="1891825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Сопротивление землевладельцев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Феодалы не хотели терять прежнюю власть и пытались удержать старые порядки законами и наказаниями. Но заставить людей работать по-старому становилось все труднее.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078175" y="2786950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меняли правила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росли города и торговля, зависимость людей от земли ослабевала быстрее. У жителей появлялись новые занятия, а вместе с ними — больше возможностей выбирать, где и как жить.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078175" y="3682075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Ослабление феодальной 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старые отношения между сеньорами и зависимыми крестьянами теряли прежнюю силу. Кризис XIV века ускорил перемены, которые позже изменили всю европейскую деревню.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становился сильнее в XIV веке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Короли, города и торговля опирались на деньги, сбор налогов и организацию войска. Это постепенно меняло старый порядок Европы.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XIV веке усиливались те, кто лучше справлялся с войнами и финансами: прежде всего монархии и города.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 общим историческим тенденциям XIV века; точные доли не фиксируются.
</a:t>
            </a:r>
            <a:endParaRPr lang="en-US" sz="126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Папство в Авиньоне и кризис церкви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3302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1309 — папы в Авиньоне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Папский двор переехал из Рима в Авиньон. Многие современники увидели в этом зависимость церкви от французских правителей.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2280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1309–1377 — ослабление авторитета
</a:t>
            </a:r>
            <a:pPr algn="ctr" indent="0" marL="0">
              <a:lnSpc>
                <a:spcPct val="100000"/>
              </a:lnSpc>
              <a:buNone/>
            </a:pPr>
            <a:r>
              <a:rPr lang="en-US" sz="13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пребывание пап вне Рима усиливало споры о роли церкви. Доверие к папству среди верующих постепенно снижалось.
</a:t>
            </a:r>
            <a:endParaRPr lang="en-US" sz="1325" dirty="0"/>
          </a:p>
        </p:txBody>
      </p:sp>
      <p:sp>
        <p:nvSpPr>
          <p:cNvPr id="10" name="Text 4"/>
          <p:cNvSpPr txBox="1"/>
          <p:nvPr/>
        </p:nvSpPr>
        <p:spPr>
          <a:xfrm>
            <a:off x="61258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1378 — начало раскола
</a:t>
            </a:r>
            <a:pPr algn="ctr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возвращения папы в Рим церковь разделилась: появились соперничающие папы. Это стало одним из самых серьезных кризисов в истории папства.
</a:t>
            </a:r>
            <a:endParaRPr lang="en-US" sz="136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" y="25"/>
            <a:ext cx="33854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185150" y="266700"/>
            <a:ext cx="6599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 знания в XIV веке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078175" y="1027425"/>
            <a:ext cx="47064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Париже, Болонье и Оксфорде развивалось обучение. Там изучали богословие, право и философию, а образованные люди обменивались идеями между разными странами.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078175" y="1922550"/>
            <a:ext cx="47064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литературы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все чаще писали не только на латыни, но и на родных языках. Благодаря этому произведения становились ближе более широкому кругу читателей.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078175" y="2817675"/>
            <a:ext cx="47064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начали чаще говорить о личных переживаниях, дружбе, любви и повседневной жизни. Литература стала заметнее отражать внутренний мир человека.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078175" y="3712800"/>
            <a:ext cx="47064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писатели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Данте, Петрарка и Боккаччо показали, что культура может быть не только церковной, но и глубоко человеческой, связанной с чувствами и размышлениями.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930625"/>
            <a:ext cx="4392900" cy="1750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6375" y="402675"/>
            <a:ext cx="84384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деятели XIV века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26375" y="1354877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имена связаны с культурой XIV века и показывают, как менялись литература и взгляды людей.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375" y="3287475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все чаще обращалась к человеку, его чувствам и реальной жизни, а не только к религиозным темам.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сведения о деятелях европейской культуры XIV–XV веков.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99485" y="0"/>
            <a:ext cx="274253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266700"/>
            <a:ext cx="5852700" cy="10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Военное дело: новые способы ведения войны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33020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330150" y="2158380"/>
            <a:ext cx="2845097" cy="8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Пехота важнее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сражениях все чаще решающую роль играли пешие воины. Они могли действовать плотным строем и лучше сопротивляться атакам конницы.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337703" y="2158380"/>
            <a:ext cx="2845097" cy="8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пушки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Появлялись пушки и другое пороховое оружие. Они еще были несовершенными, но уже показывали, что война меняется очень быстро.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30150" y="3773480"/>
            <a:ext cx="2845097" cy="8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Луки и арбалеты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луки и арбалеты наносили большой урон на расстоянии. Это уменьшало прежнее преимущество рыцарей в тяжелых доспехах.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3337703" y="3773480"/>
            <a:ext cx="2845097" cy="8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и деньги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победы становились важны не только храбрость, но и дисциплина, снабжение и средства на содержание армии. Война становилась более сложным делом.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2497200" cy="46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Восстания и народное недовольство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265163" y="133475"/>
            <a:ext cx="26154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недовольства
</a:t>
            </a:r>
            <a:pPr algn="r" indent="0" marL="0">
              <a:lnSpc>
                <a:spcPct val="100000"/>
              </a:lnSpc>
              <a:buNone/>
            </a:pPr>
            <a:r>
              <a:rPr lang="en-US" sz="11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налоги, военные потери и тяжелая жизнь вызывали раздражение у крестьян и горожан. Люди все чаще требовали справедливости и облегчения повинностей.
</a:t>
            </a:r>
            <a:endParaRPr lang="en-US" sz="1163" dirty="0"/>
          </a:p>
        </p:txBody>
      </p:sp>
      <p:sp>
        <p:nvSpPr>
          <p:cNvPr id="10" name="Text 3"/>
          <p:cNvSpPr txBox="1"/>
          <p:nvPr/>
        </p:nvSpPr>
        <p:spPr>
          <a:xfrm>
            <a:off x="3265163" y="3827425"/>
            <a:ext cx="26154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1381 — восстание Уота Тайлера
</a:t>
            </a:r>
            <a:pPr algn="r" indent="0" marL="0">
              <a:lnSpc>
                <a:spcPct val="100000"/>
              </a:lnSpc>
              <a:buNone/>
            </a:pPr>
            <a:r>
              <a:rPr lang="en-US" sz="13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3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Англии протесты против налогов и повинностей вылились в открытое выступление. Эти события доказали, что простые люди могли влиять на историю.
</a:t>
            </a:r>
            <a:endParaRPr lang="en-US" sz="1304" dirty="0"/>
          </a:p>
        </p:txBody>
      </p:sp>
      <p:sp>
        <p:nvSpPr>
          <p:cNvPr id="11" name="Text 4"/>
          <p:cNvSpPr txBox="1"/>
          <p:nvPr/>
        </p:nvSpPr>
        <p:spPr>
          <a:xfrm>
            <a:off x="6443138" y="1978500"/>
            <a:ext cx="26154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1358 — Жакерия во Франции
</a:t>
            </a:r>
            <a:pPr algn="l" indent="0" marL="0">
              <a:lnSpc>
                <a:spcPct val="100000"/>
              </a:lnSpc>
              <a:buNone/>
            </a:pPr>
            <a:r>
              <a:rPr lang="en-US" sz="13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Франции вспыхнуло крупное крестьянское восстание. Оно показало, насколько сильным было напряжение в обществе после войн и бедствий.
</a:t>
            </a:r>
            <a:endParaRPr lang="en-US" sz="132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Европа менялась к концу XIV века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потрясений люди чаще переезжали в города, а деньги и налоги становились важнее, чем раньше.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ослабил старые порядки, но одновременно ускорил рост городов, денег и сильной центральной власти.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динамика по общим тенденциям XIV века; значения условные, для наглядности.
</a:t>
            </a:r>
            <a:endParaRPr lang="en-US" sz="136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31" y="1161425"/>
            <a:ext cx="3573987" cy="3693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563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 людей XIV века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4078175" y="996700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деревне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людей жило в сельской местности и работало на земле. День был связан с полями, скотом и зависимостью от урожая и погоды.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078175" y="1891825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еда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рацион состоял из хлеба, каш, овощей и того, что удавалось вырастить дома. У многих людей пища была однообразной и скудной.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078175" y="2786950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между бедными и богатыми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состоятельных людей дома были удобнее, одежда — лучше, а еда — разнообразнее. Различия в достатке были заметны почти сразу.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078175" y="3682075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в жизни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Молитвы, праздники и обряды сопровождали человека с рождения до смерти. Религия помогала объяснять трудности и поддерживала людей в тяжелые времена.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Средневековья к новым временам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кризисы XIV века постепенно меняли общество и усиливали новые центры силы.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56300" y="658500"/>
            <a:ext cx="5831400" cy="38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XIV век: кризис, который изменил Европу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XIV век принёс Европе войны, голод и чуму, но именно тогда усилились города, торговля и королевская власть. Старый средневековый мир начал заметно меняться.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2026-06-02T06:32:24Z</dcterms:created>
  <dcterms:modified xsi:type="dcterms:W3CDTF">2026-06-02T06:32:24Z</dcterms:modified>
</cp:coreProperties>
</file>