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4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 фазы Луны
</a:t>
            </a:r>
            <a:endParaRPr lang="en-US" sz="3403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движения Луны и механизмов смены её фаз вокруг Земли.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Луна: наш единственный спутник и источник астрономических знаний
</a:t>
            </a:r>
            <a:endParaRPr lang="en-US" sz="1997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— единственный естественный спутник Земли с диаметром 3474 км. Её циклы легли в основу древних календарей и сыграли важную роль в развитии астрономии и культуре многих народов.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42112" y="849897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двигается по эллиптической орбите, совершая полный оборот вокруг Земли за 27,3 суток, что соответствует длительности её сидерического месяца.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62737" y="19124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расстояние до Земли составляет около 384 400 км, при этом она колеблется от 356 500 км в перигее до 406 700 км в апогее.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383362" y="2975010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 орбиты Луны к плоскости эклиптики равен 5,14°, что определяет редкость и сезонность солнечных и лунных затмений.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03987" y="40376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расстояния и наклон орбиты влияют на видимые размеры Луны и особенности затмений, важные для астрономических наблюдений.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80350" y="270000"/>
            <a:ext cx="7005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Орбитальное движение Луны вокруг Земли
</a:t>
            </a:r>
            <a:endParaRPr lang="en-US" sz="252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Обратная сторона Луны оставалась неизвестной до начала космической эпохи, когда её впервые сфотографировали с автоматических станций.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явление связано с приливным захватом — гравитационным взаимодействием, замедлившим вращение Луны до синхронизации с орбитой.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вращения Луны совпадает с её орбитальным периодом — около 27,3 суток, благодаря чему Земле постоянно видна только одна сторона спутника.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Вращение Луны вокруг своей оси
</a:t>
            </a:r>
            <a:endParaRPr lang="en-U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043175" y="1301875"/>
            <a:ext cx="5056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27,3 и 29,53 суток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2043175" y="2105475"/>
            <a:ext cx="5056500" cy="7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этих периодов объясняется движением Земли вокруг Солнца во время обращения Луны.
</a:t>
            </a:r>
            <a:endParaRPr lang="en-US" sz="1754" dirty="0"/>
          </a:p>
        </p:txBody>
      </p:sp>
      <p:sp>
        <p:nvSpPr>
          <p:cNvPr id="7" name="Text 3"/>
          <p:cNvSpPr txBox="1"/>
          <p:nvPr/>
        </p:nvSpPr>
        <p:spPr>
          <a:xfrm>
            <a:off x="2040975" y="3005075"/>
            <a:ext cx="50751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Сидерический месяц — время полного обращения Луны относительно неподвижных звёзд; синодический — период смены одинаковых лунных фаз.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2040975" y="3856025"/>
            <a:ext cx="5056500" cy="1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Астрономические данные НАСА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1120774"/>
            <a:ext cx="3816600" cy="33432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Луна меняет фазы?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280350" y="1328309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Освещённость Луны и её изменения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Фазы Луны возникают из-за различного освещения её поверхности Солнцем и угла наблюдения с Земли. Палитра освещённости постоянно меняется по мере движения по орбите.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280350" y="2950930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положений Луны и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Луны относительно Земли и Солнца определяет видимую часть освещённой поверхности и формирует характерные циклы смены лунных фаз.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388" y="1490720"/>
            <a:ext cx="635775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375" y="3174770"/>
            <a:ext cx="635775" cy="72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1388" y="1490720"/>
            <a:ext cx="635775" cy="72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91388" y="3174770"/>
            <a:ext cx="635775" cy="7266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фазы Луны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94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Новолуние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почти невидима, так как её освещённая сторона обращена от Земли, начинается новый цикл лунных фаз.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42113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Полнолуние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Лунный диск полностью освещён и видим с Земли, происходит максимальная освещённость в цикле фаз.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2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четверть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Видна освещённая правая половина диска, что указывает на рост Луны в её 29,5-дневном цикле.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022125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Последняя четверть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Освещена левая половина Луны, начинается уменьшение видимой освещённости перед новой фазой.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363541"/>
            <a:ext cx="4646100" cy="25895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Продолжительность основных фаз Луны в сутках, отражающая равномерность их смены на протяжении цикла.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НАСА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Длительность фаз Луны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Растущие и убывающие фазы почти равны по длительности, что обеспечивает цикличность лунного календаря.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98664"/>
            <a:ext cx="2048700" cy="13944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2048" y="1098637"/>
            <a:ext cx="2048700" cy="13944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3752" y="1098637"/>
            <a:ext cx="2048700" cy="139447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25447" y="1098637"/>
            <a:ext cx="2048700" cy="139447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вид фаз Луны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275100" y="2699281"/>
            <a:ext cx="20487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Новолуние — начало цикла
</a:t>
            </a:r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новолуния Луна практически невидима, поскольку её освещённая сторона обращена от Земли. Это явление символизирует начало нового лунного месяца.
</a:t>
            </a:r>
            <a:endParaRPr lang="en-US" sz="1086" dirty="0"/>
          </a:p>
        </p:txBody>
      </p:sp>
      <p:sp>
        <p:nvSpPr>
          <p:cNvPr id="12" name="Text 3"/>
          <p:cNvSpPr txBox="1"/>
          <p:nvPr/>
        </p:nvSpPr>
        <p:spPr>
          <a:xfrm>
            <a:off x="2456798" y="2697372"/>
            <a:ext cx="20487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четверть — половина света
</a:t>
            </a:r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Видна правая половина лунного диска в северном полушарии. Она знаменуется переходом от затмения темноты к росту освещённой поверхности.
</a:t>
            </a:r>
            <a:endParaRPr lang="en-US" sz="1086" dirty="0"/>
          </a:p>
        </p:txBody>
      </p:sp>
      <p:sp>
        <p:nvSpPr>
          <p:cNvPr id="13" name="Text 4"/>
          <p:cNvSpPr txBox="1"/>
          <p:nvPr/>
        </p:nvSpPr>
        <p:spPr>
          <a:xfrm>
            <a:off x="4638502" y="2697372"/>
            <a:ext cx="20487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Полнолуние — полное свечение
</a:t>
            </a:r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Лунный диск полностью освещён, создавая яркий и узнаваемый образ. Это время ассоциируется с максимальным светом и видимостью Луны.
</a:t>
            </a:r>
            <a:endParaRPr lang="en-US" sz="1086" dirty="0"/>
          </a:p>
        </p:txBody>
      </p:sp>
      <p:sp>
        <p:nvSpPr>
          <p:cNvPr id="14" name="Text 5"/>
          <p:cNvSpPr txBox="1"/>
          <p:nvPr/>
        </p:nvSpPr>
        <p:spPr>
          <a:xfrm>
            <a:off x="6820197" y="2697372"/>
            <a:ext cx="20487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Последняя четверть — убывающая фаза
</a:t>
            </a:r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фазе видна левая половина Луны, происходят постепенное уменьшение освещённости и подготовка к новому циклу.
</a:t>
            </a:r>
            <a:endParaRPr lang="en-US" sz="108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НАСА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 освещённости поверхности Луны по фазам
</a:t>
            </a:r>
            <a:endParaRPr lang="en-US" sz="1999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Освещённость Луны плавно изменяется от 0% до 100%, что отражает её циклическую природу.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демонстрирует постоянную и симметричную смену лунных фаз в течение месяца.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Затмения: солнечные и лунные
</a:t>
            </a:r>
            <a:endParaRPr lang="en-US" sz="2259" dirty="0"/>
          </a:p>
        </p:txBody>
      </p:sp>
      <p:sp>
        <p:nvSpPr>
          <p:cNvPr id="6" name="Text 1"/>
          <p:cNvSpPr txBox="1"/>
          <p:nvPr/>
        </p:nvSpPr>
        <p:spPr>
          <a:xfrm>
            <a:off x="4824000" y="1707000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Лунное затмение происходит, когда Луна входит в тень Земли, полностью или частично скрываясь от солнечного света. Это явление возможно лишь при точном положении трёх небесных тел.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24000" y="3246038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Солнечное затмение возникает, когда Луна заслоняет Солнце для наблюдателей на Земле. Такое явление происходит исключительно в момент новолуния при определённой геометрии орбит.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смены фаз Луны
</a:t>
            </a:r>
            <a:endParaRPr lang="en-US" sz="2751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последовательность фаз Луны в хронологическом цикле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4527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полнолуние и новолуние приливные силы Луны и Солнца складываются, вызывая максимальные приливы и отливы, известные как сизигии, с усилением до полутора раз по сравнению со средним уровнем.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1650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первую и последнюю четверти гравитационные воздействия планет меньше взаимодействуют, поэтому приливы достигают минимума, называемого квадрадиями, проявляя более низкую амплитуду уровня воды.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48772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в силе приливов напрямую связана с фазами Луны, что оказывает значительное влияние на морскую навигацию, прибрежные экосистемы и хозяйственную деятельность человека у берегов.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фаз Луны на приливы и отливы
</a:t>
            </a:r>
            <a:endParaRPr lang="en-US" sz="258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в культуре и истории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928535" y="2808000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Египет
</a:t>
            </a:r>
            <a:pPr algn="l" indent="0" marL="0">
              <a:lnSpc>
                <a:spcPct val="115000"/>
              </a:lnSpc>
              <a:buNone/>
            </a:pPr>
            <a:r>
              <a:rPr lang="en-US" sz="8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Лунный календарь служил основой летоисчисления и регулировал земледельческие циклы, связывая праздники с фаза ми Луны и временем сельскохозяйственных работ.
</a:t>
            </a:r>
            <a:endParaRPr lang="en-US" sz="1051" dirty="0"/>
          </a:p>
        </p:txBody>
      </p:sp>
      <p:sp>
        <p:nvSpPr>
          <p:cNvPr id="11" name="Text 3"/>
          <p:cNvSpPr txBox="1"/>
          <p:nvPr/>
        </p:nvSpPr>
        <p:spPr>
          <a:xfrm>
            <a:off x="2694897" y="1468595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Китай
</a:t>
            </a:r>
            <a:pPr algn="l" indent="0" marL="0">
              <a:lnSpc>
                <a:spcPct val="115000"/>
              </a:lnSpc>
              <a:buNone/>
            </a:pPr>
            <a:r>
              <a:rPr lang="en-US" sz="8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Фазы Луны использовались для определения дат важных религиозных праздников и сезонных событий, что отражало глубокую связь культуры с лунными циклами.
</a:t>
            </a:r>
            <a:endParaRPr lang="en-US" sz="1125" dirty="0"/>
          </a:p>
        </p:txBody>
      </p:sp>
      <p:sp>
        <p:nvSpPr>
          <p:cNvPr id="12" name="Text 4"/>
          <p:cNvSpPr txBox="1"/>
          <p:nvPr/>
        </p:nvSpPr>
        <p:spPr>
          <a:xfrm>
            <a:off x="4447110" y="2808000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Исламский мир
</a:t>
            </a:r>
            <a:pPr algn="l" indent="0" marL="0">
              <a:lnSpc>
                <a:spcPct val="115000"/>
              </a:lnSpc>
              <a:buNone/>
            </a:pPr>
            <a:r>
              <a:rPr lang="en-US" sz="8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Лунный календарь определяет начало месяца Рамадан и даты религиозных праздников, напрямую опираясь на наблюдение новолуния.
</a:t>
            </a:r>
            <a:endParaRPr lang="en-US" sz="1125" dirty="0"/>
          </a:p>
        </p:txBody>
      </p:sp>
      <p:sp>
        <p:nvSpPr>
          <p:cNvPr id="13" name="Text 5"/>
          <p:cNvSpPr txBox="1"/>
          <p:nvPr/>
        </p:nvSpPr>
        <p:spPr>
          <a:xfrm>
            <a:off x="6206485" y="1468582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Средневековая Европа
</a:t>
            </a:r>
            <a:pPr algn="l" indent="0" marL="0">
              <a:lnSpc>
                <a:spcPct val="115000"/>
              </a:lnSpc>
              <a:buNone/>
            </a:pPr>
            <a:r>
              <a:rPr lang="en-US" sz="8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Фаза Луны служила ориентиром для сельскохозяйственных работ и народных поверий, находя отражение в фольклоре и мифологии.
</a:t>
            </a:r>
            <a:endParaRPr lang="en-US" sz="112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028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Серия советских автоматических станций «Луна» (1959–1976) провела первые детальные исследования поверхности и фаз Луны с орбиты, включая фотографирование обратной стороны.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70254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Лунные миссии и изучение фаз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25119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Пилотируемые миссии NASA «Аполлон» (1968–1972) предоставили уникальные фотографии фаз и передали сведения о сложных условиях освещённости лунного цикла.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210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Орбитальные аппараты, такие как LRO НАСА, фиксируют ежедневные изменения освещённости лунной поверхности, что улучшает понимание рельефа и процессов на Луне.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69301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этих миссий помогают моделировать освещённость для будущих посадочных миссий и обеспечивают точность календарных и астрономических наблюдений.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2000" y="701100"/>
            <a:ext cx="4303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Обратная сторона Луны и её наблюдение
</a:t>
            </a:r>
            <a:endParaRPr lang="en-US" sz="1646" dirty="0"/>
          </a:p>
        </p:txBody>
      </p:sp>
      <p:sp>
        <p:nvSpPr>
          <p:cNvPr id="7" name="Text 1"/>
          <p:cNvSpPr txBox="1"/>
          <p:nvPr/>
        </p:nvSpPr>
        <p:spPr>
          <a:xfrm>
            <a:off x="4785975" y="1707000"/>
            <a:ext cx="40881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Обратная сторона Луны всегда скрыта от Земли из-за синхронного вращения. Первые фотографии были сделаны советской станцией «Луна-3» в 1959 году, открыв новую область для исследований.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785975" y="3215100"/>
            <a:ext cx="40881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зонды, включая американский LRO и китайский «Чанъэ-4», детально картировали обратную сторону, обнаружив отсутствие больших лунных морей, явное отличие от видимой поверхности.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НАСА, 2024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расстояния между Луной и Землей
</a:t>
            </a:r>
            <a:endParaRPr lang="en-US" sz="2327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расстояние изменяется незначительно, отражая колебания орбиты, что влияет на видимый размер и яркость Луны на небе.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расстояния вызывают колебания углового размера Луны, что объясняет вариативность её видимого образа при полнолунии и других фазах.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043175" y="1301875"/>
            <a:ext cx="5056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14%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2043175" y="2105475"/>
            <a:ext cx="5056500" cy="7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видимого диаметра Луны в перигее по сравнению с апогеем.
</a:t>
            </a:r>
            <a:endParaRPr lang="en-US" sz="2000" dirty="0"/>
          </a:p>
        </p:txBody>
      </p:sp>
      <p:sp>
        <p:nvSpPr>
          <p:cNvPr id="7" name="Text 3"/>
          <p:cNvSpPr txBox="1"/>
          <p:nvPr/>
        </p:nvSpPr>
        <p:spPr>
          <a:xfrm>
            <a:off x="2040975" y="3005075"/>
            <a:ext cx="50751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перигее Луна приближается к Земле, что на 14% увеличивает её видимый диаметр и существенно влияет на яркость и впечатление от "суперлуния".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2040975" y="3856025"/>
            <a:ext cx="5056500" cy="1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астрономов, 2023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493250" y="1204700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фиксация лунных фаз важна для прогнозирования приливов и отливов, что влияет на морскую навигацию и прибрежное хозяйство.
</a:t>
            </a:r>
            <a:endParaRPr lang="en-US" sz="1168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68355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фаз Луны сегодня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1493250" y="29364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Фазы Луны активно используются в аграрном планировании и корректировке религиозных календарей, включая иудаизм и ислам, обеспечивая точность дат важных событий.
</a:t>
            </a:r>
            <a:endParaRPr lang="en-US" sz="1168" dirty="0"/>
          </a:p>
        </p:txBody>
      </p:sp>
      <p:sp>
        <p:nvSpPr>
          <p:cNvPr id="10" name="Text 4"/>
          <p:cNvSpPr txBox="1"/>
          <p:nvPr/>
        </p:nvSpPr>
        <p:spPr>
          <a:xfrm>
            <a:off x="5930400" y="20705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лунного цикла помогает астрономам и навигаторам в вычислениях и наблюдениях, повышая качество научных и прикладных исследований.
</a:t>
            </a:r>
            <a:endParaRPr lang="en-US" sz="116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Ключевая роль фаз Луны в науке и повседневности
</a:t>
            </a:r>
            <a:endParaRPr lang="en-US" sz="2335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Фазы Луны—основа для понимания природных процессов, исторического календарного устройства и современных исследований, они продолжают влиять на культуру, науку и технологии во всём мире.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2026-05-07T22:53:43Z</dcterms:created>
  <dcterms:modified xsi:type="dcterms:W3CDTF">2026-05-07T22:53:43Z</dcterms:modified>
</cp:coreProperties>
</file>