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950" y="461297"/>
            <a:ext cx="4209600" cy="4193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4250" y="245775"/>
            <a:ext cx="5200200" cy="5223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
</a:t>
            </a:r>
            <a:endParaRPr lang="en-US" sz="1600" dirty="0"/>
          </a:p>
        </p:txBody>
      </p:sp>
      <p:sp>
        <p:nvSpPr>
          <p:cNvPr id="6" name="Text 1"/>
          <p:cNvSpPr txBox="1"/>
          <p:nvPr/>
        </p:nvSpPr>
        <p:spPr>
          <a:xfrm>
            <a:off x="284250" y="875675"/>
            <a:ext cx="4287600" cy="3672000"/>
          </a:xfrm>
          <a:prstGeom prst="rect">
            <a:avLst/>
          </a:prstGeom>
          <a:noFill/>
          <a:ln/>
        </p:spPr>
        <p:txBody>
          <a:bodyPr wrap="square" lIns="0" tIns="0" rIns="0" bIns="0" rtlCol="0" anchor="ctr"/>
          <a:lstStyle/>
          <a:p>
            <a:pPr algn="l" indent="0" marL="0">
              <a:lnSpc>
                <a:spcPct val="100000"/>
              </a:lnSpc>
              <a:buNone/>
            </a:pPr>
            <a:r>
              <a:rPr lang="en-US" sz="3800" b="1" dirty="0">
                <a:solidFill>
                  <a:srgbClr val="8D2E39"/>
                </a:solidFill>
                <a:latin typeface="Arial" pitchFamily="34" charset="0"/>
                <a:ea typeface="Arial" pitchFamily="34" charset="-122"/>
                <a:cs typeface="Arial" pitchFamily="34" charset="-120"/>
              </a:rPr>
              <a:t>UNIT 11 Be nature-wise: главная идея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Лексика природы, советы и привычки — в коротких заданиях урока.
</a:t>
            </a:r>
            <a:endParaRPr lang="en-US" sz="3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66" y="0"/>
            <a:ext cx="4304667"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63" y="543900"/>
            <a:ext cx="3701700" cy="4055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Природа вокруг нас каждый день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Тема урока связана с тем, что дети видят каждый день: в школе, дома и на прогулке. Здесь учатся говорить о природе, мусоре, ресурсах и простых полезных привычках.
</a:t>
            </a:r>
            <a:endParaRPr lang="en-US" sz="2500" dirty="0"/>
          </a:p>
        </p:txBody>
      </p:sp>
      <p:sp>
        <p:nvSpPr>
          <p:cNvPr id="6" name="Text 1"/>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175" y="138400"/>
            <a:ext cx="8437200" cy="521700"/>
          </a:xfrm>
          <a:prstGeom prst="rect">
            <a:avLst/>
          </a:prstGeom>
          <a:noFill/>
          <a:ln/>
        </p:spPr>
        <p:txBody>
          <a:bodyPr wrap="square" lIns="0" tIns="0" rIns="0" bIns="0" rtlCol="0" anchor="t"/>
          <a:lstStyle/>
          <a:p>
            <a:pPr algn="l" indent="0" marL="0">
              <a:lnSpc>
                <a:spcPct val="100000"/>
              </a:lnSpc>
              <a:buNone/>
            </a:pPr>
            <a:r>
              <a:rPr lang="en-US" sz="2696" b="1" dirty="0">
                <a:solidFill>
                  <a:srgbClr val="8D2E39"/>
                </a:solidFill>
                <a:latin typeface="Arial" pitchFamily="34" charset="0"/>
                <a:ea typeface="Arial" pitchFamily="34" charset="-122"/>
                <a:cs typeface="Arial" pitchFamily="34" charset="-120"/>
              </a:rPr>
              <a:t>Быстрый старт: почему we need to be nature-wise
</a:t>
            </a:r>
            <a:endParaRPr lang="en-US" sz="2696" dirty="0"/>
          </a:p>
        </p:txBody>
      </p:sp>
      <p:sp>
        <p:nvSpPr>
          <p:cNvPr id="7" name="Text 1"/>
          <p:cNvSpPr txBox="1"/>
          <p:nvPr/>
        </p:nvSpPr>
        <p:spPr>
          <a:xfrm>
            <a:off x="783175" y="946958"/>
            <a:ext cx="7994100" cy="1179448"/>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Быстрый опрос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Сначала быстро сравните привычки: экономить воду, не мусорить или сортировать отходы. Такой выбор помогает понять, как мы влияем на природу каждый день и почему урок начинается с личного опыта.
</a:t>
            </a:r>
            <a:endParaRPr lang="en-US" sz="1400" dirty="0"/>
          </a:p>
        </p:txBody>
      </p:sp>
      <p:sp>
        <p:nvSpPr>
          <p:cNvPr id="8" name="Text 2"/>
          <p:cNvSpPr txBox="1"/>
          <p:nvPr/>
        </p:nvSpPr>
        <p:spPr>
          <a:xfrm>
            <a:off x="783175" y="2275331"/>
            <a:ext cx="7994100" cy="1179448"/>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Главная мысль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Идея be nature-wise означает принимать разумные решения для окружающей среды. На уроке это превращается в короткие фразы, советы, обсуждения и простые действия, которые легко применить дома и в школе.
</a:t>
            </a:r>
            <a:endParaRPr lang="en-US" sz="1400" dirty="0"/>
          </a:p>
        </p:txBody>
      </p:sp>
      <p:sp>
        <p:nvSpPr>
          <p:cNvPr id="9" name="Text 3"/>
          <p:cNvSpPr txBox="1"/>
          <p:nvPr/>
        </p:nvSpPr>
        <p:spPr>
          <a:xfrm>
            <a:off x="783175" y="3603706"/>
            <a:ext cx="7994100" cy="1179448"/>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Результат урока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К концу темы учащиеся уже могут назвать нужные слова, дать совет и составить свой eco plan. Так знания сразу переходят в конкретные привычки и маленькие обещания.
</a:t>
            </a:r>
            <a:endParaRPr lang="en-US" sz="1400" dirty="0"/>
          </a:p>
        </p:txBody>
      </p:sp>
      <p:sp>
        <p:nvSpPr>
          <p:cNvPr id="10" name="Text 4"/>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50475" y="657317"/>
            <a:ext cx="4438800" cy="433476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Ключевая лексика: природа и загрязнение
</a:t>
            </a:r>
            <a:endParaRPr lang="en-US" sz="2400" dirty="0"/>
          </a:p>
        </p:txBody>
      </p:sp>
      <p:sp>
        <p:nvSpPr>
          <p:cNvPr id="9" name="Text 1"/>
          <p:cNvSpPr txBox="1"/>
          <p:nvPr/>
        </p:nvSpPr>
        <p:spPr>
          <a:xfrm>
            <a:off x="386625" y="1288002"/>
            <a:ext cx="1654200" cy="1210200"/>
          </a:xfrm>
          <a:prstGeom prst="rect">
            <a:avLst/>
          </a:prstGeom>
          <a:noFill/>
          <a:ln/>
        </p:spPr>
        <p:txBody>
          <a:bodyPr wrap="square" lIns="0" tIns="0" rIns="0" bIns="0" rtlCol="0" anchor="ctr"/>
          <a:lstStyle/>
          <a:p>
            <a:pPr algn="l" indent="0" marL="0">
              <a:lnSpc>
                <a:spcPct val="100000"/>
              </a:lnSpc>
              <a:buNone/>
            </a:pPr>
            <a:r>
              <a:rPr lang="en-US" sz="1077" b="1" dirty="0">
                <a:solidFill>
                  <a:srgbClr val="8D2E39"/>
                </a:solidFill>
                <a:latin typeface="Arial" pitchFamily="34" charset="0"/>
                <a:ea typeface="Arial" pitchFamily="34" charset="-122"/>
                <a:cs typeface="Arial" pitchFamily="34" charset="-120"/>
              </a:rPr>
              <a:t>Основные слова
</a:t>
            </a:r>
            <a:pPr algn="l" indent="0" marL="0">
              <a:lnSpc>
                <a:spcPct val="100000"/>
              </a:lnSpc>
              <a:buNone/>
            </a:pPr>
            <a:r>
              <a:rPr lang="en-US" sz="53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23" dirty="0">
                <a:solidFill>
                  <a:srgbClr val="8D2E39"/>
                </a:solidFill>
                <a:latin typeface="Arial" pitchFamily="34" charset="0"/>
                <a:ea typeface="Arial" pitchFamily="34" charset="-122"/>
                <a:cs typeface="Arial" pitchFamily="34" charset="-120"/>
              </a:rPr>
              <a:t>Environment — это окружающая среда, а nature — природа. Эти слова удобно запоминать вместе, потому что они часто встречаются в разговорах о школе, городе, парках и отдыхе на свежем воздухе.
</a:t>
            </a:r>
            <a:endParaRPr lang="en-US" sz="1077" dirty="0"/>
          </a:p>
        </p:txBody>
      </p:sp>
      <p:sp>
        <p:nvSpPr>
          <p:cNvPr id="10" name="Text 2"/>
          <p:cNvSpPr txBox="1"/>
          <p:nvPr/>
        </p:nvSpPr>
        <p:spPr>
          <a:xfrm>
            <a:off x="405725" y="3447952"/>
            <a:ext cx="1654200" cy="1210200"/>
          </a:xfrm>
          <a:prstGeom prst="rect">
            <a:avLst/>
          </a:prstGeom>
          <a:noFill/>
          <a:ln/>
        </p:spPr>
        <p:txBody>
          <a:bodyPr wrap="square" lIns="0" tIns="0" rIns="0" bIns="0" rtlCol="0" anchor="ctr"/>
          <a:lstStyle/>
          <a:p>
            <a:pPr algn="l" indent="0" marL="0">
              <a:lnSpc>
                <a:spcPct val="100000"/>
              </a:lnSpc>
              <a:buNone/>
            </a:pPr>
            <a:r>
              <a:rPr lang="en-US" sz="1079" b="1" dirty="0">
                <a:solidFill>
                  <a:srgbClr val="8D2E39"/>
                </a:solidFill>
                <a:latin typeface="Arial" pitchFamily="34" charset="0"/>
                <a:ea typeface="Arial" pitchFamily="34" charset="-122"/>
                <a:cs typeface="Arial" pitchFamily="34" charset="-120"/>
              </a:rPr>
              <a:t>Проблемы среды
</a:t>
            </a:r>
            <a:pPr algn="l" indent="0" marL="0">
              <a:lnSpc>
                <a:spcPct val="100000"/>
              </a:lnSpc>
              <a:buNone/>
            </a:pPr>
            <a:r>
              <a:rPr lang="en-US" sz="53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25" dirty="0">
                <a:solidFill>
                  <a:srgbClr val="8D2E39"/>
                </a:solidFill>
                <a:latin typeface="Arial" pitchFamily="34" charset="0"/>
                <a:ea typeface="Arial" pitchFamily="34" charset="-122"/>
                <a:cs typeface="Arial" pitchFamily="34" charset="-120"/>
              </a:rPr>
              <a:t>Pollution означает загрязнение. В уроке встречаются выражения air pollution, water pollution и litter, которые помогают говорить о грязном воздухе, воде и мусоре без лишних слов.
</a:t>
            </a:r>
            <a:endParaRPr lang="en-US" sz="1079" dirty="0"/>
          </a:p>
        </p:txBody>
      </p:sp>
      <p:sp>
        <p:nvSpPr>
          <p:cNvPr id="11" name="Text 3"/>
          <p:cNvSpPr txBox="1"/>
          <p:nvPr/>
        </p:nvSpPr>
        <p:spPr>
          <a:xfrm>
            <a:off x="2544696" y="1288002"/>
            <a:ext cx="1654200" cy="1210200"/>
          </a:xfrm>
          <a:prstGeom prst="rect">
            <a:avLst/>
          </a:prstGeom>
          <a:noFill/>
          <a:ln/>
        </p:spPr>
        <p:txBody>
          <a:bodyPr wrap="square" lIns="0" tIns="0" rIns="0" bIns="0" rtlCol="0" anchor="ctr"/>
          <a:lstStyle/>
          <a:p>
            <a:pPr algn="l" indent="0" marL="0">
              <a:lnSpc>
                <a:spcPct val="100000"/>
              </a:lnSpc>
              <a:buNone/>
            </a:pPr>
            <a:r>
              <a:rPr lang="en-US" sz="1173" b="1" dirty="0">
                <a:solidFill>
                  <a:srgbClr val="8D2E39"/>
                </a:solidFill>
                <a:latin typeface="Arial" pitchFamily="34" charset="0"/>
                <a:ea typeface="Arial" pitchFamily="34" charset="-122"/>
                <a:cs typeface="Arial" pitchFamily="34" charset="-120"/>
              </a:rPr>
              <a:t>Готовые фразы
</a:t>
            </a:r>
            <a:pPr algn="l" indent="0" marL="0">
              <a:lnSpc>
                <a:spcPct val="100000"/>
              </a:lnSpc>
              <a:buNone/>
            </a:pPr>
            <a:r>
              <a:rPr lang="en-US" sz="587"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005" dirty="0">
                <a:solidFill>
                  <a:srgbClr val="8D2E39"/>
                </a:solidFill>
                <a:latin typeface="Arial" pitchFamily="34" charset="0"/>
                <a:ea typeface="Arial" pitchFamily="34" charset="-122"/>
                <a:cs typeface="Arial" pitchFamily="34" charset="-120"/>
              </a:rPr>
              <a:t>Полезные связки make речь точнее: protect nature, keep parks clean, care for the Earth. Их можно сразу использовать в коротких ответах, советах и мини-диалогах.
</a:t>
            </a:r>
            <a:endParaRPr lang="en-US" sz="1173" dirty="0"/>
          </a:p>
        </p:txBody>
      </p:sp>
      <p:sp>
        <p:nvSpPr>
          <p:cNvPr id="12" name="Text 4"/>
          <p:cNvSpPr txBox="1"/>
          <p:nvPr/>
        </p:nvSpPr>
        <p:spPr>
          <a:xfrm>
            <a:off x="2563796" y="3447952"/>
            <a:ext cx="1654200" cy="1210200"/>
          </a:xfrm>
          <a:prstGeom prst="rect">
            <a:avLst/>
          </a:prstGeom>
          <a:noFill/>
          <a:ln/>
        </p:spPr>
        <p:txBody>
          <a:bodyPr wrap="square" lIns="0" tIns="0" rIns="0" bIns="0" rtlCol="0" anchor="ctr"/>
          <a:lstStyle/>
          <a:p>
            <a:pPr algn="l" indent="0" marL="0">
              <a:lnSpc>
                <a:spcPct val="100000"/>
              </a:lnSpc>
              <a:buNone/>
            </a:pPr>
            <a:r>
              <a:rPr lang="en-US" sz="1079" b="1" dirty="0">
                <a:solidFill>
                  <a:srgbClr val="8D2E39"/>
                </a:solidFill>
                <a:latin typeface="Arial" pitchFamily="34" charset="0"/>
                <a:ea typeface="Arial" pitchFamily="34" charset="-122"/>
                <a:cs typeface="Arial" pitchFamily="34" charset="-120"/>
              </a:rPr>
              <a:t>Как учить
</a:t>
            </a:r>
            <a:pPr algn="l" indent="0" marL="0">
              <a:lnSpc>
                <a:spcPct val="100000"/>
              </a:lnSpc>
              <a:buNone/>
            </a:pPr>
            <a:r>
              <a:rPr lang="en-US" sz="53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25" dirty="0">
                <a:solidFill>
                  <a:srgbClr val="8D2E39"/>
                </a:solidFill>
                <a:latin typeface="Arial" pitchFamily="34" charset="0"/>
                <a:ea typeface="Arial" pitchFamily="34" charset="-122"/>
                <a:cs typeface="Arial" pitchFamily="34" charset="-120"/>
              </a:rPr>
              <a:t>Слова легче учить парами с картинками: слово, пример и изображение быстрее связываются в памяти. Такой способ особенно помогает младшим подросткам запоминать новую лексику.
</a:t>
            </a:r>
            <a:endParaRPr lang="en-US" sz="1079" dirty="0"/>
          </a:p>
        </p:txBody>
      </p:sp>
      <p:sp>
        <p:nvSpPr>
          <p:cNvPr id="13" name="Text 5"/>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46050" y="228800"/>
            <a:ext cx="8431200" cy="7437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Reduce, reuse, recycle: три важные идеи
</a:t>
            </a:r>
            <a:endParaRPr lang="en-US" sz="2400" dirty="0"/>
          </a:p>
        </p:txBody>
      </p:sp>
      <p:sp>
        <p:nvSpPr>
          <p:cNvPr id="8" name="Text 1"/>
          <p:cNvSpPr txBox="1"/>
          <p:nvPr/>
        </p:nvSpPr>
        <p:spPr>
          <a:xfrm>
            <a:off x="823175" y="1337300"/>
            <a:ext cx="2125800" cy="3447900"/>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Reduce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Reduce means use less. Это касается бумаги, пластика, воды и электричества: buy less plastic, use both sides of paper, and avoid unnecessary waste whenever possible.
</a:t>
            </a:r>
            <a:endParaRPr lang="en-US" sz="1400" dirty="0"/>
          </a:p>
        </p:txBody>
      </p:sp>
      <p:sp>
        <p:nvSpPr>
          <p:cNvPr id="9" name="Text 2"/>
          <p:cNvSpPr txBox="1"/>
          <p:nvPr/>
        </p:nvSpPr>
        <p:spPr>
          <a:xfrm>
            <a:off x="3730600" y="1337300"/>
            <a:ext cx="2125800" cy="3447900"/>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Reuse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Reuse means use again. Подходящие примеры — bring a reusable bottle, repair a toy, or keep a bag for shopping, чтобы вещь служила дольше и не становилась мусором сразу.
</a:t>
            </a:r>
            <a:endParaRPr lang="en-US" sz="1400" dirty="0"/>
          </a:p>
        </p:txBody>
      </p:sp>
      <p:sp>
        <p:nvSpPr>
          <p:cNvPr id="10" name="Text 3"/>
          <p:cNvSpPr txBox="1"/>
          <p:nvPr/>
        </p:nvSpPr>
        <p:spPr>
          <a:xfrm>
            <a:off x="6638025" y="1337300"/>
            <a:ext cx="2125800" cy="3447900"/>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Recycle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Recycle means sort and process materials again. На уроке удобно говорить: sort plastic, paper and glass, because simple sorting can turn waste into useful resources.
</a:t>
            </a:r>
            <a:endParaRPr lang="en-US" sz="1400" dirty="0"/>
          </a:p>
        </p:txBody>
      </p:sp>
      <p:sp>
        <p:nvSpPr>
          <p:cNvPr id="11" name="Text 4"/>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38125" y="934552"/>
            <a:ext cx="3984000" cy="396454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Как экономить воду и энергию
</a:t>
            </a:r>
            <a:endParaRPr lang="en-US" sz="2400" dirty="0"/>
          </a:p>
        </p:txBody>
      </p:sp>
      <p:sp>
        <p:nvSpPr>
          <p:cNvPr id="9" name="Text 1"/>
          <p:cNvSpPr txBox="1"/>
          <p:nvPr/>
        </p:nvSpPr>
        <p:spPr>
          <a:xfrm>
            <a:off x="4884432" y="1037175"/>
            <a:ext cx="1598100" cy="1764600"/>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Электричество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Energy и water — ресурсы, которые мы часто тратим зря, даже не замечая этого. Простое действие turn off the lights already помогает экономить каждый день.
</a:t>
            </a:r>
            <a:endParaRPr lang="en-US" sz="1400" dirty="0"/>
          </a:p>
        </p:txBody>
      </p:sp>
      <p:sp>
        <p:nvSpPr>
          <p:cNvPr id="10" name="Text 2"/>
          <p:cNvSpPr txBox="1"/>
          <p:nvPr/>
        </p:nvSpPr>
        <p:spPr>
          <a:xfrm>
            <a:off x="4884432" y="3021600"/>
            <a:ext cx="1598100" cy="1764600"/>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Экономия воды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Фраза save water подходит для дома и школы. Её легко связать с привычками take a shorter shower и не оставлять кран открытым без необходимости.
</a:t>
            </a:r>
            <a:endParaRPr lang="en-US" sz="1400" dirty="0"/>
          </a:p>
        </p:txBody>
      </p:sp>
      <p:sp>
        <p:nvSpPr>
          <p:cNvPr id="11" name="Text 3"/>
          <p:cNvSpPr txBox="1"/>
          <p:nvPr/>
        </p:nvSpPr>
        <p:spPr>
          <a:xfrm>
            <a:off x="7144832" y="1037175"/>
            <a:ext cx="1598100" cy="1764600"/>
          </a:xfrm>
          <a:prstGeom prst="rect">
            <a:avLst/>
          </a:prstGeom>
          <a:noFill/>
          <a:ln/>
        </p:spPr>
        <p:txBody>
          <a:bodyPr wrap="square" lIns="0" tIns="0" rIns="0" bIns="0" rtlCol="0" anchor="t"/>
          <a:lstStyle/>
          <a:p>
            <a:pPr algn="l" indent="0" marL="0">
              <a:lnSpc>
                <a:spcPct val="100000"/>
              </a:lnSpc>
              <a:buNone/>
            </a:pPr>
            <a:r>
              <a:rPr lang="en-US" sz="1317" b="1" dirty="0">
                <a:solidFill>
                  <a:srgbClr val="8D2E39"/>
                </a:solidFill>
                <a:latin typeface="Arial" pitchFamily="34" charset="0"/>
                <a:ea typeface="Arial" pitchFamily="34" charset="-122"/>
                <a:cs typeface="Arial" pitchFamily="34" charset="-120"/>
              </a:rPr>
              <a:t>Маленькие потери
</a:t>
            </a:r>
            <a:pPr algn="l" indent="0" marL="0">
              <a:lnSpc>
                <a:spcPct val="100000"/>
              </a:lnSpc>
              <a:buNone/>
            </a:pPr>
            <a:r>
              <a:rPr lang="en-US" sz="658"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29" dirty="0">
                <a:solidFill>
                  <a:srgbClr val="8D2E39"/>
                </a:solidFill>
                <a:latin typeface="Arial" pitchFamily="34" charset="0"/>
                <a:ea typeface="Arial" pitchFamily="34" charset="-122"/>
                <a:cs typeface="Arial" pitchFamily="34" charset="-120"/>
              </a:rPr>
              <a:t>Unplug chargers after use — ещё один полезный совет. Зарядные устройства продолжают расходовать энергию, если остаются включёнными в сеть, даже когда телефон уже заряжен.
</a:t>
            </a:r>
            <a:endParaRPr lang="en-US" sz="1317" dirty="0"/>
          </a:p>
        </p:txBody>
      </p:sp>
      <p:sp>
        <p:nvSpPr>
          <p:cNvPr id="12" name="Text 4"/>
          <p:cNvSpPr txBox="1"/>
          <p:nvPr/>
        </p:nvSpPr>
        <p:spPr>
          <a:xfrm>
            <a:off x="7144832" y="3021600"/>
            <a:ext cx="1598100" cy="1764600"/>
          </a:xfrm>
          <a:prstGeom prst="rect">
            <a:avLst/>
          </a:prstGeom>
          <a:noFill/>
          <a:ln/>
        </p:spPr>
        <p:txBody>
          <a:bodyPr wrap="square" lIns="0" tIns="0" rIns="0" bIns="0" rtlCol="0" anchor="t"/>
          <a:lstStyle/>
          <a:p>
            <a:pPr algn="l" indent="0" marL="0">
              <a:lnSpc>
                <a:spcPct val="100000"/>
              </a:lnSpc>
              <a:buNone/>
            </a:pPr>
            <a:r>
              <a:rPr lang="en-US" sz="1317" b="1" dirty="0">
                <a:solidFill>
                  <a:srgbClr val="8D2E39"/>
                </a:solidFill>
                <a:latin typeface="Arial" pitchFamily="34" charset="0"/>
                <a:ea typeface="Arial" pitchFamily="34" charset="-122"/>
                <a:cs typeface="Arial" pitchFamily="34" charset="-120"/>
              </a:rPr>
              <a:t>Главный вывод
</a:t>
            </a:r>
            <a:pPr algn="l" indent="0" marL="0">
              <a:lnSpc>
                <a:spcPct val="100000"/>
              </a:lnSpc>
              <a:buNone/>
            </a:pPr>
            <a:r>
              <a:rPr lang="en-US" sz="658"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29" dirty="0">
                <a:solidFill>
                  <a:srgbClr val="8D2E39"/>
                </a:solidFill>
                <a:latin typeface="Arial" pitchFamily="34" charset="0"/>
                <a:ea typeface="Arial" pitchFamily="34" charset="-122"/>
                <a:cs typeface="Arial" pitchFamily="34" charset="-120"/>
              </a:rPr>
              <a:t>Итог прост: небольшие привычки создают заметную разницу. Чем раньше дети начинают беречь воду и электричество, тем естественнее становятся такие действия в повседневной жизни.
</a:t>
            </a:r>
            <a:endParaRPr lang="en-US" sz="1317" dirty="0"/>
          </a:p>
        </p:txBody>
      </p:sp>
      <p:sp>
        <p:nvSpPr>
          <p:cNvPr id="13" name="Text 5"/>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40175" y="138400"/>
            <a:ext cx="8437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Wildlife and habitats: кого мы защищаем
</a:t>
            </a:r>
            <a:endParaRPr lang="en-US" sz="2800" dirty="0"/>
          </a:p>
        </p:txBody>
      </p:sp>
      <p:sp>
        <p:nvSpPr>
          <p:cNvPr id="8" name="Text 1"/>
          <p:cNvSpPr txBox="1"/>
          <p:nvPr/>
        </p:nvSpPr>
        <p:spPr>
          <a:xfrm>
            <a:off x="783175" y="946875"/>
            <a:ext cx="3652500" cy="1667637"/>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Кого защищаем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Wildlife means wild animals and the plants they depend on. В теме важно понять, что леса, реки и луга — это не просто места, а дом для живых существ.
</a:t>
            </a:r>
            <a:endParaRPr lang="en-US" sz="1400" dirty="0"/>
          </a:p>
        </p:txBody>
      </p:sp>
      <p:sp>
        <p:nvSpPr>
          <p:cNvPr id="9" name="Text 2"/>
          <p:cNvSpPr txBox="1"/>
          <p:nvPr/>
        </p:nvSpPr>
        <p:spPr>
          <a:xfrm>
            <a:off x="783175" y="2921563"/>
            <a:ext cx="3652500" cy="1667637"/>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Где они живут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Habitat — это среда обитания. Birds, fish and bees need safe places to live, feed and move, поэтому загрязнение и шум влияют не только на природу, но и на животных.
</a:t>
            </a:r>
            <a:endParaRPr lang="en-US" sz="1400" dirty="0"/>
          </a:p>
        </p:txBody>
      </p:sp>
      <p:sp>
        <p:nvSpPr>
          <p:cNvPr id="10" name="Text 3"/>
          <p:cNvSpPr txBox="1"/>
          <p:nvPr/>
        </p:nvSpPr>
        <p:spPr>
          <a:xfrm>
            <a:off x="5124875" y="946875"/>
            <a:ext cx="3652500" cy="1667637"/>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Правильные действия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Фразы plant trees, not feed wild animals и stay on paths помогают описывать правильное поведение. Они показывают, как человек может не мешать природе, а поддерживать её.
</a:t>
            </a:r>
            <a:endParaRPr lang="en-US" sz="1400" dirty="0"/>
          </a:p>
        </p:txBody>
      </p:sp>
      <p:sp>
        <p:nvSpPr>
          <p:cNvPr id="11" name="Text 4"/>
          <p:cNvSpPr txBox="1"/>
          <p:nvPr/>
        </p:nvSpPr>
        <p:spPr>
          <a:xfrm>
            <a:off x="5124875" y="2921563"/>
            <a:ext cx="3652500" cy="1667637"/>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Почему это важно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Когда люди берегут леса и реки, животным легче выживать, а экосистемы остаются здоровыми. Значит, забота о природе — это защита не только мест, но и их обитателей.
</a:t>
            </a:r>
            <a:endParaRPr lang="en-US" sz="1400" dirty="0"/>
          </a:p>
        </p:txBody>
      </p:sp>
      <p:sp>
        <p:nvSpPr>
          <p:cNvPr id="12" name="Text 5"/>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Как давать советы и правила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От выбора модального глагола к короткой экологичной фразе.
</a:t>
            </a:r>
            <a:endParaRPr lang="en-US" sz="2500" dirty="0"/>
          </a:p>
        </p:txBody>
      </p:sp>
      <p:sp>
        <p:nvSpPr>
          <p:cNvPr id="5" name="Text 1"/>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04900" y="1286152"/>
            <a:ext cx="2009700" cy="1923346"/>
          </a:xfrm>
          <a:prstGeom prst="rect">
            <a:avLst/>
          </a:prstGeom>
        </p:spPr>
      </p:pic>
      <p:pic>
        <p:nvPicPr>
          <p:cNvPr id="4" name="Image 2" descr="preencoded.png">    </p:cNvPr>
          <p:cNvPicPr>
            <a:picLocks noChangeAspect="1"/>
          </p:cNvPicPr>
          <p:nvPr/>
        </p:nvPicPr>
        <p:blipFill>
          <a:blip r:embed="rId3"/>
          <a:stretch>
            <a:fillRect/>
          </a:stretch>
        </p:blipFill>
        <p:spPr>
          <a:xfrm>
            <a:off x="3576700" y="1286152"/>
            <a:ext cx="2009700" cy="1923346"/>
          </a:xfrm>
          <a:prstGeom prst="rect">
            <a:avLst/>
          </a:prstGeom>
        </p:spPr>
      </p:pic>
      <p:pic>
        <p:nvPicPr>
          <p:cNvPr id="5" name="Image 3" descr="preencoded.png">    </p:cNvPr>
          <p:cNvPicPr>
            <a:picLocks noChangeAspect="1"/>
          </p:cNvPicPr>
          <p:nvPr/>
        </p:nvPicPr>
        <p:blipFill>
          <a:blip r:embed="rId4"/>
          <a:stretch>
            <a:fillRect/>
          </a:stretch>
        </p:blipFill>
        <p:spPr>
          <a:xfrm>
            <a:off x="6048500" y="1286152"/>
            <a:ext cx="2009700" cy="192334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42950" y="481300"/>
            <a:ext cx="8258100" cy="521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Чтение/аудирование: школьный Eco Day
</a:t>
            </a:r>
            <a:endParaRPr lang="en-US" sz="2500" dirty="0"/>
          </a:p>
        </p:txBody>
      </p:sp>
      <p:sp>
        <p:nvSpPr>
          <p:cNvPr id="8" name="Text 1"/>
          <p:cNvSpPr txBox="1"/>
          <p:nvPr/>
        </p:nvSpPr>
        <p:spPr>
          <a:xfrm>
            <a:off x="957188" y="3362325"/>
            <a:ext cx="2286000" cy="1133400"/>
          </a:xfrm>
          <a:prstGeom prst="rect">
            <a:avLst/>
          </a:prstGeom>
          <a:noFill/>
          <a:ln/>
        </p:spPr>
        <p:txBody>
          <a:bodyPr wrap="square" lIns="0" tIns="0" rIns="0" bIns="0" rtlCol="0" anchor="t"/>
          <a:lstStyle/>
          <a:p>
            <a:pPr algn="ctr" indent="0" marL="0">
              <a:lnSpc>
                <a:spcPct val="100000"/>
              </a:lnSpc>
              <a:buNone/>
            </a:pPr>
            <a:r>
              <a:rPr lang="en-US" sz="1131" b="1" dirty="0">
                <a:solidFill>
                  <a:srgbClr val="8D2E39"/>
                </a:solidFill>
                <a:latin typeface="Arial" pitchFamily="34" charset="0"/>
                <a:ea typeface="Arial" pitchFamily="34" charset="-122"/>
                <a:cs typeface="Arial" pitchFamily="34" charset="-120"/>
              </a:rPr>
              <a:t>Подготовка к Eco Day
</a:t>
            </a:r>
            <a:pPr algn="ctr" indent="0" marL="0">
              <a:lnSpc>
                <a:spcPct val="100000"/>
              </a:lnSpc>
              <a:buNone/>
            </a:pPr>
            <a:r>
              <a:rPr lang="en-US" sz="485"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69" dirty="0">
                <a:solidFill>
                  <a:srgbClr val="8D2E39"/>
                </a:solidFill>
                <a:latin typeface="Arial" pitchFamily="34" charset="0"/>
                <a:ea typeface="Arial" pitchFamily="34" charset="-122"/>
                <a:cs typeface="Arial" pitchFamily="34" charset="-120"/>
              </a:rPr>
              <a:t>In the school hall, students planned their Eco Day with posters, bins and simple teamwork. One group collected litter near the playground, while another group prepared signs about recycling and saving water. Their teacher reminded them to keep the park clean.
</a:t>
            </a:r>
            <a:endParaRPr lang="en-US" sz="1131" dirty="0"/>
          </a:p>
        </p:txBody>
      </p:sp>
      <p:sp>
        <p:nvSpPr>
          <p:cNvPr id="9" name="Text 2"/>
          <p:cNvSpPr txBox="1"/>
          <p:nvPr/>
        </p:nvSpPr>
        <p:spPr>
          <a:xfrm>
            <a:off x="3428988" y="3362325"/>
            <a:ext cx="2286000" cy="1133400"/>
          </a:xfrm>
          <a:prstGeom prst="rect">
            <a:avLst/>
          </a:prstGeom>
          <a:noFill/>
          <a:ln/>
        </p:spPr>
        <p:txBody>
          <a:bodyPr wrap="square" lIns="0" tIns="0" rIns="0" bIns="0" rtlCol="0" anchor="t"/>
          <a:lstStyle/>
          <a:p>
            <a:pPr algn="ctr" indent="0" marL="0">
              <a:lnSpc>
                <a:spcPct val="100000"/>
              </a:lnSpc>
              <a:buNone/>
            </a:pPr>
            <a:r>
              <a:rPr lang="en-US" sz="1150" b="1" dirty="0">
                <a:solidFill>
                  <a:srgbClr val="8D2E39"/>
                </a:solidFill>
                <a:latin typeface="Arial" pitchFamily="34" charset="0"/>
                <a:ea typeface="Arial" pitchFamily="34" charset="-122"/>
                <a:cs typeface="Arial" pitchFamily="34" charset="-120"/>
              </a:rPr>
              <a:t>Работа в парке
</a:t>
            </a:r>
            <a:pPr algn="ctr" indent="0" marL="0">
              <a:lnSpc>
                <a:spcPct val="100000"/>
              </a:lnSpc>
              <a:buNone/>
            </a:pPr>
            <a:r>
              <a:rPr lang="en-US" sz="493"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86" dirty="0">
                <a:solidFill>
                  <a:srgbClr val="8D2E39"/>
                </a:solidFill>
                <a:latin typeface="Arial" pitchFamily="34" charset="0"/>
                <a:ea typeface="Arial" pitchFamily="34" charset="-122"/>
                <a:cs typeface="Arial" pitchFamily="34" charset="-120"/>
              </a:rPr>
              <a:t>Outside, the class worked quickly and carefully. They picked up rubbish, sorted bottles and paper, and planted young trees near the path. The place looked brighter, and everyone could see that small actions made a clear difference.
</a:t>
            </a:r>
            <a:endParaRPr lang="en-US" sz="1150" dirty="0"/>
          </a:p>
        </p:txBody>
      </p:sp>
      <p:sp>
        <p:nvSpPr>
          <p:cNvPr id="10" name="Text 3"/>
          <p:cNvSpPr txBox="1"/>
          <p:nvPr/>
        </p:nvSpPr>
        <p:spPr>
          <a:xfrm>
            <a:off x="5900788" y="3362325"/>
            <a:ext cx="2286000" cy="1133400"/>
          </a:xfrm>
          <a:prstGeom prst="rect">
            <a:avLst/>
          </a:prstGeom>
          <a:noFill/>
          <a:ln/>
        </p:spPr>
        <p:txBody>
          <a:bodyPr wrap="square" lIns="0" tIns="0" rIns="0" bIns="0" rtlCol="0" anchor="t"/>
          <a:lstStyle/>
          <a:p>
            <a:pPr algn="ctr" indent="0" marL="0">
              <a:lnSpc>
                <a:spcPct val="100000"/>
              </a:lnSpc>
              <a:buNone/>
            </a:pPr>
            <a:r>
              <a:rPr lang="en-US" sz="1143" b="1" dirty="0">
                <a:solidFill>
                  <a:srgbClr val="8D2E39"/>
                </a:solidFill>
                <a:latin typeface="Arial" pitchFamily="34" charset="0"/>
                <a:ea typeface="Arial" pitchFamily="34" charset="-122"/>
                <a:cs typeface="Arial" pitchFamily="34" charset="-120"/>
              </a:rPr>
              <a:t>Новые привычки
</a:t>
            </a:r>
            <a:pPr algn="ctr" indent="0" marL="0">
              <a:lnSpc>
                <a:spcPct val="100000"/>
              </a:lnSpc>
              <a:buNone/>
            </a:pPr>
            <a:r>
              <a:rPr lang="en-US" sz="49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80" dirty="0">
                <a:solidFill>
                  <a:srgbClr val="8D2E39"/>
                </a:solidFill>
                <a:latin typeface="Arial" pitchFamily="34" charset="0"/>
                <a:ea typeface="Arial" pitchFamily="34" charset="-122"/>
                <a:cs typeface="Arial" pitchFamily="34" charset="-120"/>
              </a:rPr>
              <a:t>At the end, the students shared ideas for home. One child decided to use a reusable bottle every day, and another promised to switch off lights after leaving a room. The class felt proud because their new habits were easy to repeat.
</a:t>
            </a:r>
            <a:endParaRPr lang="en-US" sz="1143" dirty="0"/>
          </a:p>
        </p:txBody>
      </p:sp>
      <p:sp>
        <p:nvSpPr>
          <p:cNvPr id="11" name="Text 4"/>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06775" y="1352750"/>
            <a:ext cx="3316200" cy="2946000"/>
          </a:xfrm>
          <a:prstGeom prst="rect">
            <a:avLst/>
          </a:prstGeom>
          <a:noFill/>
          <a:ln/>
        </p:spPr>
        <p:txBody>
          <a:bodyPr wrap="square" lIns="0" tIns="0" rIns="0" bIns="0" rtlCol="0" anchor="ctr"/>
          <a:lstStyle/>
          <a:p>
            <a:pPr algn="ctr" indent="0" marL="0">
              <a:lnSpc>
                <a:spcPct val="100000"/>
              </a:lnSpc>
              <a:buNone/>
            </a:pPr>
            <a:r>
              <a:rPr lang="en-US" sz="5000" b="1" dirty="0">
                <a:solidFill>
                  <a:srgbClr val="8D2E39"/>
                </a:solidFill>
                <a:latin typeface="Arial" pitchFamily="34" charset="0"/>
                <a:ea typeface="Arial" pitchFamily="34" charset="-122"/>
                <a:cs typeface="Arial" pitchFamily="34" charset="-120"/>
              </a:rPr>
              <a:t>3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вопроса помогают проверить, как хорошо понята история.
</a:t>
            </a:r>
            <a:endParaRPr lang="en-US" sz="5000" dirty="0"/>
          </a:p>
        </p:txBody>
      </p:sp>
      <p:sp>
        <p:nvSpPr>
          <p:cNvPr id="5" name="Text 1"/>
          <p:cNvSpPr txBox="1"/>
          <p:nvPr/>
        </p:nvSpPr>
        <p:spPr>
          <a:xfrm>
            <a:off x="504326" y="1280050"/>
            <a:ext cx="3532800" cy="21807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Три коротких вопроса помогают быстро проверить, понята ли история и запомнились ли слова модуля.
</a:t>
            </a:r>
            <a:endParaRPr lang="en-US" sz="1600" dirty="0"/>
          </a:p>
        </p:txBody>
      </p:sp>
      <p:sp>
        <p:nvSpPr>
          <p:cNvPr id="6" name="Text 2"/>
          <p:cNvSpPr txBox="1"/>
          <p:nvPr/>
        </p:nvSpPr>
        <p:spPr>
          <a:xfrm>
            <a:off x="513225" y="4048127"/>
            <a:ext cx="3532800" cy="851700"/>
          </a:xfrm>
          <a:prstGeom prst="rect">
            <a:avLst/>
          </a:prstGeom>
          <a:noFill/>
          <a:ln/>
        </p:spPr>
        <p:txBody>
          <a:bodyPr wrap="square" lIns="0" tIns="0" rIns="0" bIns="0" rtlCol="0" anchor="t"/>
          <a:lstStyle/>
          <a:p>
            <a:pPr algn="l" indent="0" marL="0">
              <a:lnSpc>
                <a:spcPct val="100000"/>
              </a:lnSpc>
              <a:buNone/>
            </a:pPr>
            <a:r>
              <a:rPr lang="en-US" sz="1100" i="1" dirty="0">
                <a:solidFill>
                  <a:srgbClr val="8D2E39"/>
                </a:solidFill>
                <a:latin typeface="Arial" pitchFamily="34" charset="0"/>
                <a:ea typeface="Arial" pitchFamily="34" charset="-122"/>
                <a:cs typeface="Arial" pitchFamily="34" charset="-120"/>
              </a:rPr>
              <a:t>Материалы задания
</a:t>
            </a:r>
            <a:endParaRPr lang="en-US" sz="1100" dirty="0"/>
          </a:p>
        </p:txBody>
      </p:sp>
      <p:sp>
        <p:nvSpPr>
          <p:cNvPr id="7" name="Text 3"/>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06775" y="1352750"/>
            <a:ext cx="3316200" cy="2946000"/>
          </a:xfrm>
          <a:prstGeom prst="rect">
            <a:avLst/>
          </a:prstGeom>
          <a:noFill/>
          <a:ln/>
        </p:spPr>
        <p:txBody>
          <a:bodyPr wrap="square" lIns="0" tIns="0" rIns="0" bIns="0" rtlCol="0" anchor="ctr"/>
          <a:lstStyle/>
          <a:p>
            <a:pPr algn="ctr" indent="0" marL="0">
              <a:lnSpc>
                <a:spcPct val="100000"/>
              </a:lnSpc>
              <a:buNone/>
            </a:pPr>
            <a:r>
              <a:rPr lang="en-US" sz="5000" b="1" dirty="0">
                <a:solidFill>
                  <a:srgbClr val="8D2E39"/>
                </a:solidFill>
                <a:latin typeface="Arial" pitchFamily="34" charset="0"/>
                <a:ea typeface="Arial" pitchFamily="34" charset="-122"/>
                <a:cs typeface="Arial" pitchFamily="34" charset="-120"/>
              </a:rPr>
              <a:t>5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ключевых слов помогают быстро обсуждать тему природы и экологии.
</a:t>
            </a:r>
            <a:endParaRPr lang="en-US" sz="5000" dirty="0"/>
          </a:p>
        </p:txBody>
      </p:sp>
      <p:sp>
        <p:nvSpPr>
          <p:cNvPr id="5" name="Text 1"/>
          <p:cNvSpPr txBox="1"/>
          <p:nvPr/>
        </p:nvSpPr>
        <p:spPr>
          <a:xfrm>
            <a:off x="504326" y="1280050"/>
            <a:ext cx="3532800" cy="21807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Пять ключевых слов помогают быстро обсуждать природу, загрязнение и способы помочь окружающей среде на уроке и в жизни.
</a:t>
            </a:r>
            <a:endParaRPr lang="en-US" sz="1600" dirty="0"/>
          </a:p>
        </p:txBody>
      </p:sp>
      <p:sp>
        <p:nvSpPr>
          <p:cNvPr id="6" name="Text 2"/>
          <p:cNvSpPr txBox="1"/>
          <p:nvPr/>
        </p:nvSpPr>
        <p:spPr>
          <a:xfrm>
            <a:off x="513225" y="4048127"/>
            <a:ext cx="3532800" cy="851700"/>
          </a:xfrm>
          <a:prstGeom prst="rect">
            <a:avLst/>
          </a:prstGeom>
          <a:noFill/>
          <a:ln/>
        </p:spPr>
        <p:txBody>
          <a:bodyPr wrap="square" lIns="0" tIns="0" rIns="0" bIns="0" rtlCol="0" anchor="t"/>
          <a:lstStyle/>
          <a:p>
            <a:pPr algn="l" indent="0" marL="0">
              <a:lnSpc>
                <a:spcPct val="100000"/>
              </a:lnSpc>
              <a:buNone/>
            </a:pPr>
            <a:r>
              <a:rPr lang="en-US" sz="1100" i="1" dirty="0">
                <a:solidFill>
                  <a:srgbClr val="8D2E39"/>
                </a:solidFill>
                <a:latin typeface="Arial" pitchFamily="34" charset="0"/>
                <a:ea typeface="Arial" pitchFamily="34" charset="-122"/>
                <a:cs typeface="Arial" pitchFamily="34" charset="-120"/>
              </a:rPr>
              <a:t>Материалы UNIT 11
</a:t>
            </a:r>
            <a:endParaRPr lang="en-US" sz="1100" dirty="0"/>
          </a:p>
        </p:txBody>
      </p:sp>
      <p:sp>
        <p:nvSpPr>
          <p:cNvPr id="7" name="Text 3"/>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От идеи к общему решению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Фразы для обсуждения экологических идей в паре и группе из UNIT 11.
</a:t>
            </a:r>
            <a:endParaRPr lang="en-US" sz="2500" dirty="0"/>
          </a:p>
        </p:txBody>
      </p:sp>
      <p:sp>
        <p:nvSpPr>
          <p:cNvPr id="5" name="Text 1"/>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50475" y="657317"/>
            <a:ext cx="4438800" cy="433476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Ролевая практика: eco advisor
</a:t>
            </a:r>
            <a:endParaRPr lang="en-US" sz="2400" dirty="0"/>
          </a:p>
        </p:txBody>
      </p:sp>
      <p:sp>
        <p:nvSpPr>
          <p:cNvPr id="9" name="Text 1"/>
          <p:cNvSpPr txBox="1"/>
          <p:nvPr/>
        </p:nvSpPr>
        <p:spPr>
          <a:xfrm>
            <a:off x="386625" y="1288002"/>
            <a:ext cx="1654200" cy="1210200"/>
          </a:xfrm>
          <a:prstGeom prst="rect">
            <a:avLst/>
          </a:prstGeom>
          <a:noFill/>
          <a:ln/>
        </p:spPr>
        <p:txBody>
          <a:bodyPr wrap="square" lIns="0" tIns="0" rIns="0" bIns="0" rtlCol="0" anchor="ctr"/>
          <a:lstStyle/>
          <a:p>
            <a:pPr algn="l" indent="0" marL="0">
              <a:lnSpc>
                <a:spcPct val="100000"/>
              </a:lnSpc>
              <a:buNone/>
            </a:pPr>
            <a:r>
              <a:rPr lang="en-US" sz="1107" b="1" dirty="0">
                <a:solidFill>
                  <a:srgbClr val="8D2E39"/>
                </a:solidFill>
                <a:latin typeface="Arial" pitchFamily="34" charset="0"/>
                <a:ea typeface="Arial" pitchFamily="34" charset="-122"/>
                <a:cs typeface="Arial" pitchFamily="34" charset="-120"/>
              </a:rPr>
              <a:t>Начало диалога
</a:t>
            </a:r>
            <a:pPr algn="l" indent="0" marL="0">
              <a:lnSpc>
                <a:spcPct val="100000"/>
              </a:lnSpc>
              <a:buNone/>
            </a:pPr>
            <a:r>
              <a:rPr lang="en-US" sz="55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49" dirty="0">
                <a:solidFill>
                  <a:srgbClr val="8D2E39"/>
                </a:solidFill>
                <a:latin typeface="Arial" pitchFamily="34" charset="0"/>
                <a:ea typeface="Arial" pitchFamily="34" charset="-122"/>
                <a:cs typeface="Arial" pitchFamily="34" charset="-120"/>
              </a:rPr>
              <a:t>Один ученик предлагает школьной команде полезное действие, а другой уточняет, подходит ли оно для класса. В ответах естественно звучат should, must и can.
</a:t>
            </a:r>
            <a:endParaRPr lang="en-US" sz="1107" dirty="0"/>
          </a:p>
        </p:txBody>
      </p:sp>
      <p:sp>
        <p:nvSpPr>
          <p:cNvPr id="10" name="Text 2"/>
          <p:cNvSpPr txBox="1"/>
          <p:nvPr/>
        </p:nvSpPr>
        <p:spPr>
          <a:xfrm>
            <a:off x="405725" y="3447952"/>
            <a:ext cx="1654200" cy="1210200"/>
          </a:xfrm>
          <a:prstGeom prst="rect">
            <a:avLst/>
          </a:prstGeom>
          <a:noFill/>
          <a:ln/>
        </p:spPr>
        <p:txBody>
          <a:bodyPr wrap="square" lIns="0" tIns="0" rIns="0" bIns="0" rtlCol="0" anchor="ctr"/>
          <a:lstStyle/>
          <a:p>
            <a:pPr algn="l" indent="0" marL="0">
              <a:lnSpc>
                <a:spcPct val="100000"/>
              </a:lnSpc>
              <a:buNone/>
            </a:pPr>
            <a:r>
              <a:rPr lang="en-US" sz="1195" b="1" dirty="0">
                <a:solidFill>
                  <a:srgbClr val="8D2E39"/>
                </a:solidFill>
                <a:latin typeface="Arial" pitchFamily="34" charset="0"/>
                <a:ea typeface="Arial" pitchFamily="34" charset="-122"/>
                <a:cs typeface="Arial" pitchFamily="34" charset="-120"/>
              </a:rPr>
              <a:t>Язык общения
</a:t>
            </a:r>
            <a:pPr algn="l" indent="0" marL="0">
              <a:lnSpc>
                <a:spcPct val="100000"/>
              </a:lnSpc>
              <a:buNone/>
            </a:pPr>
            <a:r>
              <a:rPr lang="en-US" sz="597"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024" dirty="0">
                <a:solidFill>
                  <a:srgbClr val="8D2E39"/>
                </a:solidFill>
                <a:latin typeface="Arial" pitchFamily="34" charset="0"/>
                <a:ea typeface="Arial" pitchFamily="34" charset="-122"/>
                <a:cs typeface="Arial" pitchFamily="34" charset="-120"/>
              </a:rPr>
              <a:t>Лучшие реплики короткие и понятные: We should sort bins. We mustn’t drop litter. We can bring reusable bags. Такие фразы легко запомнить и использовать сразу.
</a:t>
            </a:r>
            <a:endParaRPr lang="en-US" sz="1195" dirty="0"/>
          </a:p>
        </p:txBody>
      </p:sp>
      <p:sp>
        <p:nvSpPr>
          <p:cNvPr id="11" name="Text 3"/>
          <p:cNvSpPr txBox="1"/>
          <p:nvPr/>
        </p:nvSpPr>
        <p:spPr>
          <a:xfrm>
            <a:off x="2544696" y="1288002"/>
            <a:ext cx="1654200" cy="1210200"/>
          </a:xfrm>
          <a:prstGeom prst="rect">
            <a:avLst/>
          </a:prstGeom>
          <a:noFill/>
          <a:ln/>
        </p:spPr>
        <p:txBody>
          <a:bodyPr wrap="square" lIns="0" tIns="0" rIns="0" bIns="0" rtlCol="0" anchor="ctr"/>
          <a:lstStyle/>
          <a:p>
            <a:pPr algn="l" indent="0" marL="0">
              <a:lnSpc>
                <a:spcPct val="100000"/>
              </a:lnSpc>
              <a:buNone/>
            </a:pPr>
            <a:r>
              <a:rPr lang="en-US" sz="1213" b="1" dirty="0">
                <a:solidFill>
                  <a:srgbClr val="8D2E39"/>
                </a:solidFill>
                <a:latin typeface="Arial" pitchFamily="34" charset="0"/>
                <a:ea typeface="Arial" pitchFamily="34" charset="-122"/>
                <a:cs typeface="Arial" pitchFamily="34" charset="-120"/>
              </a:rPr>
              <a:t>Практичные идеи
</a:t>
            </a:r>
            <a:pPr algn="l" indent="0" marL="0">
              <a:lnSpc>
                <a:spcPct val="100000"/>
              </a:lnSpc>
              <a:buNone/>
            </a:pPr>
            <a:r>
              <a:rPr lang="en-US" sz="606"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039" dirty="0">
                <a:solidFill>
                  <a:srgbClr val="8D2E39"/>
                </a:solidFill>
                <a:latin typeface="Arial" pitchFamily="34" charset="0"/>
                <a:ea typeface="Arial" pitchFamily="34" charset="-122"/>
                <a:cs typeface="Arial" pitchFamily="34" charset="-120"/>
              </a:rPr>
              <a:t>Выбор решения строится на простом вопросе: что реально сделать сегодня в школе? Подойдут switch off lights, plant flowers near school и use less plastic.
</a:t>
            </a:r>
            <a:endParaRPr lang="en-US" sz="1213" dirty="0"/>
          </a:p>
        </p:txBody>
      </p:sp>
      <p:sp>
        <p:nvSpPr>
          <p:cNvPr id="12" name="Text 4"/>
          <p:cNvSpPr txBox="1"/>
          <p:nvPr/>
        </p:nvSpPr>
        <p:spPr>
          <a:xfrm>
            <a:off x="2563796" y="3447952"/>
            <a:ext cx="1654200" cy="1210200"/>
          </a:xfrm>
          <a:prstGeom prst="rect">
            <a:avLst/>
          </a:prstGeom>
          <a:noFill/>
          <a:ln/>
        </p:spPr>
        <p:txBody>
          <a:bodyPr wrap="square" lIns="0" tIns="0" rIns="0" bIns="0" rtlCol="0" anchor="ctr"/>
          <a:lstStyle/>
          <a:p>
            <a:pPr algn="l" indent="0" marL="0">
              <a:lnSpc>
                <a:spcPct val="100000"/>
              </a:lnSpc>
              <a:buNone/>
            </a:pPr>
            <a:r>
              <a:rPr lang="en-US" sz="1195" b="1" dirty="0">
                <a:solidFill>
                  <a:srgbClr val="8D2E39"/>
                </a:solidFill>
                <a:latin typeface="Arial" pitchFamily="34" charset="0"/>
                <a:ea typeface="Arial" pitchFamily="34" charset="-122"/>
                <a:cs typeface="Arial" pitchFamily="34" charset="-120"/>
              </a:rPr>
              <a:t>Итог работы
</a:t>
            </a:r>
            <a:pPr algn="l" indent="0" marL="0">
              <a:lnSpc>
                <a:spcPct val="100000"/>
              </a:lnSpc>
              <a:buNone/>
            </a:pPr>
            <a:r>
              <a:rPr lang="en-US" sz="597"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024" dirty="0">
                <a:solidFill>
                  <a:srgbClr val="8D2E39"/>
                </a:solidFill>
                <a:latin typeface="Arial" pitchFamily="34" charset="0"/>
                <a:ea typeface="Arial" pitchFamily="34" charset="-122"/>
                <a:cs typeface="Arial" pitchFamily="34" charset="-120"/>
              </a:rPr>
              <a:t>После диалога класс может выбрать один вариант и объяснить его пользу. Это тренирует не только английский, но и умение договариваться в группе.
</a:t>
            </a:r>
            <a:endParaRPr lang="en-US" sz="1195" dirty="0"/>
          </a:p>
        </p:txBody>
      </p:sp>
      <p:sp>
        <p:nvSpPr>
          <p:cNvPr id="13" name="Text 5"/>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725" y="2377292"/>
            <a:ext cx="4022400" cy="14374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75" y="1592475"/>
            <a:ext cx="3701700" cy="30072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Сравните привычки и распределите их по трём категориям: уменьшить, использовать снова, переработать.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Таблица показывает: один и тот же экологичный выбор может быть разным по действию, но всегда ведёт к более бережному отношению к ресурсам.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Материалы UNIT 11
</a:t>
            </a:r>
            <a:endParaRPr lang="en-US" sz="1400" dirty="0"/>
          </a:p>
        </p:txBody>
      </p:sp>
      <p:sp>
        <p:nvSpPr>
          <p:cNvPr id="6" name="Text 1"/>
          <p:cNvSpPr txBox="1"/>
          <p:nvPr/>
        </p:nvSpPr>
        <p:spPr>
          <a:xfrm>
            <a:off x="4890775" y="543900"/>
            <a:ext cx="3701700" cy="8838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Сортируем привычки по трём R
</a:t>
            </a:r>
            <a:endParaRPr lang="en-US" sz="2500" dirty="0"/>
          </a:p>
        </p:txBody>
      </p:sp>
      <p:sp>
        <p:nvSpPr>
          <p:cNvPr id="7" name="Text 2"/>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2050" y="1027075"/>
            <a:ext cx="176400" cy="235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810750" y="1027075"/>
            <a:ext cx="205800" cy="235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648650" y="3087785"/>
            <a:ext cx="246600" cy="19728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958250" y="3025325"/>
            <a:ext cx="176400" cy="235200"/>
          </a:xfrm>
          <a:prstGeom prst="rect">
            <a:avLst/>
          </a:prstGeom>
        </p:spPr>
      </p:pic>
      <p:sp>
        <p:nvSpPr>
          <p:cNvPr id="11" name="Text 0"/>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Наш классный Eco Pledge
</a:t>
            </a:r>
            <a:endParaRPr lang="en-US" sz="2500" dirty="0"/>
          </a:p>
        </p:txBody>
      </p:sp>
      <p:sp>
        <p:nvSpPr>
          <p:cNvPr id="12" name="Text 1"/>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15</a:t>
            </a:r>
            <a:endParaRPr lang="en-US" sz="1000" dirty="0"/>
          </a:p>
        </p:txBody>
      </p:sp>
      <p:sp>
        <p:nvSpPr>
          <p:cNvPr id="13" name="Text 2"/>
          <p:cNvSpPr txBox="1"/>
          <p:nvPr/>
        </p:nvSpPr>
        <p:spPr>
          <a:xfrm>
            <a:off x="506950" y="1353051"/>
            <a:ext cx="1762037" cy="1378135"/>
          </a:xfrm>
          <a:prstGeom prst="rect">
            <a:avLst/>
          </a:prstGeom>
          <a:noFill/>
          <a:ln/>
        </p:spPr>
        <p:txBody>
          <a:bodyPr wrap="square" lIns="0" tIns="0" rIns="0" bIns="0" rtlCol="0" anchor="t"/>
          <a:lstStyle/>
          <a:p>
            <a:pPr algn="l" indent="0" marL="0">
              <a:lnSpc>
                <a:spcPct val="100000"/>
              </a:lnSpc>
              <a:buNone/>
            </a:pPr>
            <a:r>
              <a:rPr lang="en-US" sz="1300" b="1" dirty="0">
                <a:solidFill>
                  <a:srgbClr val="8D2E39"/>
                </a:solidFill>
                <a:latin typeface="Arial" pitchFamily="34" charset="0"/>
                <a:ea typeface="Arial" pitchFamily="34" charset="-122"/>
                <a:cs typeface="Arial" pitchFamily="34" charset="-120"/>
              </a:rPr>
              <a:t>Общие обещания
</a:t>
            </a:r>
            <a:pPr algn="l" indent="0" marL="0">
              <a:lnSpc>
                <a:spcPct val="100000"/>
              </a:lnSpc>
              <a:buNone/>
            </a:pPr>
            <a:r>
              <a:rPr lang="en-US" sz="75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8D2E39"/>
                </a:solidFill>
                <a:latin typeface="Arial" pitchFamily="34" charset="0"/>
                <a:ea typeface="Arial" pitchFamily="34" charset="-122"/>
                <a:cs typeface="Arial" pitchFamily="34" charset="-120"/>
              </a:rPr>
              <a:t>Класс формулирует 3–4 конкретных обещания на неделю: что будем делать, чего не будем делать и как проверим результат вместе.
</a:t>
            </a:r>
            <a:endParaRPr lang="en-US" sz="1300" dirty="0"/>
          </a:p>
        </p:txBody>
      </p:sp>
      <p:sp>
        <p:nvSpPr>
          <p:cNvPr id="14" name="Text 3"/>
          <p:cNvSpPr txBox="1"/>
          <p:nvPr/>
        </p:nvSpPr>
        <p:spPr>
          <a:xfrm>
            <a:off x="4790347" y="1353051"/>
            <a:ext cx="1762037" cy="1378135"/>
          </a:xfrm>
          <a:prstGeom prst="rect">
            <a:avLst/>
          </a:prstGeom>
          <a:noFill/>
          <a:ln/>
        </p:spPr>
        <p:txBody>
          <a:bodyPr wrap="square" lIns="0" tIns="0" rIns="0" bIns="0" rtlCol="0" anchor="t"/>
          <a:lstStyle/>
          <a:p>
            <a:pPr algn="l" indent="0" marL="0">
              <a:lnSpc>
                <a:spcPct val="100000"/>
              </a:lnSpc>
              <a:buNone/>
            </a:pPr>
            <a:r>
              <a:rPr lang="en-US" sz="1300" b="1" dirty="0">
                <a:solidFill>
                  <a:srgbClr val="8D2E39"/>
                </a:solidFill>
                <a:latin typeface="Arial" pitchFamily="34" charset="0"/>
                <a:ea typeface="Arial" pitchFamily="34" charset="-122"/>
                <a:cs typeface="Arial" pitchFamily="34" charset="-120"/>
              </a:rPr>
              <a:t>Проверка результата
</a:t>
            </a:r>
            <a:pPr algn="l" indent="0" marL="0">
              <a:lnSpc>
                <a:spcPct val="100000"/>
              </a:lnSpc>
              <a:buNone/>
            </a:pPr>
            <a:r>
              <a:rPr lang="en-US" sz="75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8D2E39"/>
                </a:solidFill>
                <a:latin typeface="Arial" pitchFamily="34" charset="0"/>
                <a:ea typeface="Arial" pitchFamily="34" charset="-122"/>
                <a:cs typeface="Arial" pitchFamily="34" charset="-120"/>
              </a:rPr>
              <a:t>Проверка через неделю должна быть простой: короткий опрос, подсчёт выполненных пунктов или мини-обсуждение в кругу класса.
</a:t>
            </a:r>
            <a:endParaRPr lang="en-US" sz="1300" dirty="0"/>
          </a:p>
        </p:txBody>
      </p:sp>
      <p:sp>
        <p:nvSpPr>
          <p:cNvPr id="15" name="Text 4"/>
          <p:cNvSpPr txBox="1"/>
          <p:nvPr/>
        </p:nvSpPr>
        <p:spPr>
          <a:xfrm>
            <a:off x="2648642" y="3402437"/>
            <a:ext cx="1762037" cy="1378135"/>
          </a:xfrm>
          <a:prstGeom prst="rect">
            <a:avLst/>
          </a:prstGeom>
          <a:noFill/>
          <a:ln/>
        </p:spPr>
        <p:txBody>
          <a:bodyPr wrap="square" lIns="0" tIns="0" rIns="0" bIns="0" rtlCol="0" anchor="t"/>
          <a:lstStyle/>
          <a:p>
            <a:pPr algn="l" indent="0" marL="0">
              <a:lnSpc>
                <a:spcPct val="100000"/>
              </a:lnSpc>
              <a:buNone/>
            </a:pPr>
            <a:r>
              <a:rPr lang="en-US" sz="1300" b="1" dirty="0">
                <a:solidFill>
                  <a:srgbClr val="8D2E39"/>
                </a:solidFill>
                <a:latin typeface="Arial" pitchFamily="34" charset="0"/>
                <a:ea typeface="Arial" pitchFamily="34" charset="-122"/>
                <a:cs typeface="Arial" pitchFamily="34" charset="-120"/>
              </a:rPr>
              <a:t>Ответственный
</a:t>
            </a:r>
            <a:pPr algn="l" indent="0" marL="0">
              <a:lnSpc>
                <a:spcPct val="100000"/>
              </a:lnSpc>
              <a:buNone/>
            </a:pPr>
            <a:r>
              <a:rPr lang="en-US" sz="75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8D2E39"/>
                </a:solidFill>
                <a:latin typeface="Arial" pitchFamily="34" charset="0"/>
                <a:ea typeface="Arial" pitchFamily="34" charset="-122"/>
                <a:cs typeface="Arial" pitchFamily="34" charset="-120"/>
              </a:rPr>
              <a:t>Удобно назначить одного ответственного: он напоминает о плане, собирает ответы и помогает команде не забыть про договорённости.
</a:t>
            </a:r>
            <a:endParaRPr lang="en-US" sz="1300" dirty="0"/>
          </a:p>
        </p:txBody>
      </p:sp>
      <p:sp>
        <p:nvSpPr>
          <p:cNvPr id="16" name="Text 5"/>
          <p:cNvSpPr txBox="1"/>
          <p:nvPr/>
        </p:nvSpPr>
        <p:spPr>
          <a:xfrm>
            <a:off x="6923139" y="3402437"/>
            <a:ext cx="1762037" cy="1378135"/>
          </a:xfrm>
          <a:prstGeom prst="rect">
            <a:avLst/>
          </a:prstGeom>
          <a:noFill/>
          <a:ln/>
        </p:spPr>
        <p:txBody>
          <a:bodyPr wrap="square" lIns="0" tIns="0" rIns="0" bIns="0" rtlCol="0" anchor="t"/>
          <a:lstStyle/>
          <a:p>
            <a:pPr algn="l" indent="0" marL="0">
              <a:lnSpc>
                <a:spcPct val="100000"/>
              </a:lnSpc>
              <a:buNone/>
            </a:pPr>
            <a:r>
              <a:rPr lang="en-US" sz="1300" b="1" dirty="0">
                <a:solidFill>
                  <a:srgbClr val="8D2E39"/>
                </a:solidFill>
                <a:latin typeface="Arial" pitchFamily="34" charset="0"/>
                <a:ea typeface="Arial" pitchFamily="34" charset="-122"/>
                <a:cs typeface="Arial" pitchFamily="34" charset="-120"/>
              </a:rPr>
              <a:t>Ясная формула
</a:t>
            </a:r>
            <a:pPr algn="l" indent="0" marL="0">
              <a:lnSpc>
                <a:spcPct val="100000"/>
              </a:lnSpc>
              <a:buNone/>
            </a:pPr>
            <a:r>
              <a:rPr lang="en-US" sz="75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8D2E39"/>
                </a:solidFill>
                <a:latin typeface="Arial" pitchFamily="34" charset="0"/>
                <a:ea typeface="Arial" pitchFamily="34" charset="-122"/>
                <a:cs typeface="Arial" pitchFamily="34" charset="-120"/>
              </a:rPr>
              <a:t>Формулы We will… We will not… Our class will… помогают говорить уверенно и делают презентацию понятной для всей группы.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950" y="461297"/>
            <a:ext cx="4209600" cy="4193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46050" y="228800"/>
            <a:ext cx="4720800" cy="9141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Какие проблемы мы видим вокруг
</a:t>
            </a:r>
            <a:endParaRPr lang="en-US" sz="2400" dirty="0"/>
          </a:p>
        </p:txBody>
      </p:sp>
      <p:sp>
        <p:nvSpPr>
          <p:cNvPr id="10" name="Text 1"/>
          <p:cNvSpPr txBox="1"/>
          <p:nvPr/>
        </p:nvSpPr>
        <p:spPr>
          <a:xfrm>
            <a:off x="789050" y="1337300"/>
            <a:ext cx="1505400" cy="1147180"/>
          </a:xfrm>
          <a:prstGeom prst="rect">
            <a:avLst/>
          </a:prstGeom>
          <a:noFill/>
          <a:ln/>
        </p:spPr>
        <p:txBody>
          <a:bodyPr wrap="square" lIns="0" tIns="0" rIns="0" bIns="0" rtlCol="0" anchor="t"/>
          <a:lstStyle/>
          <a:p>
            <a:pPr algn="l" indent="0" marL="0">
              <a:lnSpc>
                <a:spcPct val="100000"/>
              </a:lnSpc>
              <a:buNone/>
            </a:pPr>
            <a:r>
              <a:rPr lang="en-US" sz="1058" b="1" dirty="0">
                <a:solidFill>
                  <a:srgbClr val="8D2E39"/>
                </a:solidFill>
                <a:latin typeface="Arial" pitchFamily="34" charset="0"/>
                <a:ea typeface="Arial" pitchFamily="34" charset="-122"/>
                <a:cs typeface="Arial" pitchFamily="34" charset="-120"/>
              </a:rPr>
              <a:t>1. Мусор вокруг
</a:t>
            </a:r>
            <a:pPr algn="l" indent="0" marL="0">
              <a:lnSpc>
                <a:spcPct val="100000"/>
              </a:lnSpc>
              <a:buNone/>
            </a:pPr>
            <a:r>
              <a:rPr lang="en-US" sz="441"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882" dirty="0">
                <a:solidFill>
                  <a:srgbClr val="8D2E39"/>
                </a:solidFill>
                <a:latin typeface="Arial" pitchFamily="34" charset="0"/>
                <a:ea typeface="Arial" pitchFamily="34" charset="-122"/>
                <a:cs typeface="Arial" pitchFamily="34" charset="-120"/>
              </a:rPr>
              <a:t>Мусор на земле быстро делает двор и школьную территорию менее аккуратными. Даже один брошенный пакет или обёртка создают ощущение небрежности и требуют уборки.
</a:t>
            </a:r>
            <a:endParaRPr lang="en-US" sz="1058" dirty="0"/>
          </a:p>
        </p:txBody>
      </p:sp>
      <p:sp>
        <p:nvSpPr>
          <p:cNvPr id="11" name="Text 2"/>
          <p:cNvSpPr txBox="1"/>
          <p:nvPr/>
        </p:nvSpPr>
        <p:spPr>
          <a:xfrm>
            <a:off x="789050" y="2564447"/>
            <a:ext cx="1505400" cy="1147180"/>
          </a:xfrm>
          <a:prstGeom prst="rect">
            <a:avLst/>
          </a:prstGeom>
          <a:noFill/>
          <a:ln/>
        </p:spPr>
        <p:txBody>
          <a:bodyPr wrap="square" lIns="0" tIns="0" rIns="0" bIns="0" rtlCol="0" anchor="t"/>
          <a:lstStyle/>
          <a:p>
            <a:pPr algn="l" indent="0" marL="0">
              <a:lnSpc>
                <a:spcPct val="100000"/>
              </a:lnSpc>
              <a:buNone/>
            </a:pPr>
            <a:r>
              <a:rPr lang="en-US" sz="1111" b="1" dirty="0">
                <a:solidFill>
                  <a:srgbClr val="8D2E39"/>
                </a:solidFill>
                <a:latin typeface="Arial" pitchFamily="34" charset="0"/>
                <a:ea typeface="Arial" pitchFamily="34" charset="-122"/>
                <a:cs typeface="Arial" pitchFamily="34" charset="-120"/>
              </a:rPr>
              <a:t>2. Загрязнение воздуха
</a:t>
            </a:r>
            <a:pPr algn="l" indent="0" marL="0">
              <a:lnSpc>
                <a:spcPct val="100000"/>
              </a:lnSpc>
              <a:buNone/>
            </a:pPr>
            <a:r>
              <a:rPr lang="en-US" sz="463"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26" dirty="0">
                <a:solidFill>
                  <a:srgbClr val="8D2E39"/>
                </a:solidFill>
                <a:latin typeface="Arial" pitchFamily="34" charset="0"/>
                <a:ea typeface="Arial" pitchFamily="34" charset="-122"/>
                <a:cs typeface="Arial" pitchFamily="34" charset="-120"/>
              </a:rPr>
              <a:t>Выхлопы машин ухудшают воздух рядом с дорогой и школой. Когда транспорта много, гулять и играть на улице становится менее приятно.
</a:t>
            </a:r>
            <a:endParaRPr lang="en-US" sz="1111" dirty="0"/>
          </a:p>
        </p:txBody>
      </p:sp>
      <p:sp>
        <p:nvSpPr>
          <p:cNvPr id="12" name="Text 3"/>
          <p:cNvSpPr txBox="1"/>
          <p:nvPr/>
        </p:nvSpPr>
        <p:spPr>
          <a:xfrm>
            <a:off x="789050" y="3791595"/>
            <a:ext cx="1505400" cy="1147180"/>
          </a:xfrm>
          <a:prstGeom prst="rect">
            <a:avLst/>
          </a:prstGeom>
          <a:noFill/>
          <a:ln/>
        </p:spPr>
        <p:txBody>
          <a:bodyPr wrap="square" lIns="0" tIns="0" rIns="0" bIns="0" rtlCol="0" anchor="t"/>
          <a:lstStyle/>
          <a:p>
            <a:pPr algn="l" indent="0" marL="0">
              <a:lnSpc>
                <a:spcPct val="100000"/>
              </a:lnSpc>
              <a:buNone/>
            </a:pPr>
            <a:r>
              <a:rPr lang="en-US" sz="1123" b="1" dirty="0">
                <a:solidFill>
                  <a:srgbClr val="8D2E39"/>
                </a:solidFill>
                <a:latin typeface="Arial" pitchFamily="34" charset="0"/>
                <a:ea typeface="Arial" pitchFamily="34" charset="-122"/>
                <a:cs typeface="Arial" pitchFamily="34" charset="-120"/>
              </a:rPr>
              <a:t>3. Слишком много пластика
</a:t>
            </a:r>
            <a:pPr algn="l" indent="0" marL="0">
              <a:lnSpc>
                <a:spcPct val="100000"/>
              </a:lnSpc>
              <a:buNone/>
            </a:pPr>
            <a:r>
              <a:rPr lang="en-US" sz="468"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36" dirty="0">
                <a:solidFill>
                  <a:srgbClr val="8D2E39"/>
                </a:solidFill>
                <a:latin typeface="Arial" pitchFamily="34" charset="0"/>
                <a:ea typeface="Arial" pitchFamily="34" charset="-122"/>
                <a:cs typeface="Arial" pitchFamily="34" charset="-120"/>
              </a:rPr>
              <a:t>Лишний пластик часто появляется из-за одноразовых пакетов, бутылок и упаковок. Такие вещи нужны ненадолго, но остаются надолго.
</a:t>
            </a:r>
            <a:endParaRPr lang="en-US" sz="1123" dirty="0"/>
          </a:p>
        </p:txBody>
      </p:sp>
      <p:sp>
        <p:nvSpPr>
          <p:cNvPr id="13" name="Text 4"/>
          <p:cNvSpPr txBox="1"/>
          <p:nvPr/>
        </p:nvSpPr>
        <p:spPr>
          <a:xfrm>
            <a:off x="2806125" y="1337300"/>
            <a:ext cx="1505400" cy="1147180"/>
          </a:xfrm>
          <a:prstGeom prst="rect">
            <a:avLst/>
          </a:prstGeom>
          <a:noFill/>
          <a:ln/>
        </p:spPr>
        <p:txBody>
          <a:bodyPr wrap="square" lIns="0" tIns="0" rIns="0" bIns="0" rtlCol="0" anchor="t"/>
          <a:lstStyle/>
          <a:p>
            <a:pPr algn="l" indent="0" marL="0">
              <a:lnSpc>
                <a:spcPct val="100000"/>
              </a:lnSpc>
              <a:buNone/>
            </a:pPr>
            <a:r>
              <a:rPr lang="en-US" sz="1173" b="1" dirty="0">
                <a:solidFill>
                  <a:srgbClr val="8D2E39"/>
                </a:solidFill>
                <a:latin typeface="Arial" pitchFamily="34" charset="0"/>
                <a:ea typeface="Arial" pitchFamily="34" charset="-122"/>
                <a:cs typeface="Arial" pitchFamily="34" charset="-120"/>
              </a:rPr>
              <a:t>4. Потеря ресурсов
</a:t>
            </a:r>
            <a:pPr algn="l" indent="0" marL="0">
              <a:lnSpc>
                <a:spcPct val="100000"/>
              </a:lnSpc>
              <a:buNone/>
            </a:pPr>
            <a:r>
              <a:rPr lang="en-US" sz="489"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78" dirty="0">
                <a:solidFill>
                  <a:srgbClr val="8D2E39"/>
                </a:solidFill>
                <a:latin typeface="Arial" pitchFamily="34" charset="0"/>
                <a:ea typeface="Arial" pitchFamily="34" charset="-122"/>
                <a:cs typeface="Arial" pitchFamily="34" charset="-120"/>
              </a:rPr>
              <a:t>Вода и электричество тратятся зря, если краны текут, свет остаётся включённым, а душ слишком длинный. Это заметно и дома, и в школе.
</a:t>
            </a:r>
            <a:endParaRPr lang="en-US" sz="1173" dirty="0"/>
          </a:p>
        </p:txBody>
      </p:sp>
      <p:sp>
        <p:nvSpPr>
          <p:cNvPr id="14" name="Text 5"/>
          <p:cNvSpPr txBox="1"/>
          <p:nvPr/>
        </p:nvSpPr>
        <p:spPr>
          <a:xfrm>
            <a:off x="2806125" y="2564447"/>
            <a:ext cx="1505400" cy="1147180"/>
          </a:xfrm>
          <a:prstGeom prst="rect">
            <a:avLst/>
          </a:prstGeom>
          <a:noFill/>
          <a:ln/>
        </p:spPr>
        <p:txBody>
          <a:bodyPr wrap="square" lIns="0" tIns="0" rIns="0" bIns="0" rtlCol="0" anchor="t"/>
          <a:lstStyle/>
          <a:p>
            <a:pPr algn="l" indent="0" marL="0">
              <a:lnSpc>
                <a:spcPct val="100000"/>
              </a:lnSpc>
              <a:buNone/>
            </a:pPr>
            <a:r>
              <a:rPr lang="en-US" sz="1145" b="1" dirty="0">
                <a:solidFill>
                  <a:srgbClr val="8D2E39"/>
                </a:solidFill>
                <a:latin typeface="Arial" pitchFamily="34" charset="0"/>
                <a:ea typeface="Arial" pitchFamily="34" charset="-122"/>
                <a:cs typeface="Arial" pitchFamily="34" charset="-120"/>
              </a:rPr>
              <a:t>5. Простые причины
</a:t>
            </a:r>
            <a:pPr algn="l" indent="0" marL="0">
              <a:lnSpc>
                <a:spcPct val="100000"/>
              </a:lnSpc>
              <a:buNone/>
            </a:pPr>
            <a:r>
              <a:rPr lang="en-US" sz="477"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954" dirty="0">
                <a:solidFill>
                  <a:srgbClr val="8D2E39"/>
                </a:solidFill>
                <a:latin typeface="Arial" pitchFamily="34" charset="0"/>
                <a:ea typeface="Arial" pitchFamily="34" charset="-122"/>
                <a:cs typeface="Arial" pitchFamily="34" charset="-120"/>
              </a:rPr>
              <a:t>Причины проблем часто простые: спешка, забывчивость и привычка брать одноразовые вещи. Поэтому даже маленький ежедневный выбор имеет значение.
</a:t>
            </a:r>
            <a:endParaRPr lang="en-US" sz="1145" dirty="0"/>
          </a:p>
        </p:txBody>
      </p:sp>
      <p:sp>
        <p:nvSpPr>
          <p:cNvPr id="15" name="Text 6"/>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От проблемы к действию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Связь problem → action помогает предлагать понятные решения дома и в школе.
</a:t>
            </a:r>
            <a:endParaRPr lang="en-US" sz="2500" dirty="0"/>
          </a:p>
        </p:txBody>
      </p:sp>
      <p:sp>
        <p:nvSpPr>
          <p:cNvPr id="5" name="Text 1"/>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17</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0175" y="1597764"/>
            <a:ext cx="4336500" cy="172822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40175" y="138400"/>
            <a:ext cx="8482500" cy="6303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Письмо: мой экологичный план
</a:t>
            </a:r>
            <a:endParaRPr lang="en-US" sz="2500" dirty="0"/>
          </a:p>
        </p:txBody>
      </p:sp>
      <p:sp>
        <p:nvSpPr>
          <p:cNvPr id="5" name="Text 1"/>
          <p:cNvSpPr txBox="1"/>
          <p:nvPr/>
        </p:nvSpPr>
        <p:spPr>
          <a:xfrm>
            <a:off x="5257813" y="1217938"/>
            <a:ext cx="3322200" cy="3130200"/>
          </a:xfrm>
          <a:prstGeom prst="rect">
            <a:avLst/>
          </a:prstGeom>
          <a:noFill/>
          <a:ln/>
        </p:spPr>
        <p:txBody>
          <a:bodyPr wrap="square" lIns="0" tIns="0" rIns="0" bIns="0" rtlCol="0" anchor="ctr"/>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Используйте короткий план из 5–6 предложений и проверьте, есть ли в тексте совет, правило, действие и личное обещание.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Чек-лист помогает не забыть важные элементы и сделать текст простым, логичным и связанным с темой природы.
</a:t>
            </a:r>
            <a:endParaRPr lang="en-US" sz="1500" dirty="0"/>
          </a:p>
        </p:txBody>
      </p:sp>
      <p:sp>
        <p:nvSpPr>
          <p:cNvPr id="6" name="Text 2"/>
          <p:cNvSpPr txBox="1"/>
          <p:nvPr/>
        </p:nvSpPr>
        <p:spPr>
          <a:xfrm>
            <a:off x="340175" y="4109300"/>
            <a:ext cx="4336500" cy="468300"/>
          </a:xfrm>
          <a:prstGeom prst="rect">
            <a:avLst/>
          </a:prstGeom>
          <a:noFill/>
          <a:ln/>
        </p:spPr>
        <p:txBody>
          <a:bodyPr wrap="square" lIns="0" tIns="0" rIns="0" bIns="0" rtlCol="0" anchor="b"/>
          <a:lstStyle/>
          <a:p>
            <a:pPr algn="l" indent="0" marL="0">
              <a:lnSpc>
                <a:spcPct val="100000"/>
              </a:lnSpc>
              <a:buNone/>
            </a:pPr>
            <a:r>
              <a:rPr lang="en-US" sz="1400" i="1" dirty="0">
                <a:solidFill>
                  <a:srgbClr val="8D2E39"/>
                </a:solidFill>
                <a:latin typeface="Arial" pitchFamily="34" charset="0"/>
                <a:ea typeface="Arial" pitchFamily="34" charset="-122"/>
                <a:cs typeface="Arial" pitchFamily="34" charset="-120"/>
              </a:rPr>
              <a:t>Материалы UNIT 11
</a:t>
            </a:r>
            <a:endParaRPr lang="en-US" sz="1400" dirty="0"/>
          </a:p>
        </p:txBody>
      </p:sp>
      <p:sp>
        <p:nvSpPr>
          <p:cNvPr id="7" name="Text 3"/>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500" b="1" dirty="0">
                <a:solidFill>
                  <a:srgbClr val="8D2E39"/>
                </a:solidFill>
                <a:latin typeface="Arial" pitchFamily="34" charset="0"/>
                <a:ea typeface="Arial" pitchFamily="34" charset="-122"/>
                <a:cs typeface="Arial" pitchFamily="34" charset="-120"/>
              </a:rPr>
              <a:t>Проверка знаний: quiz и crossword
</a:t>
            </a:r>
            <a:endParaRPr lang="en-US" sz="2500" dirty="0"/>
          </a:p>
        </p:txBody>
      </p:sp>
      <p:sp>
        <p:nvSpPr>
          <p:cNvPr id="7" name="Text 1"/>
          <p:cNvSpPr txBox="1"/>
          <p:nvPr/>
        </p:nvSpPr>
        <p:spPr>
          <a:xfrm>
            <a:off x="554070" y="1314054"/>
            <a:ext cx="3430800" cy="29790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Викторина и кроссворд помогают быстро повторить слова и грамматику без длинной подготовки.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Больше всего внимания уделяется лексике, но задания также включают советы и игровые форматы, поэтому повторение остаётся коротким и разнообразным.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План UNIT 11
</a:t>
            </a:r>
            <a:endParaRPr lang="en-US" sz="1400" dirty="0"/>
          </a:p>
        </p:txBody>
      </p:sp>
      <p:sp>
        <p:nvSpPr>
          <p:cNvPr id="8" name="Text 2"/>
          <p:cNvSpPr txBox="1"/>
          <p:nvPr/>
        </p:nvSpPr>
        <p:spPr>
          <a:xfrm>
            <a:off x="8716099" y="4719525"/>
            <a:ext cx="350400" cy="338700"/>
          </a:xfrm>
          <a:prstGeom prst="rect">
            <a:avLst/>
          </a:prstGeom>
          <a:noFill/>
          <a:ln/>
        </p:spPr>
        <p:txBody>
          <a:bodyPr wrap="square" lIns="0" tIns="0" rIns="0" bIns="0" rtlCol="0" anchor="b"/>
          <a:lstStyle/>
          <a:p>
            <a:pPr algn="r" indent="0" marL="0">
              <a:lnSpc>
                <a:spcPct val="100000"/>
              </a:lnSpc>
              <a:buNone/>
            </a:pPr>
            <a:r>
              <a:rPr lang="en-US" sz="1000" dirty="0">
                <a:solidFill>
                  <a:srgbClr val="8D2E39"/>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43500" y="1333500"/>
            <a:ext cx="6857100" cy="3261600"/>
          </a:xfrm>
          <a:prstGeom prst="rect">
            <a:avLst/>
          </a:prstGeom>
          <a:noFill/>
          <a:ln/>
        </p:spPr>
        <p:txBody>
          <a:bodyPr wrap="square" lIns="0" tIns="0" rIns="0" bIns="0" rtlCol="0" anchor="t"/>
          <a:lstStyle/>
          <a:p>
            <a:pPr algn="ctr" indent="0" marL="0">
              <a:lnSpc>
                <a:spcPct val="100000"/>
              </a:lnSpc>
              <a:buNone/>
            </a:pPr>
            <a:r>
              <a:rPr lang="en-US" sz="3800" b="1" dirty="0">
                <a:solidFill>
                  <a:srgbClr val="8D2E39"/>
                </a:solidFill>
                <a:latin typeface="Arial" pitchFamily="34" charset="0"/>
                <a:ea typeface="Arial" pitchFamily="34" charset="-122"/>
                <a:cs typeface="Arial" pitchFamily="34" charset="-120"/>
              </a:rPr>
              <a:t>Be nature-wise: что забираем с собой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8D2E39"/>
                </a:solidFill>
                <a:latin typeface="Arial" pitchFamily="34" charset="0"/>
                <a:ea typeface="Arial" pitchFamily="34" charset="-122"/>
                <a:cs typeface="Arial" pitchFamily="34" charset="-120"/>
              </a:rPr>
              <a:t>UNIT 11 учит говорить о природе, давать советы и выбирать полезные привычки. Если каждый день делать маленький шаг, мусора станет меньше, а природе — легче.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2026-07-25T20:30:52Z</dcterms:created>
  <dcterms:modified xsi:type="dcterms:W3CDTF">2026-07-25T20:30:52Z</dcterms:modified>
</cp:coreProperties>
</file>