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цена и значение великой Победы
</a:t>
            </a:r>
            <a:endParaRPr lang="en-US" sz="1612" dirty="0"/>
          </a:p>
        </p:txBody>
      </p:sp>
      <p:sp>
        <p:nvSpPr>
          <p:cNvPr id="5" name="Text 1"/>
          <p:cNvSpPr txBox="1"/>
          <p:nvPr/>
        </p:nvSpPr>
        <p:spPr>
          <a:xfrm>
            <a:off x="2878523" y="1671320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2774512" y="2745947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стала возможной, какой ценой достигнута и что изменила навсегда.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Победа стала возможной и почему она важна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стала для СССР испытанием, определившим судьбу страны. Чтобы понять Победу, важно увидеть её причины, цену и историческое значение.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предпосылки войны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реваншизм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1930-м годам в Европе усилились реваншистские настроения, а пересмотр послевоенных границ стал восприниматься как допустимый путь решения международных противоречий.
</a:t>
            </a:r>
            <a:endParaRPr lang="en-US" sz="1235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у 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нацистов к власти в Германии в 1933 году курс государства стал открыто агрессивным: милитаризация, подготовка к войне и отказ от ограничений быстро ускорились.
</a:t>
            </a:r>
            <a:endParaRPr lang="en-US" sz="1235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сдерживания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коллективной безопасности не смогла остановить эскалацию. Дипломатия уступала давлению силы, а угрозы соседним государствам оставались без решительного ответа.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ситуация СССР
</a:t>
            </a:r>
            <a:pPr algn="l" indent="0" marL="0">
              <a:lnSpc>
                <a:spcPct val="115000"/>
              </a:lnSpc>
              <a:buNone/>
            </a:pPr>
            <a:r>
              <a:rPr lang="en-US" sz="64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входил в предвоенную эпоху в сложной обстановке: требовалось учитывать внешнюю угрозу, нестабильные союзы и риск оказаться перед войной на нескольких направлениях.
</a:t>
            </a:r>
            <a:endParaRPr lang="en-US" sz="12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и идеология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8065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Мюнхенское соглашение 1938 года показало, что ведущие европейские державы не готовы твёрдо остановить агрессию даже ценой уступок и дипломатического давления.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6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Мюнхенский сигнал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68148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идеология заранее включала захват жизненного пространства на Востоке, подчинение народов и разрушение советской государственности как политической цели.
</a:t>
            </a:r>
            <a:endParaRPr lang="en-US" sz="1102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413050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захвата
</a:t>
            </a:r>
            <a:endParaRPr lang="en-US" sz="1202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90492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1930-х система международной безопасности оказалась слишком слабой, чтобы предотвратить большую войну, несмотря на очевидные признаки надвигающейся катастрофы.
</a:t>
            </a:r>
            <a:endParaRPr lang="en-US" sz="1102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3636489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системы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 ресурсный контекст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1941 году СССР имел крупную промышленную базу, созданную в ходе индустриализации, что позволило быстрее перестраивать производство под нужды фронта.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слабые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Оборонная промышленность уже наращивала выпуск техники и вооружений, но отдельные отрасли оставались уязвимыми, особенно в условиях внезапного удара и потери территорий.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заводов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преимуществом стала способность к эвакуации предприятий на восток. Это сохранило станки, кадры и технологические цепочки в критический момент войны.
</a:t>
            </a:r>
            <a:endParaRPr lang="en-US" sz="1102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хозяйства на военные рельсы означал жёсткую мобилизацию ресурсов, приоритет армии и непрерывное наращивание выпуска вооружений и боеприпасов.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дипломатии к войне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дипломатических манёвров к открытому военному конфликту.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удара к сопротивлению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 июня 1941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её союзники начинают операцию «Барбаросса». Удар рассчитан на быстрое уничтожение основных сил Красной армии и срыв советского управления.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48370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вермахта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командование делает ставку на молниеносный разгром, захват Москвы, Ленинграда и Украины, а также выход к важнейшим ресурсам СССР.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607417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СССР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руководство ориентируется на затягивание войны, мобилизацию резервов и срочный перенос промышленности, чтобы сохранить способность к сопротивлению.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731126" y="1983250"/>
            <a:ext cx="20544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фаза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блицкрига превращает конфликт в долгую войну на истощение, где решающими становятся устойчивость, производство и массовое сопротивление.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→ следствие: логика войны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международный кризис быстро перерос в войну и заставил страну мобилизовать все силы.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мобилизация, тем выше были шансы удержать фронт и изменить ход войны.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 материалам темы
</a:t>
            </a:r>
            <a:endParaRPr lang="en-US" sz="8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цена войны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имела огромную человеческую цену: война затронула фронт, тыл и судьбы миллионов семей.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была не только в потерях, но и в длительном разрушении привычной жизни.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Великой Отечественной войны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 как единая система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была обеспечена не только на поле боя, но и в повседневном труде тыла.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 тыл действовали как единый механизм: боевые успехи опирались на труд и самоотдачу миллионов.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Великой Отечественной войны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 промышленная перестройка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осени 1941 года заводы и оборудование снимали с места целыми производственными комплексами. Это требовало точной логистики, согласования транспорта, рабочих рук и быстрого восстановления станков на новом месте.
</a:t>
            </a:r>
            <a:endParaRPr lang="en-US" sz="98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вывоза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размещали в Поволжье, на Урале, в Сибири и Средней Азии. Там же разворачивали цеха, жильё и снабжение, чтобы не прерывать выпуск вооружений и деталей.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базы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хозяйства позволила уже в ходе войны наращивать производство танков, самолётов и боеприпасов. Эвакуация стала не только спасением экономики, но и условием военной устойчивости страны.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для фронта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техника и управление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вооружений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конструкторы и инженеры упрощали и дорабатывали вооружение, чтобы оно быстрее выпускалось и лучше работало в полевых условиях. Надёжность техники часто решала исход боя.
</a:t>
            </a:r>
            <a:endParaRPr lang="en-US" sz="1065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особое внимание уделяли связи, разведке и координации подразделений. Радио, телефонные линии и штабная работа сокращали время принятия решений и помогали управлять большими операциями.
</a:t>
            </a:r>
            <a:endParaRPr lang="en-US" sz="1054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развивались военная медицина и санитарная служба. Быстрая эвакуация раненых, полевые госпитали и новые методы лечения возвращали в строй тысячи бойцов и снижали безвозвратные потери.
</a:t>
            </a:r>
            <a:endParaRPr lang="en-US" sz="1054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Снабжение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централизованное снабжение объединяло фронт и тыл. Поставки топлива, продовольствия, боеприпасов и обмундирования обеспечивали непрерывность боевых действий в самых тяжёлых условиях.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98" y="1367261"/>
            <a:ext cx="325237" cy="37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289349"/>
            <a:ext cx="350400" cy="35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35827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1798" y="4101723"/>
            <a:ext cx="325237" cy="37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 тылу врага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Удары по коммуникациям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отряды разрушали железнодорожные пути, мосты и склады, срывая переброску войск и техники. Для врага это означало постоянную потерю времени, ресурсов и инициативы.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информация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собирали сведения о гарнизонах, аэродромах и перемещениях противника. Эти данные помогали штабу и партизанам действовать точнее и наносить удары по уязвимым местам.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населению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оккупированных территориях люди помогали скрывать детей, спасать пленных, передавать лекарства и продовольствие. Такая помощь поддерживала выживание населения и сохраняла доверие к сопротивлению.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показывало, что оккупация не означает покорности. Люди продолжали бороться за свою землю, а это подрывало моральный расчёт противника на быстрый контроль территории.
</a:t>
            </a:r>
            <a:endParaRPr lang="en-US" sz="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пути к Победе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в войне складывался не из одного боя, а из последовательности решений и побед, которые меняли стратегию противника и расширяли возможности Красной армии.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дал стратегический перелом, Курск закрепил его, а освобождение территорий превратило военный успех в необратимое движение к Победе.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хронологии Великой Отечественной войны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 послевоенное восстановление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657775" y="1311375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сёла часто оставались без жилья, школ и больниц. Восстановление начиналось с расчистки руин, временных мастерских и элементарного бытового обеспечения, без которого жизнь была невозможна.
</a:t>
            </a:r>
            <a:endParaRPr lang="en-US" sz="1102" dirty="0"/>
          </a:p>
        </p:txBody>
      </p:sp>
      <p:sp>
        <p:nvSpPr>
          <p:cNvPr id="13" name="Text 3"/>
          <p:cNvSpPr txBox="1"/>
          <p:nvPr/>
        </p:nvSpPr>
        <p:spPr>
          <a:xfrm>
            <a:off x="657775" y="2494054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Вернувшиеся фронтовики, эвакуированные и жители оккупации сталкивались с нехваткой еды, одежды и работы. Семьям приходилось заново выстраивать повседневность, совмещая память о потерях с трудом восстановления.
</a:t>
            </a:r>
            <a:endParaRPr lang="en-US" sz="1102" dirty="0"/>
          </a:p>
        </p:txBody>
      </p:sp>
      <p:sp>
        <p:nvSpPr>
          <p:cNvPr id="14" name="Text 4"/>
          <p:cNvSpPr txBox="1"/>
          <p:nvPr/>
        </p:nvSpPr>
        <p:spPr>
          <a:xfrm>
            <a:off x="657775" y="3676746"/>
            <a:ext cx="3650400" cy="10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восстановление предприятий, транспорта и коммунального хозяйства продолжалось годами. Оно требовало строгой организации, общей дисциплины и огромного личного усилия миллионов людей.
</a:t>
            </a:r>
            <a:endParaRPr lang="en-US" sz="11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 экономические последствия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изменила состав населения и распределение трудовых ресурсов. После Победы страна восстанавливала не только города и заводы, но и саму демографическую основу жизни.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последствия были взаимосвязаны: демографический урон ослаблял экономику, а восстановление хозяйства требовало предельной мобилизации и долгосрочных усилий.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СССР и последствиям Великой Отечественной войны
</a:t>
            </a:r>
            <a:endParaRPr lang="en-US" sz="7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к Победе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Хронологическая схема ключевых этапов войны и их переходов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5997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сохранила государственность и предотвратила нацистский план уничтожения страны. Это стало основой для восстановления жизни, институтов и уверенности в будущем.
</a:t>
            </a:r>
            <a:endParaRPr lang="en-US" sz="1087" dirty="0"/>
          </a:p>
        </p:txBody>
      </p:sp>
      <p:sp>
        <p:nvSpPr>
          <p:cNvPr id="13" name="Text 3"/>
          <p:cNvSpPr txBox="1"/>
          <p:nvPr/>
        </p:nvSpPr>
        <p:spPr>
          <a:xfrm>
            <a:off x="248969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укрепила международный авторитет СССР и его право участвовать в формировании послевоенного порядка. Страна стала одним из ключевых участников новых договорённостей.
</a:t>
            </a:r>
            <a:endParaRPr lang="en-US" sz="1089" dirty="0"/>
          </a:p>
        </p:txBody>
      </p:sp>
      <p:sp>
        <p:nvSpPr>
          <p:cNvPr id="14" name="Text 4"/>
          <p:cNvSpPr txBox="1"/>
          <p:nvPr/>
        </p:nvSpPr>
        <p:spPr>
          <a:xfrm>
            <a:off x="4619415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59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закрепила историческую преемственность между поколениями. Память о войне стала частью семейной и общественной идентичности, передаваемой через рассказы, даты и ритуалы.
</a:t>
            </a:r>
            <a:endParaRPr lang="en-US" sz="1089" dirty="0"/>
          </a:p>
        </p:txBody>
      </p:sp>
      <p:sp>
        <p:nvSpPr>
          <p:cNvPr id="15" name="Text 5"/>
          <p:cNvSpPr txBox="1"/>
          <p:nvPr/>
        </p:nvSpPr>
        <p:spPr>
          <a:xfrm>
            <a:off x="6749129" y="1312075"/>
            <a:ext cx="2034900" cy="12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общества Победа стала моральным ориентиром: примером того, как единство, труд и ответственность способны удержать страну в момент смертельной угрозы.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мира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247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ускорили создание системы коллективной безопасности, в которой центральное место заняли международные договорённости и предотвращение новой глобальной войны.
</a:t>
            </a:r>
            <a:endParaRPr lang="en-US" sz="1054" dirty="0"/>
          </a:p>
        </p:txBody>
      </p:sp>
      <p:sp>
        <p:nvSpPr>
          <p:cNvPr id="13" name="Text 3"/>
          <p:cNvSpPr txBox="1"/>
          <p:nvPr/>
        </p:nvSpPr>
        <p:spPr>
          <a:xfrm>
            <a:off x="2493325" y="152592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коалиции
</a:t>
            </a:r>
            <a:pPr algn="l" indent="0" marL="0">
              <a:lnSpc>
                <a:spcPct val="115000"/>
              </a:lnSpc>
              <a:buNone/>
            </a:pPr>
            <a:r>
              <a:rPr lang="en-US" sz="529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антигитлеровской коалиции показал, что государства способны объединяться против агрессии, если угрозу удаётся признать вовремя и действовать совместно.
</a:t>
            </a:r>
            <a:endParaRPr lang="en-US" sz="1108" dirty="0"/>
          </a:p>
        </p:txBody>
      </p:sp>
      <p:sp>
        <p:nvSpPr>
          <p:cNvPr id="14" name="Text 4"/>
          <p:cNvSpPr txBox="1"/>
          <p:nvPr/>
        </p:nvSpPr>
        <p:spPr>
          <a:xfrm>
            <a:off x="4624175" y="1525931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принципы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международное право получило более чёткий акцент на ответственности за агрессию, военные преступления и защиту гражданского населения.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6755025" y="1525910"/>
            <a:ext cx="2026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послевоенные соглашения закрепили рамки, внутри которых мир должен был решать споры без повторения катастрофы 1939–1945 годов.
</a:t>
            </a:r>
            <a:endParaRPr lang="en-US" sz="11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Победа: цена, смысл, ответственность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стала возможной благодаря мобилизации страны, её цена была огромной, а значение — всемирным. Память о ней требует ответственности, знания истории и уважения к человеческой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2026-07-26T14:55:26Z</dcterms:created>
  <dcterms:modified xsi:type="dcterms:W3CDTF">2026-07-26T14:55:26Z</dcterms:modified>
</cp:coreProperties>
</file>