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освоения территории и население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заселяли пространство и меняли его вместе с собой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осваивали пространство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как заселялись земли, появлялись дороги и центры управления, а вместе с ними менялись численность, занятия и состав населения.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64925" y="283525"/>
            <a:ext cx="82674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«освоение территории»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693038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Освоенной называют территорию, где люди не только бывают, но и постоянно живут, работают и перемещаются между поселениями.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93038" y="37367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и связь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включает строительство домов, обработку земли, появление дорог и границ, которые связывают разные части пространства.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21550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выбирают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заселение влияют вода, климат, безопасность и удобство сообщений с соседними районами, поэтому выбор места не случаен.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821550" y="376182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с соседями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территория связана с другими районами, тем быстрее она включается в обмен, управление и общее развитие.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425" y="2561402"/>
            <a:ext cx="8662800" cy="15988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7025" y="4237225"/>
            <a:ext cx="78879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поселения и первые маршруты
</a:t>
            </a:r>
            <a:endParaRPr lang="en-US" sz="2775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37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воды
</a:t>
            </a:r>
            <a:pPr algn="l" indent="0" marL="0">
              <a:lnSpc>
                <a:spcPct val="115000"/>
              </a:lnSpc>
              <a:buNone/>
            </a:pPr>
            <a:r>
              <a:rPr lang="en-US" sz="5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стоянки чаще всего возникали рядом с реками, озёрами и морскими берегами, где легче было найти воду и пищу.
</a:t>
            </a:r>
            <a:endParaRPr lang="en-US" sz="986" dirty="0"/>
          </a:p>
        </p:txBody>
      </p:sp>
      <p:sp>
        <p:nvSpPr>
          <p:cNvPr id="12" name="Text 3"/>
          <p:cNvSpPr txBox="1"/>
          <p:nvPr/>
        </p:nvSpPr>
        <p:spPr>
          <a:xfrm>
            <a:off x="25428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Защищённые стоянки
</a:t>
            </a:r>
            <a:pPr algn="l" indent="0" marL="0">
              <a:lnSpc>
                <a:spcPct val="115000"/>
              </a:lnSpc>
              <a:buNone/>
            </a:pPr>
            <a:r>
              <a:rPr lang="en-US" sz="5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выбирали укрытые места: пещеры, овраги, лесные участки и возвышенности, защищённые от ветра и опасности.
</a:t>
            </a:r>
            <a:endParaRPr lang="en-US" sz="998" dirty="0"/>
          </a:p>
        </p:txBody>
      </p:sp>
      <p:sp>
        <p:nvSpPr>
          <p:cNvPr id="13" name="Text 4"/>
          <p:cNvSpPr txBox="1"/>
          <p:nvPr/>
        </p:nvSpPr>
        <p:spPr>
          <a:xfrm>
            <a:off x="47519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пищи
</a:t>
            </a:r>
            <a:pPr algn="l" indent="0" marL="0">
              <a:lnSpc>
                <a:spcPct val="115000"/>
              </a:lnSpc>
              <a:buNone/>
            </a:pPr>
            <a:r>
              <a:rPr lang="en-US" sz="5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жизни составляли охота, собирательство и рыболовство, поэтому группы людей были небольшими и часто перемещались.
</a:t>
            </a:r>
            <a:endParaRPr lang="en-US" sz="986" dirty="0"/>
          </a:p>
        </p:txBody>
      </p:sp>
      <p:sp>
        <p:nvSpPr>
          <p:cNvPr id="14" name="Text 5"/>
          <p:cNvSpPr txBox="1"/>
          <p:nvPr/>
        </p:nvSpPr>
        <p:spPr>
          <a:xfrm>
            <a:off x="69610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5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передвижения проходили по речным долинам, побережьям и удобным сухим участкам между стоянками, где можно было останавливаться.
</a:t>
            </a:r>
            <a:endParaRPr lang="en-US" sz="9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Оседлость, земледелие и рост поселений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17625" y="21417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кочевья к оседлости
</a:t>
            </a:r>
            <a:pPr algn="l" indent="0" marL="0">
              <a:lnSpc>
                <a:spcPct val="100000"/>
              </a:lnSpc>
              <a:buNone/>
            </a:pPr>
            <a:r>
              <a:rPr lang="en-US" sz="6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научились выращивать растения и разводить животных, им стало выгоднее жить на одном месте и возвращаться к одним и тем же полям.
</a:t>
            </a:r>
            <a:endParaRPr lang="en-US" sz="1102" dirty="0"/>
          </a:p>
        </p:txBody>
      </p:sp>
      <p:sp>
        <p:nvSpPr>
          <p:cNvPr id="11" name="Text 3"/>
          <p:cNvSpPr txBox="1"/>
          <p:nvPr/>
        </p:nvSpPr>
        <p:spPr>
          <a:xfrm>
            <a:off x="5260675" y="213715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и рост
</a:t>
            </a:r>
            <a:pPr algn="l" indent="0" marL="0">
              <a:lnSpc>
                <a:spcPct val="100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деревни давали возможность хранить зерно и припасы, поэтому жизнь стала устойчивее, а численность населения постепенно росла.
</a:t>
            </a:r>
            <a:endParaRPr lang="en-US" sz="1159" dirty="0"/>
          </a:p>
        </p:txBody>
      </p:sp>
      <p:sp>
        <p:nvSpPr>
          <p:cNvPr id="12" name="Text 4"/>
          <p:cNvSpPr txBox="1"/>
          <p:nvPr/>
        </p:nvSpPr>
        <p:spPr>
          <a:xfrm>
            <a:off x="1217625" y="33678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как богатство
</a:t>
            </a:r>
            <a:pPr algn="l" indent="0" marL="0">
              <a:lnSpc>
                <a:spcPct val="100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вокруг поселения превратилась в главный ресурс: её делили, обрабатывали и защищали, потому что от неё зависело пропитание общины.
</a:t>
            </a:r>
            <a:endParaRPr lang="en-US" sz="1159" dirty="0"/>
          </a:p>
        </p:txBody>
      </p:sp>
      <p:sp>
        <p:nvSpPr>
          <p:cNvPr id="13" name="Text 5"/>
          <p:cNvSpPr txBox="1"/>
          <p:nvPr/>
        </p:nvSpPr>
        <p:spPr>
          <a:xfrm>
            <a:off x="5260675" y="33678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Появилось больше разных занятий: одни пахали, другие пасли скот, третьи делали орудия и следили за запасами.
</a:t>
            </a:r>
            <a:endParaRPr lang="en-US" sz="115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3700" y="3416654"/>
            <a:ext cx="8628900" cy="13566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34800" y="2153695"/>
            <a:ext cx="1739700" cy="10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Важное 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часто возникали там, где можно было перейти реку, выйти на торговый путь или контролировать удобный участок дороги.
</a:t>
            </a:r>
            <a:endParaRPr lang="en-US" sz="1082" dirty="0"/>
          </a:p>
        </p:txBody>
      </p:sp>
      <p:sp>
        <p:nvSpPr>
          <p:cNvPr id="11" name="Text 2"/>
          <p:cNvSpPr txBox="1"/>
          <p:nvPr/>
        </p:nvSpPr>
        <p:spPr>
          <a:xfrm>
            <a:off x="26439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Крепости строили на границах, холмах и у переправ, чтобы защищать жителей, склады и пути сообщения от нападений.
</a:t>
            </a:r>
            <a:endParaRPr lang="en-US" sz="1011" dirty="0"/>
          </a:p>
        </p:txBody>
      </p:sp>
      <p:sp>
        <p:nvSpPr>
          <p:cNvPr id="12" name="Text 3"/>
          <p:cNvSpPr txBox="1"/>
          <p:nvPr/>
        </p:nvSpPr>
        <p:spPr>
          <a:xfrm>
            <a:off x="48530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5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центрах сосредотачивались ремесленники, торговцы и управление, поэтому они быстро становились заметными точками притяжения населения.
</a:t>
            </a:r>
            <a:endParaRPr lang="en-US" sz="971" dirty="0"/>
          </a:p>
        </p:txBody>
      </p:sp>
      <p:sp>
        <p:nvSpPr>
          <p:cNvPr id="13" name="Text 4"/>
          <p:cNvSpPr txBox="1"/>
          <p:nvPr/>
        </p:nvSpPr>
        <p:spPr>
          <a:xfrm>
            <a:off x="70621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вокруг центра
</a:t>
            </a:r>
            <a:pPr algn="l" indent="0" marL="0">
              <a:lnSpc>
                <a:spcPct val="115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был город, тем активнее он втягивал в освоение окружающие земли, деревни и новые поселения.
</a:t>
            </a:r>
            <a:endParaRPr lang="en-US" sz="1117" dirty="0"/>
          </a:p>
        </p:txBody>
      </p:sp>
      <p:sp>
        <p:nvSpPr>
          <p:cNvPr id="14" name="Text 5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 крепостей
</a:t>
            </a:r>
            <a:endParaRPr 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территории расширялись и связывались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открытия и заселения к устойчивым связям и управлению территорией.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669" y="1387800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850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4550" y="13878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53250" y="1387800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богатства и новые занятия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давал дерево для строительства, а также пушнину и возможности для охоты. Поэтому в лесных районах появлялись промыслы, связанные с заготовкой и обработкой природных ресурсов.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удобна для пастбищ и обработки земли, поэтому здесь развивались земледелие и скотоводство. Такие территории привлекали людей, умеющих работать на больших открытых пространствах.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добывали руду, камень и другие полезные материалы. Это способствовало появлению горняков, каменотёсов и мастеров, работавших с тяжёлыми природными ресурсами.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профессии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ресурсы становились нужными многим людям, рядом с ними возникали новые профессии: плотники, кузнецы, перевозчики и торговцы. Так хозяйство становилось разнообразнее.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64925" y="283525"/>
            <a:ext cx="82674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Административные центры и границы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693038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центра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определяли центр, откуда управляли территорией и собирали сведения о населении.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93038" y="37367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закрепляли границы, уезды, области или округа, чтобы упорядочить управление и оборону.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21550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 обмен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появлялись дороги, рынки и службы, которые связывали центр с соседними поселениями.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821550" y="376182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поселений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рядом с центром росло постоянное население, потому что там было больше работы и услуг.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102883"/>
            <a:ext cx="3812100" cy="151923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переезжали на осваиваемые территории
</a:t>
            </a:r>
            <a:endParaRPr lang="en-US" sz="1841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причины переселения показывают, что население чаще всего двигалось туда, где было выгоднее и безопаснее жить.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возможностей давала территория, тем быстрее росло её население.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освоения территории и миграций населения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заставляли людей искать более безопасные места для жизни.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исторической демографии и истории расселения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главные причины оттока населения могли за короткое время опустошить целые поселения и надолго изменить карту расселения.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структура населения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освоения новых районов структура жителей становилась сложнее: к переселенцам добавлялись торговцы, ремесленники, служилые люди и городские жители.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раннем этапе преобладают люди, связанные с освоением и защитой. Позже возрастает роль ремесла и торговли, а население становится более разнообразным.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по материалам темы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изменения определяют демографический переход: сначала падает смертность, затем уменьшается рождаемость.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и обществознания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смертность снижается раньше рождаемости, население начинает быстро увеличиваться, а затем рост постепенно замедляется. Так общество переходит к новому демографическому этапу.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ярмарке слышны разные языки, но людей объединяют общие дела. Кто-то привёз зерно, кто-то — ткань, а кто-то ищет мастера для починки повозки или покупки соли.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Ярмарка без границ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городе рядом стоят разные дома, а привычки жителей заметно отличаются. У каждой группы свои блюда, одежда и семейные традиции, но на рынке и в школе они встречаются каждый день.
</a:t>
            </a:r>
            <a:endParaRPr lang="en-US" sz="985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с разными обычаями
</a:t>
            </a:r>
            <a:endParaRPr lang="en-US" sz="1347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службе и в дороге люди быстро учатся понимать друг друга. Общие правила, торговля и совместная работа создают связи, при этом старшие продолжают передавать детям родной язык и обряды.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дело, разные корни
</a:t>
            </a:r>
            <a:endParaRPr lang="en-US" sz="1347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разные культуры жили рядом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условий к поселению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места для жизни по природным и хозяйственным признакам.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425" y="2561402"/>
            <a:ext cx="8662800" cy="15988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7025" y="4237225"/>
            <a:ext cx="78879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менялось в природе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37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5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вырубали для строительства, топлива и расширения пашни. Это давало материалы и новые земли, но уменьшало природные массивы и меняло привычную среду обитания животных.
</a:t>
            </a:r>
            <a:endParaRPr lang="en-US" sz="859" dirty="0"/>
          </a:p>
        </p:txBody>
      </p:sp>
      <p:sp>
        <p:nvSpPr>
          <p:cNvPr id="12" name="Text 3"/>
          <p:cNvSpPr txBox="1"/>
          <p:nvPr/>
        </p:nvSpPr>
        <p:spPr>
          <a:xfrm>
            <a:off x="25428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и 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5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Пашни и дороги расширяли хозяйство, потому что людям нужны были хлеб, связь между селениями и быстрый подвоз товаров. Одновременно исчезали участки с естественной растительностью.
</a:t>
            </a:r>
            <a:endParaRPr lang="en-US" sz="859" dirty="0"/>
          </a:p>
        </p:txBody>
      </p:sp>
      <p:sp>
        <p:nvSpPr>
          <p:cNvPr id="13" name="Text 4"/>
          <p:cNvSpPr txBox="1"/>
          <p:nvPr/>
        </p:nvSpPr>
        <p:spPr>
          <a:xfrm>
            <a:off x="47519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крепости
</a:t>
            </a:r>
            <a:pPr algn="l" indent="0" marL="0">
              <a:lnSpc>
                <a:spcPct val="115000"/>
              </a:lnSpc>
              <a:buNone/>
            </a:pPr>
            <a:r>
              <a:rPr lang="en-US" sz="5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Крепости и города концентрировали людей, ремесло и власть на небольшой площади. Вокруг них перестраивались берега, почвы и водные пути, а территория становилась более освоенной.
</a:t>
            </a:r>
            <a:endParaRPr lang="en-US" sz="859" dirty="0"/>
          </a:p>
        </p:txBody>
      </p:sp>
      <p:sp>
        <p:nvSpPr>
          <p:cNvPr id="14" name="Text 5"/>
          <p:cNvSpPr txBox="1"/>
          <p:nvPr/>
        </p:nvSpPr>
        <p:spPr>
          <a:xfrm>
            <a:off x="69610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 ландшафте
</a:t>
            </a:r>
            <a:pPr algn="l" indent="0" marL="0">
              <a:lnSpc>
                <a:spcPct val="115000"/>
              </a:lnSpc>
              <a:buNone/>
            </a:pPr>
            <a:r>
              <a:rPr lang="en-US" sz="5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освоения видны и сегодня: старые дороги, планировка селений, изменённые леса и распаханные пространства. По ним можно восстановить, как человек постепенно менял ландшафт.
</a:t>
            </a:r>
            <a:endParaRPr lang="en-US" sz="85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500" y="1747407"/>
            <a:ext cx="4053600" cy="1191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стоянок к центру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5292450" y="328080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завершающем этапе выделялся центр управления. В нём росло население, появлялись рынки, службы и новые жители, а территория становилась более плотной и разнообразной.
</a:t>
            </a:r>
            <a:endParaRPr lang="en-US" sz="998" dirty="0"/>
          </a:p>
        </p:txBody>
      </p:sp>
      <p:sp>
        <p:nvSpPr>
          <p:cNvPr id="11" name="Text 2"/>
          <p:cNvSpPr txBox="1"/>
          <p:nvPr/>
        </p:nvSpPr>
        <p:spPr>
          <a:xfrm>
            <a:off x="994800" y="1618204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стоянки
</a:t>
            </a:r>
            <a:pPr algn="l" indent="0" marL="0">
              <a:lnSpc>
                <a:spcPct val="100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территория использовалась редко: люди двигались по знакомым маршрутам, ставили временные стоянки и выбирали места, где легче добывать воду, пищу и защиту от опасности.
</a:t>
            </a:r>
            <a:endParaRPr lang="en-US" sz="980" dirty="0"/>
          </a:p>
        </p:txBody>
      </p:sp>
      <p:sp>
        <p:nvSpPr>
          <p:cNvPr id="12" name="Text 3"/>
          <p:cNvSpPr txBox="1"/>
          <p:nvPr/>
        </p:nvSpPr>
        <p:spPr>
          <a:xfrm>
            <a:off x="994800" y="2818054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оседлости
</a:t>
            </a:r>
            <a:pPr algn="l" indent="0" marL="0">
              <a:lnSpc>
                <a:spcPct val="100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появлялись постоянные деревни и хозяйство. Люди начинали возделывать землю, разводить скот, хранить запасы и строить первые устойчивые связи между соседними поселениями.
</a:t>
            </a:r>
            <a:endParaRPr lang="en-US" sz="980" dirty="0"/>
          </a:p>
        </p:txBody>
      </p:sp>
      <p:sp>
        <p:nvSpPr>
          <p:cNvPr id="13" name="Text 4"/>
          <p:cNvSpPr txBox="1"/>
          <p:nvPr/>
        </p:nvSpPr>
        <p:spPr>
          <a:xfrm>
            <a:off x="994800" y="4022479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поселения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прокладывались дороги, усиливалась торговля и возникали ремесленные занятия. Район превращался в сеть связанных между собой пунктов, а не в набор отдельных селений.
</a:t>
            </a:r>
            <a:endParaRPr lang="en-US" sz="980" dirty="0"/>
          </a:p>
        </p:txBody>
      </p:sp>
      <p:sp>
        <p:nvSpPr>
          <p:cNvPr id="14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2053089"/>
            <a:ext cx="3812100" cy="150802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для изучения освоения территории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Историю освоения территории восстанавливают по разным источникам: каждый из них показывает только часть картины, поэтому их нужно сравнивать между собой.
</a:t>
            </a:r>
            <a:endParaRPr lang="en-US" sz="1111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полная картина получается только при сопоставлении источников. Сам по себе каждый материал полезен, но ни один не даёт ответов на все вопросы.
</a:t>
            </a:r>
            <a:endParaRPr lang="en-US" sz="1146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Источниковедение и школьный курс истории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со временем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раннего освоения к более сложной организации жизни обычно происходил постепенно: менялись не только поселения, но и способы управления и учёта населения.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города и дороги становятся важнее, а учёт населения точнее. Это означает более плотное освоение территории и более сложную организацию общества.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по материалам темы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и люди: взаимное влияние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и население связаны постоянно: люди выбирают место жизни, строят дороги и города, а затем сами меняют пространство своим трудом, переселениями и образом жизни.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2026-07-26T23:50:41Z</dcterms:created>
  <dcterms:modified xsi:type="dcterms:W3CDTF">2026-07-26T23:50:41Z</dcterms:modified>
</cp:coreProperties>
</file>