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image" Target="../media/image-14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D277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98" y="0"/>
            <a:ext cx="2968205" cy="4180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92672" y="4502319"/>
            <a:ext cx="5938500" cy="19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одноклеточных простейших в действии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3392672" y="484753"/>
            <a:ext cx="6840300" cy="341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2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 Саркожгутиковые и тип Инфузории
</a:t>
            </a:r>
            <a:endParaRPr lang="en-US" sz="4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32530" y="0"/>
            <a:ext cx="5758739" cy="6864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0575" y="2591575"/>
            <a:ext cx="4866600" cy="329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Саркожгутиковые и инфузории живут в воде, влажной почве и внутри других организмов. Их изучают в 7 классе, потому что одна клетка у них умеет двигаться, питаться, размножаться и выполнять жизненно важные функции.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50575" y="487150"/>
            <a:ext cx="5066700" cy="16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Простейшие рядом с нами
</a:t>
            </a:r>
            <a:endParaRPr lang="en-US" sz="3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Саркожгутиковые: общие признаки
</a:t>
            </a:r>
            <a:endParaRPr lang="en-US" sz="3200" dirty="0"/>
          </a:p>
        </p:txBody>
      </p:sp>
      <p:sp>
        <p:nvSpPr>
          <p:cNvPr id="10" name="Text 2"/>
          <p:cNvSpPr txBox="1"/>
          <p:nvPr/>
        </p:nvSpPr>
        <p:spPr>
          <a:xfrm>
            <a:off x="2702026" y="1252275"/>
            <a:ext cx="83103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представители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этой группе относят амёб, жгутиконосцев и некоторые паразитические формы. Они заметно различаются по образу жизни, но сохраняют общие черты строения и работы клетки.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2702026" y="5581275"/>
            <a:ext cx="83103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Бесполое размножение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саркожгутиковые размножаются делением клетки надвое. Такой способ позволяет быстро увеличивать число особей, если условия среды остаются благоприятными.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2702026" y="4499025"/>
            <a:ext cx="83103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клетки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Пища поступает в клетку разными путями: через захват твёрдых частиц или через всасывание растворённых веществ. У паразитических форм питание связано с веществами организма-хозяина.
</a:t>
            </a:r>
            <a:endParaRPr lang="en-US" sz="1500" dirty="0"/>
          </a:p>
        </p:txBody>
      </p:sp>
      <p:sp>
        <p:nvSpPr>
          <p:cNvPr id="13" name="Text 5"/>
          <p:cNvSpPr txBox="1"/>
          <p:nvPr/>
        </p:nvSpPr>
        <p:spPr>
          <a:xfrm>
            <a:off x="2702026" y="3416775"/>
            <a:ext cx="83103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Непостоянная форма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многих саркожгутиковых тело не имеет постоянной формы. Это связано с особенностями цитоплазмы и помогает им захватывать пищу, обтекать частицы и приспосабливаться к условиям среды.
</a:t>
            </a:r>
            <a:endParaRPr lang="en-US" sz="1500" dirty="0"/>
          </a:p>
        </p:txBody>
      </p:sp>
      <p:sp>
        <p:nvSpPr>
          <p:cNvPr id="14" name="Text 6"/>
          <p:cNvSpPr txBox="1"/>
          <p:nvPr/>
        </p:nvSpPr>
        <p:spPr>
          <a:xfrm>
            <a:off x="2702026" y="2334525"/>
            <a:ext cx="83103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Способы движения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Передвижение у них связано либо с ложноножками, либо с жгутиками. Такие органоиды помогают клетке перемещаться в воде, искать пищу и менять положение в среде.
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500" y="1195328"/>
            <a:ext cx="11379300" cy="28781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Амёба обыкновенная
</a:t>
            </a:r>
            <a:endParaRPr lang="en-US" sz="3200" dirty="0"/>
          </a:p>
        </p:txBody>
      </p:sp>
      <p:sp>
        <p:nvSpPr>
          <p:cNvPr id="8" name="Text 2"/>
          <p:cNvSpPr txBox="1"/>
          <p:nvPr/>
        </p:nvSpPr>
        <p:spPr>
          <a:xfrm>
            <a:off x="446186" y="4915398"/>
            <a:ext cx="2663985" cy="14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Амёба обыкновенная живёт в пресных стоячих водоёмах, например в прудах и канавах. Она предпочитает места, где много мелких организмов и органических частиц.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46179" y="4364777"/>
            <a:ext cx="2663985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Среда обитания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3290936" y="4915398"/>
            <a:ext cx="2663985" cy="14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Амёба передвигается с помощью ложноножек. Теми же выростами она обтекает пищевую частицу и захватывает её, поэтому движение и питание у неё тесно связаны.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3290929" y="4364777"/>
            <a:ext cx="2663985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и захват пищи
</a:t>
            </a:r>
            <a:endParaRPr lang="en-US" sz="1300" dirty="0"/>
          </a:p>
        </p:txBody>
      </p:sp>
      <p:sp>
        <p:nvSpPr>
          <p:cNvPr id="12" name="Text 6"/>
          <p:cNvSpPr txBox="1"/>
          <p:nvPr/>
        </p:nvSpPr>
        <p:spPr>
          <a:xfrm>
            <a:off x="6135686" y="4915398"/>
            <a:ext cx="2663985" cy="14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клетке амёбы различают ядро, цитоплазму, пищеварительные вакуоли и сократительную вакуоль. Эти структуры помогают ей переваривать пищу и удалять избыток воды.
</a:t>
            </a:r>
            <a:endParaRPr lang="en-US" sz="1100" dirty="0"/>
          </a:p>
        </p:txBody>
      </p:sp>
      <p:sp>
        <p:nvSpPr>
          <p:cNvPr id="13" name="Text 7"/>
          <p:cNvSpPr txBox="1"/>
          <p:nvPr/>
        </p:nvSpPr>
        <p:spPr>
          <a:xfrm>
            <a:off x="6135679" y="4364777"/>
            <a:ext cx="2663985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клетки
</a:t>
            </a:r>
            <a:endParaRPr lang="en-US" sz="1300" dirty="0"/>
          </a:p>
        </p:txBody>
      </p:sp>
      <p:sp>
        <p:nvSpPr>
          <p:cNvPr id="14" name="Text 8"/>
          <p:cNvSpPr txBox="1"/>
          <p:nvPr/>
        </p:nvSpPr>
        <p:spPr>
          <a:xfrm>
            <a:off x="8980436" y="4915398"/>
            <a:ext cx="2663985" cy="14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тела амёбы постоянно меняется. Именно поэтому на изображениях она выглядит по-разному в разные моменты времени и особенно хорошо показывает движение ложноножками.
</a:t>
            </a:r>
            <a:endParaRPr lang="en-US" sz="1100" dirty="0"/>
          </a:p>
        </p:txBody>
      </p:sp>
      <p:sp>
        <p:nvSpPr>
          <p:cNvPr id="15" name="Text 9"/>
          <p:cNvSpPr txBox="1"/>
          <p:nvPr/>
        </p:nvSpPr>
        <p:spPr>
          <a:xfrm>
            <a:off x="8980429" y="4364777"/>
            <a:ext cx="2663985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тела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03250" y="2043866"/>
            <a:ext cx="5955300" cy="2640068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844875" y="6155600"/>
            <a:ext cx="58137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учебного материала по теме «Тип Саркожгутиковые»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представители саркожгутиковых
</a:t>
            </a:r>
            <a:endParaRPr lang="en-US" sz="3200" dirty="0"/>
          </a:p>
        </p:txBody>
      </p:sp>
      <p:sp>
        <p:nvSpPr>
          <p:cNvPr id="8" name="Text 3"/>
          <p:cNvSpPr txBox="1"/>
          <p:nvPr/>
        </p:nvSpPr>
        <p:spPr>
          <a:xfrm>
            <a:off x="565400" y="1527025"/>
            <a:ext cx="4630200" cy="367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 различия в строении, движении и значении для человека.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Свободноживущие формы полезны в природе, а паразитические могут вызывать болезни человека.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4525" y="1162408"/>
            <a:ext cx="5445300" cy="46258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400" y="1782025"/>
            <a:ext cx="5311200" cy="40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группы используют пищу по-своему: одни захватывают частицы, другие сочетают разные источники питания, третьи живут за счёт организма-хозяина.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саркожгутиковых нет единого способа питания: их образ жизни напрямую связан со средой обитания и строением клетки.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920200" y="6060700"/>
            <a:ext cx="49320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 материалам учебной темы «Саркожгутиковые»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0575" y="487150"/>
            <a:ext cx="54261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Способы питания у саркожгутиковых
</a:t>
            </a:r>
            <a:endParaRPr lang="en-US" sz="3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725" y="1800256"/>
            <a:ext cx="11188500" cy="459918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50575" y="487150"/>
            <a:ext cx="11200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амёба захватывает и переваривает пищу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450575" y="1143150"/>
            <a:ext cx="11188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основных этапов питания амёбы обыкновенной
</a:t>
            </a:r>
            <a:endParaRPr lang="en-US" sz="1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3398" y="2300483"/>
            <a:ext cx="276900" cy="2461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3398" y="3449546"/>
            <a:ext cx="276900" cy="2461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33398" y="4599175"/>
            <a:ext cx="276900" cy="276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33398" y="5764225"/>
            <a:ext cx="276900" cy="2769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12" name="Text 1"/>
          <p:cNvSpPr txBox="1"/>
          <p:nvPr/>
        </p:nvSpPr>
        <p:spPr>
          <a:xfrm>
            <a:off x="450575" y="487150"/>
            <a:ext cx="10933500" cy="11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саркожгутиковых в природе и жизни человека
</a:t>
            </a:r>
            <a:endParaRPr lang="en-US" sz="3200" dirty="0"/>
          </a:p>
        </p:txBody>
      </p:sp>
      <p:sp>
        <p:nvSpPr>
          <p:cNvPr id="13" name="Text 2"/>
          <p:cNvSpPr txBox="1"/>
          <p:nvPr/>
        </p:nvSpPr>
        <p:spPr>
          <a:xfrm>
            <a:off x="1535150" y="2049450"/>
            <a:ext cx="9849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Очистка водоёмов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Свободноживущие саркожгутиковые поедают бактерии и мелкие частицы, уменьшая количество органических остатков и участвуя в круговороте веществ в воде.
</a:t>
            </a:r>
            <a:endParaRPr lang="en-US" sz="1700" dirty="0"/>
          </a:p>
        </p:txBody>
      </p:sp>
      <p:sp>
        <p:nvSpPr>
          <p:cNvPr id="14" name="Text 3"/>
          <p:cNvSpPr txBox="1"/>
          <p:nvPr/>
        </p:nvSpPr>
        <p:spPr>
          <a:xfrm>
            <a:off x="1535150" y="3214488"/>
            <a:ext cx="9849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Звено цепей питания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простейшие служат пищей для более крупных водных организмов. Без них многие микроскопические и мелкие обитатели водоёмов получили бы меньше пищи.
</a:t>
            </a:r>
            <a:endParaRPr lang="en-US" sz="1700" dirty="0"/>
          </a:p>
        </p:txBody>
      </p:sp>
      <p:sp>
        <p:nvSpPr>
          <p:cNvPr id="15" name="Text 4"/>
          <p:cNvSpPr txBox="1"/>
          <p:nvPr/>
        </p:nvSpPr>
        <p:spPr>
          <a:xfrm>
            <a:off x="1535150" y="4379500"/>
            <a:ext cx="9849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Паразитические формы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саркожгутиковые живут за счёт организма хозяина и могут вызывать заболевания у человека и животных, поэтому среди них есть вредные виды.
</a:t>
            </a:r>
            <a:endParaRPr lang="en-US" sz="1700" dirty="0"/>
          </a:p>
        </p:txBody>
      </p:sp>
      <p:sp>
        <p:nvSpPr>
          <p:cNvPr id="16" name="Text 5"/>
          <p:cNvSpPr txBox="1"/>
          <p:nvPr/>
        </p:nvSpPr>
        <p:spPr>
          <a:xfrm>
            <a:off x="1535150" y="5544550"/>
            <a:ext cx="9849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Эвглена зелёная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Эвглена зелёная сочетает признаки растения и животного: на свету она может использовать фотосинтез, а в темноте — питаться готовыми органическими веществами.
</a:t>
            </a:r>
            <a:endParaRPr lang="en-US" sz="1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450575" y="487150"/>
            <a:ext cx="10566000" cy="11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Инфузории: главные признаки
</a:t>
            </a:r>
            <a:endParaRPr lang="en-US" sz="3200" dirty="0"/>
          </a:p>
        </p:txBody>
      </p:sp>
      <p:sp>
        <p:nvSpPr>
          <p:cNvPr id="10" name="Text 2"/>
          <p:cNvSpPr txBox="1"/>
          <p:nvPr/>
        </p:nvSpPr>
        <p:spPr>
          <a:xfrm>
            <a:off x="729500" y="3522425"/>
            <a:ext cx="1759800" cy="16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Инфузории движутся с помощью множества ресничек. Их согласованные колебания позволяют быстро плавать в воде и менять направление движения без резких остановок.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729500" y="2927625"/>
            <a:ext cx="1759800" cy="4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Реснички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9715250" y="3522425"/>
            <a:ext cx="1759800" cy="16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инфузорий обычно есть большое и малое ядро. Такое строение связано с более сложной организацией жизненных процессов и отличает их от многих простейших.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9715250" y="2927625"/>
            <a:ext cx="1759800" cy="4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ядра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7468812" y="3522425"/>
            <a:ext cx="1759800" cy="16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Пища переваривается в пищеварительных вакуолях, а непереваренные остатки выводятся наружу. Сократительные вакуоли помогают удалять лишнюю воду из клетки.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7468812" y="2927625"/>
            <a:ext cx="1759800" cy="4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Пищеварение и выделение
</a:t>
            </a:r>
            <a:endParaRPr lang="en-US" sz="1300" dirty="0"/>
          </a:p>
        </p:txBody>
      </p:sp>
      <p:sp>
        <p:nvSpPr>
          <p:cNvPr id="16" name="Text 8"/>
          <p:cNvSpPr txBox="1"/>
          <p:nvPr/>
        </p:nvSpPr>
        <p:spPr>
          <a:xfrm>
            <a:off x="5222375" y="3522425"/>
            <a:ext cx="1759800" cy="16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многих инфузорий есть клеточный рот и ротовая воронка. Через них частицы пищи направляются внутрь клетки, что делает питание более организованным и точным.
</a:t>
            </a:r>
            <a:endParaRPr lang="en-US" sz="1000" dirty="0"/>
          </a:p>
        </p:txBody>
      </p:sp>
      <p:sp>
        <p:nvSpPr>
          <p:cNvPr id="17" name="Text 9"/>
          <p:cNvSpPr txBox="1"/>
          <p:nvPr/>
        </p:nvSpPr>
        <p:spPr>
          <a:xfrm>
            <a:off x="5222375" y="2927625"/>
            <a:ext cx="1759800" cy="4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питания
</a:t>
            </a:r>
            <a:endParaRPr lang="en-US" sz="1300" dirty="0"/>
          </a:p>
        </p:txBody>
      </p:sp>
      <p:sp>
        <p:nvSpPr>
          <p:cNvPr id="18" name="Text 10"/>
          <p:cNvSpPr txBox="1"/>
          <p:nvPr/>
        </p:nvSpPr>
        <p:spPr>
          <a:xfrm>
            <a:off x="2975938" y="3522425"/>
            <a:ext cx="1759800" cy="16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Тело инфузорий обычно имеет постоянную форму и покрыто плотной пелликулой. Это делает их более устойчивыми к внешним воздействиям, чем многих других простейших.
</a:t>
            </a:r>
            <a:endParaRPr lang="en-US" sz="1000" dirty="0"/>
          </a:p>
        </p:txBody>
      </p:sp>
      <p:sp>
        <p:nvSpPr>
          <p:cNvPr id="19" name="Text 11"/>
          <p:cNvSpPr txBox="1"/>
          <p:nvPr/>
        </p:nvSpPr>
        <p:spPr>
          <a:xfrm>
            <a:off x="2975938" y="2927625"/>
            <a:ext cx="1759800" cy="4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Постоянная форма тела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575" y="1143462"/>
            <a:ext cx="5400600" cy="526347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Инфузория-туфелька
</a:t>
            </a:r>
            <a:endParaRPr lang="en-US" sz="3200" dirty="0"/>
          </a:p>
        </p:txBody>
      </p:sp>
      <p:sp>
        <p:nvSpPr>
          <p:cNvPr id="11" name="Text 2"/>
          <p:cNvSpPr txBox="1"/>
          <p:nvPr/>
        </p:nvSpPr>
        <p:spPr>
          <a:xfrm>
            <a:off x="6585300" y="1252275"/>
            <a:ext cx="50733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живёт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Инфузория-туфелька обитает в пресных водах, богатых бактериями и органическими остатками. Особенно часто она встречается там, где вода содержит много разлагающихся веществ.
</a:t>
            </a:r>
            <a:endParaRPr lang="en-US" sz="1800" dirty="0"/>
          </a:p>
        </p:txBody>
      </p:sp>
      <p:sp>
        <p:nvSpPr>
          <p:cNvPr id="12" name="Text 3"/>
          <p:cNvSpPr txBox="1"/>
          <p:nvPr/>
        </p:nvSpPr>
        <p:spPr>
          <a:xfrm>
            <a:off x="6585300" y="5275275"/>
            <a:ext cx="50733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она важна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Инфузория-туфелька показывает, как одна клетка может быстро двигаться, добывать пищу и удалять лишнюю воду. Это один из самых наглядных примеров сложного простейшего организма.
</a:t>
            </a:r>
            <a:endParaRPr lang="en-US" sz="1800" dirty="0"/>
          </a:p>
        </p:txBody>
      </p:sp>
      <p:sp>
        <p:nvSpPr>
          <p:cNvPr id="13" name="Text 4"/>
          <p:cNvSpPr txBox="1"/>
          <p:nvPr/>
        </p:nvSpPr>
        <p:spPr>
          <a:xfrm>
            <a:off x="6585300" y="3934275"/>
            <a:ext cx="50733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клетки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изображении видны реснички, клеточный рот, пищеварительные вакуоли, большое и малое ядро, сократительные вакуоли и постоянная форма тела. Все части связаны с работой клетки.
</a:t>
            </a:r>
            <a:endParaRPr lang="en-US" sz="1800" dirty="0"/>
          </a:p>
        </p:txBody>
      </p:sp>
      <p:sp>
        <p:nvSpPr>
          <p:cNvPr id="14" name="Text 5"/>
          <p:cNvSpPr txBox="1"/>
          <p:nvPr/>
        </p:nvSpPr>
        <p:spPr>
          <a:xfrm>
            <a:off x="6585300" y="2593275"/>
            <a:ext cx="50733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питается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Её пища — бактерии и мелкие частицы, которые попадают в клетку через клеточный рот. Затем они проходят внутрь и перевариваются в вакуолях.
</a:t>
            </a:r>
            <a:endParaRPr lang="en-US" sz="1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3300" y="2656932"/>
            <a:ext cx="5955300" cy="155013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3300" y="6190850"/>
            <a:ext cx="58068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материала по теме «Саркожгутиковые и инфузории»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амёбы и инфузории-туфельки
</a:t>
            </a:r>
            <a:endParaRPr lang="en-US" sz="3200" dirty="0"/>
          </a:p>
        </p:txBody>
      </p:sp>
      <p:sp>
        <p:nvSpPr>
          <p:cNvPr id="8" name="Text 3"/>
          <p:cNvSpPr txBox="1"/>
          <p:nvPr/>
        </p:nvSpPr>
        <p:spPr>
          <a:xfrm>
            <a:off x="7015250" y="1466550"/>
            <a:ext cx="4643700" cy="39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чем отличаются два одноклеточных простейших по строению, движению, питанию и образу жизни.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формы одноклеточные, но у инфузории строение сложнее: постоянная форма тела, реснички и два ядра обеспечивают более активную жизнь.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4525" y="1162408"/>
            <a:ext cx="5445300" cy="46258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400" y="1782025"/>
            <a:ext cx="5311200" cy="40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органоиды помогают простейшим двигаться по-своему: ползти, плыть или направленно перемещаться в воде.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органоида связано с характером движения: ложноножки, жгутик и реснички выполняют разные функции.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920200" y="6060700"/>
            <a:ext cx="49320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 биологии, тема «Простейшие»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0575" y="487150"/>
            <a:ext cx="54261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Органоиды движения у простейших
</a:t>
            </a:r>
            <a:endParaRPr lang="en-US" sz="3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725" y="1800256"/>
            <a:ext cx="11188500" cy="459918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50575" y="487150"/>
            <a:ext cx="11200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инфузории-туфельки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450575" y="1143150"/>
            <a:ext cx="11188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основных этапов питания у инфузории-туфельки
</a:t>
            </a:r>
            <a:endParaRPr lang="en-US" sz="1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8394" y="2436975"/>
            <a:ext cx="197925" cy="226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8156" y="4719850"/>
            <a:ext cx="218400" cy="218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44106" y="2462715"/>
            <a:ext cx="218400" cy="1747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668481" y="4715950"/>
            <a:ext cx="169650" cy="2262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13" name="Text 1"/>
          <p:cNvSpPr txBox="1"/>
          <p:nvPr/>
        </p:nvSpPr>
        <p:spPr>
          <a:xfrm>
            <a:off x="450575" y="487150"/>
            <a:ext cx="11200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 и жизненные процессы простейших
</a:t>
            </a:r>
            <a:endParaRPr lang="en-US" sz="3200" dirty="0"/>
          </a:p>
        </p:txBody>
      </p:sp>
      <p:sp>
        <p:nvSpPr>
          <p:cNvPr id="14" name="Text 2"/>
          <p:cNvSpPr txBox="1"/>
          <p:nvPr/>
        </p:nvSpPr>
        <p:spPr>
          <a:xfrm>
            <a:off x="511450" y="2990875"/>
            <a:ext cx="53628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77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 саркожгутиковые, и инфузории чаще всего размножаются делением клетки надвое. При этом из одной материнской клетки образуются две дочерние, почти одинаковые по строению.
</a:t>
            </a:r>
            <a:endParaRPr lang="en-US" sz="1477" dirty="0"/>
          </a:p>
        </p:txBody>
      </p:sp>
      <p:sp>
        <p:nvSpPr>
          <p:cNvPr id="15" name="Text 3"/>
          <p:cNvSpPr txBox="1"/>
          <p:nvPr/>
        </p:nvSpPr>
        <p:spPr>
          <a:xfrm>
            <a:off x="1166275" y="2297100"/>
            <a:ext cx="47067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Бесполое деление
</a:t>
            </a:r>
            <a:endParaRPr lang="en-US" sz="1700" dirty="0"/>
          </a:p>
        </p:txBody>
      </p:sp>
      <p:sp>
        <p:nvSpPr>
          <p:cNvPr id="16" name="Text 4"/>
          <p:cNvSpPr txBox="1"/>
          <p:nvPr/>
        </p:nvSpPr>
        <p:spPr>
          <a:xfrm>
            <a:off x="511450" y="5253200"/>
            <a:ext cx="53628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77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Кислород и углекислый газ проходят через поверхность клетки. Специальных органов дыхания у простейших нет, поэтому обмен газов зависит от площади клетки и условий среды.
</a:t>
            </a:r>
            <a:endParaRPr lang="en-US" sz="1477" dirty="0"/>
          </a:p>
        </p:txBody>
      </p:sp>
      <p:sp>
        <p:nvSpPr>
          <p:cNvPr id="17" name="Text 5"/>
          <p:cNvSpPr txBox="1"/>
          <p:nvPr/>
        </p:nvSpPr>
        <p:spPr>
          <a:xfrm>
            <a:off x="1166275" y="4573225"/>
            <a:ext cx="47067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Дыхание без органов
</a:t>
            </a:r>
            <a:endParaRPr lang="en-US" sz="1700" dirty="0"/>
          </a:p>
        </p:txBody>
      </p:sp>
      <p:sp>
        <p:nvSpPr>
          <p:cNvPr id="18" name="Text 6"/>
          <p:cNvSpPr txBox="1"/>
          <p:nvPr/>
        </p:nvSpPr>
        <p:spPr>
          <a:xfrm>
            <a:off x="6414050" y="2990875"/>
            <a:ext cx="52806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77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инфузорий может происходить конъюгация: две клетки временно соединяются и обмениваются наследственным материалом. Это не увеличивает число особей сразу, но делает потомство более разнообразным.
</a:t>
            </a:r>
            <a:endParaRPr lang="en-US" sz="1477" dirty="0"/>
          </a:p>
        </p:txBody>
      </p:sp>
      <p:sp>
        <p:nvSpPr>
          <p:cNvPr id="19" name="Text 7"/>
          <p:cNvSpPr txBox="1"/>
          <p:nvPr/>
        </p:nvSpPr>
        <p:spPr>
          <a:xfrm>
            <a:off x="7068875" y="2297100"/>
            <a:ext cx="46257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Конъюгация у инфузорий
</a:t>
            </a:r>
            <a:endParaRPr lang="en-US" sz="1700" dirty="0"/>
          </a:p>
        </p:txBody>
      </p:sp>
      <p:sp>
        <p:nvSpPr>
          <p:cNvPr id="20" name="Text 8"/>
          <p:cNvSpPr txBox="1"/>
          <p:nvPr/>
        </p:nvSpPr>
        <p:spPr>
          <a:xfrm>
            <a:off x="6414050" y="5253200"/>
            <a:ext cx="52806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77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Продукты обмена веществ удаляются через клеточную оболочку и сократительную вакуоль. Такой способ помогает поддерживать внутреннее равновесие и особенно важен в пресной воде.
</a:t>
            </a:r>
            <a:endParaRPr lang="en-US" sz="1477" dirty="0"/>
          </a:p>
        </p:txBody>
      </p:sp>
      <p:sp>
        <p:nvSpPr>
          <p:cNvPr id="21" name="Text 9"/>
          <p:cNvSpPr txBox="1"/>
          <p:nvPr/>
        </p:nvSpPr>
        <p:spPr>
          <a:xfrm>
            <a:off x="7068875" y="4565125"/>
            <a:ext cx="46257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Выделение через мембрану
</a:t>
            </a:r>
            <a:endParaRPr lang="en-US" sz="1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24654" y="1177200"/>
            <a:ext cx="5362991" cy="5497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11" name="Text 1"/>
          <p:cNvSpPr txBox="1"/>
          <p:nvPr/>
        </p:nvSpPr>
        <p:spPr>
          <a:xfrm>
            <a:off x="450575" y="487150"/>
            <a:ext cx="10566000" cy="53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Приспособления к жизни в воде
</a:t>
            </a:r>
            <a:endParaRPr lang="en-US" sz="3200" dirty="0"/>
          </a:p>
        </p:txBody>
      </p:sp>
      <p:sp>
        <p:nvSpPr>
          <p:cNvPr id="12" name="Text 2"/>
          <p:cNvSpPr txBox="1"/>
          <p:nvPr/>
        </p:nvSpPr>
        <p:spPr>
          <a:xfrm>
            <a:off x="949325" y="1850054"/>
            <a:ext cx="4992300" cy="32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Сократительная вакуоль
</a:t>
            </a:r>
            <a:endParaRPr lang="en-US" sz="1400" dirty="0"/>
          </a:p>
        </p:txBody>
      </p:sp>
      <p:sp>
        <p:nvSpPr>
          <p:cNvPr id="13" name="Text 3"/>
          <p:cNvSpPr txBox="1"/>
          <p:nvPr/>
        </p:nvSpPr>
        <p:spPr>
          <a:xfrm>
            <a:off x="949325" y="2220700"/>
            <a:ext cx="4992300" cy="69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удаляет избыток воды, которая постоянно поступает в клетку из окружающей среды. Благодаря этому простейшие не разрываются и сохраняют нормальную работу всех внутренних процессов.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949325" y="3376229"/>
            <a:ext cx="4992300" cy="32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Реснички инфузорий
</a:t>
            </a:r>
            <a:endParaRPr lang="en-US" sz="1400" dirty="0"/>
          </a:p>
        </p:txBody>
      </p:sp>
      <p:sp>
        <p:nvSpPr>
          <p:cNvPr id="15" name="Text 5"/>
          <p:cNvSpPr txBox="1"/>
          <p:nvPr/>
        </p:nvSpPr>
        <p:spPr>
          <a:xfrm>
            <a:off x="949325" y="3746875"/>
            <a:ext cx="4992300" cy="69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Реснички помогают инфузории не только перемещаться, но и создавать ток воды вокруг клетки. Вместе с этим пищевые частицы направляются к клеточному рту.
</a:t>
            </a:r>
            <a:endParaRPr lang="en-US" sz="1100" dirty="0"/>
          </a:p>
        </p:txBody>
      </p:sp>
      <p:sp>
        <p:nvSpPr>
          <p:cNvPr id="16" name="Text 6"/>
          <p:cNvSpPr txBox="1"/>
          <p:nvPr/>
        </p:nvSpPr>
        <p:spPr>
          <a:xfrm>
            <a:off x="949325" y="4902404"/>
            <a:ext cx="4992300" cy="32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строения и среды
</a:t>
            </a:r>
            <a:endParaRPr lang="en-US" sz="1400" dirty="0"/>
          </a:p>
        </p:txBody>
      </p:sp>
      <p:sp>
        <p:nvSpPr>
          <p:cNvPr id="17" name="Text 7"/>
          <p:cNvSpPr txBox="1"/>
          <p:nvPr/>
        </p:nvSpPr>
        <p:spPr>
          <a:xfrm>
            <a:off x="949325" y="5273050"/>
            <a:ext cx="4992300" cy="69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Водная среда требует точной работы всех органоидов: движения, питания и выделения. Поэтому у простейших особенно хорошо заметны приспособления, которые помогают жить в капле воды.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4525" y="1162408"/>
            <a:ext cx="5445300" cy="46258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400" y="1782025"/>
            <a:ext cx="5311200" cy="40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Простейшие могут очищать воду от бактерий, служить пищей другим организмам и участвовать в разложении органических остатков.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Свободноживущие формы полезны экосистемам, а паразитические виды могут наносить вред человеку и животным.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920200" y="6060700"/>
            <a:ext cx="49320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учебного материала по теме «Простейшие»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0575" y="487150"/>
            <a:ext cx="54261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простейших в природе
</a:t>
            </a:r>
            <a:endParaRPr lang="en-US" sz="3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Паразитические простейшие и болезни
</a:t>
            </a:r>
            <a:endParaRPr lang="en-US" sz="3200" dirty="0"/>
          </a:p>
        </p:txBody>
      </p:sp>
      <p:sp>
        <p:nvSpPr>
          <p:cNvPr id="10" name="Text 2"/>
          <p:cNvSpPr txBox="1"/>
          <p:nvPr/>
        </p:nvSpPr>
        <p:spPr>
          <a:xfrm>
            <a:off x="623427" y="3321800"/>
            <a:ext cx="2480100" cy="184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Дизентерийная амёба живёт в кишечнике человека и может вызывать амёбиаз. Болезнь опасна нарушением работы пищеварительной системы и требует внимательного отношения к гигиене.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623427" y="2544575"/>
            <a:ext cx="2480100" cy="65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Амёбиаз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3417907" y="3321800"/>
            <a:ext cx="2480100" cy="184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Заражение чаще происходит через грязную воду, немытые руки и плохо обработанную пищу. Поэтому чистота и соблюдение правил гигиены помогают снизить риск болезни.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3417907" y="2544575"/>
            <a:ext cx="2480100" cy="65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Пути заражения
</a:t>
            </a:r>
            <a:endParaRPr lang="en-US" sz="1500" dirty="0"/>
          </a:p>
        </p:txBody>
      </p:sp>
      <p:sp>
        <p:nvSpPr>
          <p:cNvPr id="14" name="Text 6"/>
          <p:cNvSpPr txBox="1"/>
          <p:nvPr/>
        </p:nvSpPr>
        <p:spPr>
          <a:xfrm>
            <a:off x="6212386" y="3321800"/>
            <a:ext cx="2480100" cy="184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жгутиконосцы паразитируют не только у человека, но и у животных. Они используют организм хозяина как среду обитания и получают питательные вещества за его счёт.
</a:t>
            </a:r>
            <a:endParaRPr lang="en-US" sz="1300" dirty="0"/>
          </a:p>
        </p:txBody>
      </p:sp>
      <p:sp>
        <p:nvSpPr>
          <p:cNvPr id="15" name="Text 7"/>
          <p:cNvSpPr txBox="1"/>
          <p:nvPr/>
        </p:nvSpPr>
        <p:spPr>
          <a:xfrm>
            <a:off x="6212386" y="2544575"/>
            <a:ext cx="2480100" cy="65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Паразиты у животных
</a:t>
            </a:r>
            <a:endParaRPr lang="en-US" sz="1500" dirty="0"/>
          </a:p>
        </p:txBody>
      </p:sp>
      <p:sp>
        <p:nvSpPr>
          <p:cNvPr id="16" name="Text 8"/>
          <p:cNvSpPr txBox="1"/>
          <p:nvPr/>
        </p:nvSpPr>
        <p:spPr>
          <a:xfrm>
            <a:off x="9006866" y="3321800"/>
            <a:ext cx="2480100" cy="184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паразитических простейших важно для профилактики заболеваний. Знание путей заражения помогает вовремя защитить здоровье и понять, почему микромир может быть опасным.
</a:t>
            </a:r>
            <a:endParaRPr lang="en-US" sz="1300" dirty="0"/>
          </a:p>
        </p:txBody>
      </p:sp>
      <p:sp>
        <p:nvSpPr>
          <p:cNvPr id="17" name="Text 9"/>
          <p:cNvSpPr txBox="1"/>
          <p:nvPr/>
        </p:nvSpPr>
        <p:spPr>
          <a:xfrm>
            <a:off x="9006866" y="2544575"/>
            <a:ext cx="2480100" cy="65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для человека
</a:t>
            </a:r>
            <a:endParaRPr lang="en-US" sz="15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03250" y="2369890"/>
            <a:ext cx="5955300" cy="198801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844875" y="6155600"/>
            <a:ext cx="58137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 биологии, тема «Простейшие»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знаний: отличия двух типов простейших
</a:t>
            </a:r>
            <a:endParaRPr lang="en-US" sz="3200" dirty="0"/>
          </a:p>
        </p:txBody>
      </p:sp>
      <p:sp>
        <p:nvSpPr>
          <p:cNvPr id="8" name="Text 3"/>
          <p:cNvSpPr txBox="1"/>
          <p:nvPr/>
        </p:nvSpPr>
        <p:spPr>
          <a:xfrm>
            <a:off x="565400" y="1527025"/>
            <a:ext cx="4630200" cy="367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вспомнить основные признаки саркожгутиковых и инфузорий и быстро сравнить их строение и образ жизни.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обеих групп одна клетка, но разные органоиды движения и строение помогают им по-разному жить в воде и добывать пищу.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450575" y="487150"/>
            <a:ext cx="10566000" cy="11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объединяет саркожгутиковые и инфузории
</a:t>
            </a:r>
            <a:endParaRPr lang="en-US" sz="3200" dirty="0"/>
          </a:p>
        </p:txBody>
      </p:sp>
      <p:sp>
        <p:nvSpPr>
          <p:cNvPr id="10" name="Text 2"/>
          <p:cNvSpPr txBox="1"/>
          <p:nvPr/>
        </p:nvSpPr>
        <p:spPr>
          <a:xfrm>
            <a:off x="729500" y="3522425"/>
            <a:ext cx="1759800" cy="16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группы относятся к одноклеточным эукариотам. В их клетке есть ядро, цитоплазма и органоиды, которые выполняют все основные жизненные функции без тканей и органов.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729500" y="2927625"/>
            <a:ext cx="1759800" cy="4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клетка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9715250" y="3522425"/>
            <a:ext cx="1759800" cy="16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Хотя простейшие очень малы, они участвуют в цепях питания, поедают бактерии и влияют на чистоту водоёмов. Поэтому их роль в природе заметна и важна.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9715250" y="2927625"/>
            <a:ext cx="1759800" cy="4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для природы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7468812" y="3522425"/>
            <a:ext cx="1759800" cy="16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 у обеих групп чаще всего происходит бесполым делением. Это позволяет быстро увеличивать число особей, когда условия среды становятся благоприятными.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7468812" y="2927625"/>
            <a:ext cx="1759800" cy="4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Деление клетки
</a:t>
            </a:r>
            <a:endParaRPr lang="en-US" sz="1300" dirty="0"/>
          </a:p>
        </p:txBody>
      </p:sp>
      <p:sp>
        <p:nvSpPr>
          <p:cNvPr id="16" name="Text 8"/>
          <p:cNvSpPr txBox="1"/>
          <p:nvPr/>
        </p:nvSpPr>
        <p:spPr>
          <a:xfrm>
            <a:off x="5222375" y="3522425"/>
            <a:ext cx="1759800" cy="16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Саркожгутиковые могут захватывать пищу, всасывать растворённые вещества или питаться как паразиты. Инфузории обычно заглатывают мелкие частицы через клеточный рот.
</a:t>
            </a:r>
            <a:endParaRPr lang="en-US" sz="1000" dirty="0"/>
          </a:p>
        </p:txBody>
      </p:sp>
      <p:sp>
        <p:nvSpPr>
          <p:cNvPr id="17" name="Text 9"/>
          <p:cNvSpPr txBox="1"/>
          <p:nvPr/>
        </p:nvSpPr>
        <p:spPr>
          <a:xfrm>
            <a:off x="5222375" y="2927625"/>
            <a:ext cx="1759800" cy="4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способы питания
</a:t>
            </a:r>
            <a:endParaRPr lang="en-US" sz="1300" dirty="0"/>
          </a:p>
        </p:txBody>
      </p:sp>
      <p:sp>
        <p:nvSpPr>
          <p:cNvPr id="18" name="Text 10"/>
          <p:cNvSpPr txBox="1"/>
          <p:nvPr/>
        </p:nvSpPr>
        <p:spPr>
          <a:xfrm>
            <a:off x="2975938" y="3522425"/>
            <a:ext cx="1759800" cy="16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простейшие живут в воде, влажной почве или внутри других организмов. Такая среда облегчает передвижение, питание и обмен веществ через поверхность клетки.
</a:t>
            </a:r>
            <a:endParaRPr lang="en-US" sz="1000" dirty="0"/>
          </a:p>
        </p:txBody>
      </p:sp>
      <p:sp>
        <p:nvSpPr>
          <p:cNvPr id="19" name="Text 11"/>
          <p:cNvSpPr txBox="1"/>
          <p:nvPr/>
        </p:nvSpPr>
        <p:spPr>
          <a:xfrm>
            <a:off x="2975938" y="2927625"/>
            <a:ext cx="1759800" cy="4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Влажная среда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D277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30325" y="2826433"/>
            <a:ext cx="6353700" cy="26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Саркожгутиковые и инфузории показывают, что даже одна клетка может двигаться, питаться, размножаться и приспосабливаться к среде. Их изучение раскрывает удивительное разнообразие микромира.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630325" y="664450"/>
            <a:ext cx="8943900" cy="12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одной клетки — не простой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2026-05-29T18:52:41Z</dcterms:created>
  <dcterms:modified xsi:type="dcterms:W3CDTF">2026-05-29T18:52:41Z</dcterms:modified>
</cp:coreProperties>
</file>