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jpe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image" Target="../media/image-11-10.png"/><Relationship Id="rId11" Type="http://schemas.openxmlformats.org/officeDocument/2006/relationships/image" Target="../media/image-11-11.png"/><Relationship Id="rId12" Type="http://schemas.openxmlformats.org/officeDocument/2006/relationships/image" Target="../media/image-11-12.png"/><Relationship Id="rId13" Type="http://schemas.openxmlformats.org/officeDocument/2006/relationships/image" Target="../media/image-11-13.png"/><Relationship Id="rId14" Type="http://schemas.openxmlformats.org/officeDocument/2006/relationships/image" Target="../media/image-11-14.png"/><Relationship Id="rId15" Type="http://schemas.openxmlformats.org/officeDocument/2006/relationships/slideLayout" Target="../slideLayouts/slideLayout1.xml"/><Relationship Id="rId1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jpeg"/><Relationship Id="rId5" Type="http://schemas.openxmlformats.org/officeDocument/2006/relationships/image" Target="../media/image-16-5.jpeg"/><Relationship Id="rId6" Type="http://schemas.openxmlformats.org/officeDocument/2006/relationships/image" Target="../media/image-16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4425" y="161"/>
            <a:ext cx="8549700" cy="514317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1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464175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Географические исследования Беларуси до 1918 года
</a:t>
            </a:r>
            <a:endParaRPr lang="en-US" sz="2223" dirty="0"/>
          </a:p>
        </p:txBody>
      </p:sp>
      <p:sp>
        <p:nvSpPr>
          <p:cNvPr id="8" name="Text 2"/>
          <p:cNvSpPr txBox="1"/>
          <p:nvPr/>
        </p:nvSpPr>
        <p:spPr>
          <a:xfrm>
            <a:off x="330850" y="2622913"/>
            <a:ext cx="3562200" cy="11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формировались знания о Беларуси: от описаний к научной географии.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150" y="1574"/>
            <a:ext cx="5733900" cy="51403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Беларуси в историческом контексте
</a:t>
            </a:r>
            <a:endParaRPr lang="en-US" sz="2223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080300"/>
            <a:ext cx="33630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Знания о белорусских землях складывались в разных государствах и административных системах. Их собирали в межевых описаниях, картах, переписях и научных наблюдениях, постепенно превращая разрозненные сведения в целостное представление о территории.
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сведения о территории Беларуси
</a:t>
            </a:r>
            <a:endParaRPr lang="en-US" sz="2223" dirty="0"/>
          </a:p>
        </p:txBody>
      </p:sp>
      <p:sp>
        <p:nvSpPr>
          <p:cNvPr id="9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322300" y="1686504"/>
            <a:ext cx="2336100" cy="12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Летописная основа
</a:t>
            </a:r>
            <a:pPr algn="l" indent="0" marL="0">
              <a:lnSpc>
                <a:spcPct val="115000"/>
              </a:lnSpc>
              <a:buNone/>
            </a:pPr>
            <a:r>
              <a:rPr lang="en-US" sz="6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сведения о крае содержались в летописях, дипломатических актах и хрониках путешественников. Они фиксировали важные ориентиры пространства, но давали ещё фрагментарное, а не систематическое описание территории.
</a:t>
            </a:r>
            <a:endParaRPr lang="en-US" sz="1003" dirty="0"/>
          </a:p>
        </p:txBody>
      </p:sp>
      <p:sp>
        <p:nvSpPr>
          <p:cNvPr id="11" name="Text 3"/>
          <p:cNvSpPr txBox="1"/>
          <p:nvPr/>
        </p:nvSpPr>
        <p:spPr>
          <a:xfrm>
            <a:off x="3193656" y="1686485"/>
            <a:ext cx="2336100" cy="12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Документы землевладения
</a:t>
            </a:r>
            <a:pPr algn="l" indent="0" marL="0">
              <a:lnSpc>
                <a:spcPct val="115000"/>
              </a:lnSpc>
              <a:buNone/>
            </a:pPr>
            <a:r>
              <a:rPr lang="en-US" sz="6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Инвентари имений, городские описи и акты землевладения перечисляли реки, леса, болота, дороги и границы владений. Такие записи помогали понимать, как организовано пространство и какие ресурсы использовались местным населением.
</a:t>
            </a:r>
            <a:endParaRPr lang="en-US" sz="1003" dirty="0"/>
          </a:p>
        </p:txBody>
      </p:sp>
      <p:sp>
        <p:nvSpPr>
          <p:cNvPr id="12" name="Text 4"/>
          <p:cNvSpPr txBox="1"/>
          <p:nvPr/>
        </p:nvSpPr>
        <p:spPr>
          <a:xfrm>
            <a:off x="322275" y="3425047"/>
            <a:ext cx="2336100" cy="12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Литовская метрика
</a:t>
            </a:r>
            <a:pPr algn="l" indent="0" marL="0">
              <a:lnSpc>
                <a:spcPct val="115000"/>
              </a:lnSpc>
              <a:buNone/>
            </a:pPr>
            <a:r>
              <a:rPr lang="en-US" sz="6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Литовской метрики особенно ценны как источник по исторической географии. В них встречаются сведения о поселениях, хозяйственных угодьях и границах, позволяющие восстанавливать облик белорусских земель в XVI–XVIII веках.
</a:t>
            </a:r>
            <a:endParaRPr lang="en-US" sz="1003" dirty="0"/>
          </a:p>
        </p:txBody>
      </p:sp>
      <p:sp>
        <p:nvSpPr>
          <p:cNvPr id="13" name="Text 5"/>
          <p:cNvSpPr txBox="1"/>
          <p:nvPr/>
        </p:nvSpPr>
        <p:spPr>
          <a:xfrm>
            <a:off x="3193625" y="3424997"/>
            <a:ext cx="2336100" cy="12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описания к знанию
</a:t>
            </a:r>
            <a:pPr algn="l" indent="0" marL="0">
              <a:lnSpc>
                <a:spcPct val="115000"/>
              </a:lnSpc>
              <a:buNone/>
            </a:pPr>
            <a:r>
              <a:rPr lang="en-US" sz="6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источники не были наукой в современном смысле, однако именно они заложили основу для последующих картографических и статистических исследований, сделав Беларусь более «видимой» для исследователей своего времени.
</a:t>
            </a:r>
            <a:endParaRPr lang="en-US" sz="1003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150" y="1574"/>
            <a:ext cx="5733900" cy="51403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Белорусские земли на старых картах Европы
</a:t>
            </a:r>
            <a:endParaRPr lang="en-US" sz="2223" dirty="0"/>
          </a:p>
        </p:txBody>
      </p:sp>
      <p:sp>
        <p:nvSpPr>
          <p:cNvPr id="10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261000" y="1629373"/>
            <a:ext cx="4227900" cy="67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Европейская картографическая традиция
</a:t>
            </a:r>
            <a:pPr algn="l" indent="0" marL="0">
              <a:lnSpc>
                <a:spcPct val="115000"/>
              </a:lnSpc>
              <a:buNone/>
            </a:pPr>
            <a:r>
              <a:rPr lang="en-US" sz="6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Белорусские территории появлялись на картах Ортелия, Меркатора и Гастальди, а позднее — на польско-литовских картах XVII–XVIII веков. Это свидетельствует о постепенном включении края в общеевропейское картографическое пространство.
</a:t>
            </a:r>
            <a:endParaRPr lang="en-US" sz="932" dirty="0"/>
          </a:p>
        </p:txBody>
      </p:sp>
      <p:sp>
        <p:nvSpPr>
          <p:cNvPr id="12" name="Text 3"/>
          <p:cNvSpPr txBox="1"/>
          <p:nvPr/>
        </p:nvSpPr>
        <p:spPr>
          <a:xfrm>
            <a:off x="261000" y="2493996"/>
            <a:ext cx="4227900" cy="67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ориентиры
</a:t>
            </a:r>
            <a:pPr algn="l" indent="0" marL="0">
              <a:lnSpc>
                <a:spcPct val="115000"/>
              </a:lnSpc>
              <a:buNone/>
            </a:pPr>
            <a:r>
              <a:rPr lang="en-US" sz="6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картах чаще всего отмечались Минск, Полоцк, Витебск, Могилёв, Гродно и Вильно. Эти пункты были не только административными центрами, но и важными узлами торговли, дорог и речных связей.
</a:t>
            </a:r>
            <a:endParaRPr lang="en-US" sz="1048" dirty="0"/>
          </a:p>
        </p:txBody>
      </p:sp>
      <p:sp>
        <p:nvSpPr>
          <p:cNvPr id="13" name="Text 4"/>
          <p:cNvSpPr txBox="1"/>
          <p:nvPr/>
        </p:nvSpPr>
        <p:spPr>
          <a:xfrm>
            <a:off x="258450" y="3358618"/>
            <a:ext cx="4227900" cy="67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Речная сеть
</a:t>
            </a:r>
            <a:pPr algn="l" indent="0" marL="0">
              <a:lnSpc>
                <a:spcPct val="115000"/>
              </a:lnSpc>
              <a:buNone/>
            </a:pPr>
            <a:r>
              <a:rPr lang="en-US" sz="6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Картографы уделяли особое внимание Днепру, Неману, Западной Двине и Припяти. Реки служили главными путями сообщения, поэтому их изображение показывало не только географию, но и хозяйственное значение территории.
</a:t>
            </a:r>
            <a:endParaRPr lang="en-US" sz="984" dirty="0"/>
          </a:p>
        </p:txBody>
      </p:sp>
      <p:sp>
        <p:nvSpPr>
          <p:cNvPr id="14" name="Text 5"/>
          <p:cNvSpPr txBox="1"/>
          <p:nvPr/>
        </p:nvSpPr>
        <p:spPr>
          <a:xfrm>
            <a:off x="258450" y="4223225"/>
            <a:ext cx="4227900" cy="67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точности
</a:t>
            </a:r>
            <a:pPr algn="l" indent="0" marL="0">
              <a:lnSpc>
                <a:spcPct val="115000"/>
              </a:lnSpc>
              <a:buNone/>
            </a:pPr>
            <a:r>
              <a:rPr lang="en-US" sz="63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 временем карты становились всё точнее: лучше передавались очертания рек, положение городов, дороги и границы. Это отражало переход от схематического изображения к более надёжному научному описанию пространства.
</a:t>
            </a:r>
            <a:endParaRPr lang="en-US" sz="949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5500" y="2048501"/>
            <a:ext cx="5158500" cy="215294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2002"/>
            <a:ext cx="5253300" cy="85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точности картографирования в XVIII–XIX веках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318775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 карты становились всё более подробными и опирались на измерения, а не только на общие представления о местности.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3332972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XIX веке картография Беларуси вышла на научный уровень: изображения стали точнее, а территория — лучше изученной и сопоставимой.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874550" y="4265275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типов карт по описанию этапов в задании: XVII век, конец XVIII века, XIX век.
</a:t>
            </a:r>
            <a:endParaRPr lang="en-US" sz="575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Генеральное межевание и первые статистические описания
</a:t>
            </a:r>
            <a:endParaRPr lang="en-US" sz="2223" dirty="0"/>
          </a:p>
        </p:txBody>
      </p:sp>
      <p:sp>
        <p:nvSpPr>
          <p:cNvPr id="11" name="Text 2"/>
          <p:cNvSpPr txBox="1"/>
          <p:nvPr/>
        </p:nvSpPr>
        <p:spPr>
          <a:xfrm>
            <a:off x="323725" y="1747050"/>
            <a:ext cx="37731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Новая административная задача
</a:t>
            </a:r>
            <a:pPr algn="l" indent="0" marL="0">
              <a:lnSpc>
                <a:spcPct val="115000"/>
              </a:lnSpc>
              <a:buNone/>
            </a:pPr>
            <a:r>
              <a:rPr lang="en-US" sz="5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разделов Речи Посполитой российская власть начала генеральное межевание. Его цель заключалась в упорядочении земель, фиксации владений и создании более точной основы для управления территориями.
</a:t>
            </a:r>
            <a:endParaRPr lang="en-US" sz="970" dirty="0"/>
          </a:p>
        </p:txBody>
      </p:sp>
      <p:sp>
        <p:nvSpPr>
          <p:cNvPr id="12" name="Text 3"/>
          <p:cNvSpPr txBox="1"/>
          <p:nvPr/>
        </p:nvSpPr>
        <p:spPr>
          <a:xfrm>
            <a:off x="323725" y="2573683"/>
            <a:ext cx="37731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Сбор сведений
</a:t>
            </a:r>
            <a:pPr algn="l" indent="0" marL="0">
              <a:lnSpc>
                <a:spcPct val="115000"/>
              </a:lnSpc>
              <a:buNone/>
            </a:pPr>
            <a:r>
              <a:rPr lang="en-US" sz="5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губернских описаниях появились данные о площади уездов, населении, землевладении, урожайности, ремёслах и промыслах. Это позволило сравнивать территории не только по размерам, но и по уровню хозяйственного развития.
</a:t>
            </a:r>
            <a:endParaRPr lang="en-US" sz="970" dirty="0"/>
          </a:p>
        </p:txBody>
      </p:sp>
      <p:sp>
        <p:nvSpPr>
          <p:cNvPr id="13" name="Text 4"/>
          <p:cNvSpPr txBox="1"/>
          <p:nvPr/>
        </p:nvSpPr>
        <p:spPr>
          <a:xfrm>
            <a:off x="323725" y="3400316"/>
            <a:ext cx="37731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Практическая польза
</a:t>
            </a:r>
            <a:pPr algn="l" indent="0" marL="0">
              <a:lnSpc>
                <a:spcPct val="115000"/>
              </a:lnSpc>
              <a:buNone/>
            </a:pPr>
            <a:r>
              <a:rPr lang="en-US" sz="5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документы использовались для налогообложения, землеустройства и административного контроля. Одновременно они давали исследователям редкую возможность видеть связь между природными условиями и хозяйственной жизнью региона.
</a:t>
            </a:r>
            <a:endParaRPr lang="en-US" sz="970" dirty="0"/>
          </a:p>
        </p:txBody>
      </p:sp>
      <p:sp>
        <p:nvSpPr>
          <p:cNvPr id="14" name="Text 5"/>
          <p:cNvSpPr txBox="1"/>
          <p:nvPr/>
        </p:nvSpPr>
        <p:spPr>
          <a:xfrm>
            <a:off x="323725" y="4226950"/>
            <a:ext cx="37731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Значение для географии
</a:t>
            </a:r>
            <a:pPr algn="l" indent="0" marL="0">
              <a:lnSpc>
                <a:spcPct val="115000"/>
              </a:lnSpc>
              <a:buNone/>
            </a:pPr>
            <a:r>
              <a:rPr lang="en-US" sz="5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межевание и статистика сделали изучение Беларуси более точным и сопоставимым. Отдельные наблюдения начали складываться в систему, пригодную для научного анализа и картографирования.
</a:t>
            </a:r>
            <a:endParaRPr lang="en-US" sz="98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2665716"/>
            <a:ext cx="5253300" cy="118971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Центры изучения Беларуси и ведущие исследователи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5787400" y="2306000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центры формировали разные направления изучения края — от архивной работы до этнографии и статистики.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5787400" y="3320197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развивались не в одном месте, а сетью городов и учреждений; это усиливало полноту и надёжность знаний о регионе.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4539000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материалам обзора центров изучения Беларуси и упомянутых исследователей в задании.
</a:t>
            </a:r>
            <a:endParaRPr lang="en-US" sz="57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80000"/>
            <a:ext cx="5992500" cy="6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Экспедиционные исследования природы Беларуси
</a:t>
            </a:r>
            <a:endParaRPr lang="en-US" sz="2223" dirty="0"/>
          </a:p>
        </p:txBody>
      </p:sp>
      <p:sp>
        <p:nvSpPr>
          <p:cNvPr id="9" name="Text 2"/>
          <p:cNvSpPr txBox="1"/>
          <p:nvPr/>
        </p:nvSpPr>
        <p:spPr>
          <a:xfrm>
            <a:off x="394025" y="1903425"/>
            <a:ext cx="2555400" cy="95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XIX века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комплексные обследования обращали внимание на рельеф, воды, леса и болота. Исследователи стремились понять, как природные условия влияют на дороги, поселения и хозяйство.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129240" y="1903413"/>
            <a:ext cx="2555400" cy="95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Середина XIX века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Экспедиции особенно активно изучали Полесье, поймы Припяти и Немана, а также озёрные районы Витебщины. Собранные материалы помогали оценивать судоходство и возможности освоения земель.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864480" y="1903413"/>
            <a:ext cx="2555400" cy="95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половина XIX века
</a:t>
            </a:r>
            <a:pPr algn="l" indent="0" marL="0">
              <a:lnSpc>
                <a:spcPct val="115000"/>
              </a:lnSpc>
              <a:buNone/>
            </a:pPr>
            <a:r>
              <a:rPr lang="en-US" sz="5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Результаты полевых работ использовали при обсуждении мелиорации, лесного хозяйства и сельского производства. Экспедиции постепенно превратили разрозненные наблюдения в основу научного знания о природных районах Беларуси.
</a:t>
            </a:r>
            <a:endParaRPr lang="en-US" sz="974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3568" y="1506425"/>
            <a:ext cx="8776864" cy="3046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0150" y="307575"/>
            <a:ext cx="8543700" cy="5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формировалось географическое знание о Беларуси
</a:t>
            </a:r>
            <a:endParaRPr lang="en-US" sz="2223" dirty="0"/>
          </a:p>
        </p:txBody>
      </p:sp>
      <p:sp>
        <p:nvSpPr>
          <p:cNvPr id="7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300150" y="907000"/>
            <a:ext cx="85437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отражает путь от полевых наблюдений к практическому применению карт и описаний.
</a:t>
            </a:r>
            <a:endParaRPr lang="en-US" sz="1123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30750" y="1251539"/>
            <a:ext cx="5433300" cy="153342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30750" y="3054139"/>
            <a:ext cx="5433300" cy="153342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Полесье как главный объект природогеографических исследований
</a:t>
            </a:r>
            <a:endParaRPr lang="en-US" sz="1823" dirty="0"/>
          </a:p>
        </p:txBody>
      </p:sp>
      <p:sp>
        <p:nvSpPr>
          <p:cNvPr id="9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179950" y="1249800"/>
            <a:ext cx="3055800" cy="15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Болота, реки и трудное сообщение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Полесье воспринималось исследователями как огромная заболоченная территория, где природные условия сильно осложняли передвижение и хозяйственную деятельность. Особое внимание уделяли разливам Припяти, лесистости и чередованию влажных низин с участками более освоенной земли.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179950" y="3052400"/>
            <a:ext cx="3055800" cy="15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Земля, которую нужно было понять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здесь особенно ясно проявлялась связь между природой и расселением людей. Исторические карты и полевые описания показывали, почему поселения тянулись к более сухим местам, а вопросы осушения болот становились частью научного и практического интереса.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2701" y="2362487"/>
            <a:ext cx="200400" cy="200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408388" y="2362487"/>
            <a:ext cx="200400" cy="2004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616601" y="2362487"/>
            <a:ext cx="175350" cy="2004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798376" y="2362487"/>
            <a:ext cx="200400" cy="200400"/>
          </a:xfrm>
          <a:prstGeom prst="rect">
            <a:avLst/>
          </a:prstGeom>
        </p:spPr>
      </p:pic>
      <p:sp>
        <p:nvSpPr>
          <p:cNvPr id="16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Геология, почвы и природные ресурсы Беларуси
</a:t>
            </a:r>
            <a:endParaRPr lang="en-US" sz="1823" dirty="0"/>
          </a:p>
        </p:txBody>
      </p:sp>
      <p:sp>
        <p:nvSpPr>
          <p:cNvPr id="17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18" name="Text 2"/>
          <p:cNvSpPr txBox="1"/>
          <p:nvPr/>
        </p:nvSpPr>
        <p:spPr>
          <a:xfrm>
            <a:off x="526227" y="2692775"/>
            <a:ext cx="17682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Ледниковый рельеф
</a:t>
            </a:r>
            <a:pPr algn="l" indent="0" marL="0">
              <a:lnSpc>
                <a:spcPct val="115000"/>
              </a:lnSpc>
              <a:buNone/>
            </a:pPr>
            <a:r>
              <a:rPr lang="en-US" sz="4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Исследователи объясняли моренные равнины и холмистые формы ледниковым прошлым территории. Это помогало понять, почему одни районы лучше подходят для земледелия, а другие дольше сохраняют влажные и малоплодородные участки.
</a:t>
            </a:r>
            <a:endParaRPr lang="en-US" sz="835" dirty="0"/>
          </a:p>
        </p:txBody>
      </p:sp>
      <p:sp>
        <p:nvSpPr>
          <p:cNvPr id="19" name="Text 3"/>
          <p:cNvSpPr txBox="1"/>
          <p:nvPr/>
        </p:nvSpPr>
        <p:spPr>
          <a:xfrm>
            <a:off x="2722596" y="2692775"/>
            <a:ext cx="17682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Почвы и болота
</a:t>
            </a:r>
            <a:pPr algn="l" indent="0" marL="0">
              <a:lnSpc>
                <a:spcPct val="115000"/>
              </a:lnSpc>
              <a:buNone/>
            </a:pPr>
            <a:r>
              <a:rPr lang="en-US" sz="4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внимание уделяли суглинкам, песчаным отложениям и торфяникам. Такие наблюдения были важны для оценки урожайности, выбора культур и определения земель, пригодных для осушения и хозяйственного освоения.
</a:t>
            </a:r>
            <a:endParaRPr lang="en-US" sz="871" dirty="0"/>
          </a:p>
        </p:txBody>
      </p:sp>
      <p:sp>
        <p:nvSpPr>
          <p:cNvPr id="20" name="Text 4"/>
          <p:cNvSpPr txBox="1"/>
          <p:nvPr/>
        </p:nvSpPr>
        <p:spPr>
          <a:xfrm>
            <a:off x="4918964" y="2692775"/>
            <a:ext cx="17682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и торф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массивы рассматривались как источник древесины, топлива и промыслов, а торф — как местное топливо и сырьё. Эти ресурсы связывались с развитием деревень, ремёсел и транспортных путей.
</a:t>
            </a:r>
            <a:endParaRPr lang="en-US" sz="900" dirty="0"/>
          </a:p>
        </p:txBody>
      </p:sp>
      <p:sp>
        <p:nvSpPr>
          <p:cNvPr id="21" name="Text 5"/>
          <p:cNvSpPr txBox="1"/>
          <p:nvPr/>
        </p:nvSpPr>
        <p:spPr>
          <a:xfrm>
            <a:off x="7115332" y="2692775"/>
            <a:ext cx="17682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ископаемые
</a:t>
            </a:r>
            <a:pPr algn="l" indent="0" marL="0">
              <a:lnSpc>
                <a:spcPct val="115000"/>
              </a:lnSpc>
              <a:buNone/>
            </a:pPr>
            <a:r>
              <a:rPr lang="en-US" sz="4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Глины, строительный камень и отдельные месторождения минерального сырья оценивались прежде всего с практической точки зрения. Их размещение сопоставляли с дорогами, поселениями и возможностями местной промышленности.
</a:t>
            </a:r>
            <a:endParaRPr lang="en-US" sz="804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5500" y="2048501"/>
            <a:ext cx="5158500" cy="215294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2002"/>
            <a:ext cx="5253300" cy="85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и этнографическая география Беларуси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318775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Картина расселения менялась от губернии к губернии: города концентрировали ремёсла и торговлю, а деревня оставалась основой повседневной жизни и землепользования.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3332972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Сельская местность доминировала повсюду, а этническая мозаика была особенно заметна в западных губерниях и крупных городах.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874550" y="4265275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Сводные губернские статистические материалы и этнографические карты XIX — начала XX века; значения на диаграмме отражают относительные индексы.
</a:t>
            </a:r>
            <a:endParaRPr lang="en-US" sz="516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180000" y="180000"/>
            <a:ext cx="8784000" cy="60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Белорусские учёные и их вклад в изучение края
</a:t>
            </a:r>
            <a:endParaRPr lang="en-US" sz="2223" dirty="0"/>
          </a:p>
        </p:txBody>
      </p:sp>
      <p:sp>
        <p:nvSpPr>
          <p:cNvPr id="10" name="Text 2"/>
          <p:cNvSpPr txBox="1"/>
          <p:nvPr/>
        </p:nvSpPr>
        <p:spPr>
          <a:xfrm>
            <a:off x="180000" y="1238670"/>
            <a:ext cx="2071800" cy="11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как карта региона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Евфимий Карский показал, что языковые особенности можно изучать как важный географический признак. Его наблюдения помогли связать речь населения с расселением, историей и культурными границами Беларуси.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2417396" y="1238670"/>
            <a:ext cx="2071800" cy="11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Народная культура и среда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Антон Левицкий и другие авторы обращались к быту, традициям и повседневному укладу деревни. Через такие описания они раскрывали связь между природными условиями, хозяйством и местным образом жизни.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4654792" y="1238670"/>
            <a:ext cx="2071800" cy="11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Расселение и территория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Игнатий Лобачевский и его современники сопоставляли данные о поселениях, дорогах и природной среде. Это позволило точнее понять, как население приспосабливалось к лесам, болотам и речным долинам.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6892183" y="1238670"/>
            <a:ext cx="2071800" cy="11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 как целое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Работы белорусских исследователей объединили филологию, этнографию и географию. Благодаря этому Беларусь всё чаще рассматривалась не как набор уездов, а как единый историко-культурный регион.
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0000" y="1446891"/>
            <a:ext cx="8784000" cy="198931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22688" y="297521"/>
            <a:ext cx="6277800" cy="7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труды по описанию Беларуси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4094100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менялись темы исследований: от общих описаний к более точным обзорам природы, населения и хозяйственных связей.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463900" y="4094097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Список работ показывает переход от локальных заметок к комплексному анализу территории, где природа, население и хозяйство рассматривались вместе.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633750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3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Публикации XIX — начала XX века, губернские обзоры, этнографические и статистические издания.
</a:t>
            </a:r>
            <a:endParaRPr lang="en-US" sz="533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Транспортные пути, торговля и географическое положение Беларуси
</a:t>
            </a:r>
            <a:endParaRPr lang="en-US" sz="2223" dirty="0"/>
          </a:p>
        </p:txBody>
      </p:sp>
      <p:sp>
        <p:nvSpPr>
          <p:cNvPr id="11" name="Text 2"/>
          <p:cNvSpPr txBox="1"/>
          <p:nvPr/>
        </p:nvSpPr>
        <p:spPr>
          <a:xfrm>
            <a:off x="323725" y="1747050"/>
            <a:ext cx="37731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 крупными бассейнами
</a:t>
            </a:r>
            <a:pPr algn="l" indent="0" marL="0">
              <a:lnSpc>
                <a:spcPct val="115000"/>
              </a:lnSpc>
              <a:buNone/>
            </a:pPr>
            <a:r>
              <a:rPr lang="en-US" sz="5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Беларусь изучали как транзитную территорию между Балтикой и Причерноморьем. Такое положение делало её важной частью внутренних связей и определяло значение рек, переправ и сухопутных трактов.
</a:t>
            </a:r>
            <a:endParaRPr lang="en-US" sz="970" dirty="0"/>
          </a:p>
        </p:txBody>
      </p:sp>
      <p:sp>
        <p:nvSpPr>
          <p:cNvPr id="12" name="Text 3"/>
          <p:cNvSpPr txBox="1"/>
          <p:nvPr/>
        </p:nvSpPr>
        <p:spPr>
          <a:xfrm>
            <a:off x="323725" y="2573683"/>
            <a:ext cx="37731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Речные маршруты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место занимал Днепровско-Бугский путь, а также перевозки по Днепру, Припяти, Неману и Западной Двине. Реки связывали города, ярмарки и сельские районы в единую сеть обмена.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323725" y="3400316"/>
            <a:ext cx="37731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Железные дороги и узлы
</a:t>
            </a:r>
            <a:pPr algn="l" indent="0" marL="0">
              <a:lnSpc>
                <a:spcPct val="115000"/>
              </a:lnSpc>
              <a:buNone/>
            </a:pPr>
            <a:r>
              <a:rPr lang="en-US" sz="5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второй половине XIX века железные дороги усилили роль крупных городов и станций. Вокруг транспортных узлов быстрее развивались складская деятельность, торговля, ремесло и промышленная переработка сырья.
</a:t>
            </a:r>
            <a:endParaRPr lang="en-US" sz="970" dirty="0"/>
          </a:p>
        </p:txBody>
      </p:sp>
      <p:sp>
        <p:nvSpPr>
          <p:cNvPr id="14" name="Text 5"/>
          <p:cNvSpPr txBox="1"/>
          <p:nvPr/>
        </p:nvSpPr>
        <p:spPr>
          <a:xfrm>
            <a:off x="323725" y="4226950"/>
            <a:ext cx="37731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и рынок
</a:t>
            </a:r>
            <a:pPr algn="l" indent="0" marL="0">
              <a:lnSpc>
                <a:spcPct val="115000"/>
              </a:lnSpc>
              <a:buNone/>
            </a:pPr>
            <a:r>
              <a:rPr lang="en-US" sz="5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Географическое положение городов влияло на размещение ярмарок и торговых центров. Исследователи показывали, что рыночная активность напрямую зависела от доступности путей сообщения и близости к производящим районам.
</a:t>
            </a:r>
            <a:endParaRPr lang="en-US" sz="97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9966" y="2896660"/>
            <a:ext cx="2811000" cy="163883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66478" y="2896660"/>
            <a:ext cx="2811000" cy="163883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52965" y="2896660"/>
            <a:ext cx="2811000" cy="1638835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Университеты, общества и печатные издания
</a:t>
            </a:r>
            <a:endParaRPr lang="en-US" sz="1823" dirty="0"/>
          </a:p>
        </p:txBody>
      </p:sp>
      <p:sp>
        <p:nvSpPr>
          <p:cNvPr id="9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179950" y="1668713"/>
            <a:ext cx="2495100" cy="1108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как полевая лаборатория
</a:t>
            </a:r>
            <a:pPr algn="l" indent="0" marL="0">
              <a:lnSpc>
                <a:spcPct val="115000"/>
              </a:lnSpc>
              <a:buNone/>
            </a:pPr>
            <a:r>
              <a:rPr lang="en-US" sz="6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университетских типографиях и научных журналах появлялись карты, уездные описания и заметки о природе края. Эти издания были не просто справочниками: они соединяли наблюдения на местности с обработкой данных в кабинетах и архивах.
</a:t>
            </a:r>
            <a:endParaRPr lang="en-US" sz="1068" dirty="0"/>
          </a:p>
        </p:txBody>
      </p:sp>
      <p:sp>
        <p:nvSpPr>
          <p:cNvPr id="11" name="Text 3"/>
          <p:cNvSpPr txBox="1"/>
          <p:nvPr/>
        </p:nvSpPr>
        <p:spPr>
          <a:xfrm>
            <a:off x="3166474" y="1668700"/>
            <a:ext cx="2495100" cy="1108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Статистические комитеты собирают картину края
</a:t>
            </a:r>
            <a:pPr algn="l" indent="0" marL="0">
              <a:lnSpc>
                <a:spcPct val="115000"/>
              </a:lnSpc>
              <a:buNone/>
            </a:pPr>
            <a:r>
              <a:rPr lang="en-US" sz="5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Губернские статистические комитеты систематизировали сведения о населении, хозяйстве и природных условиях. Их публикации помогали увидеть Беларусь в масштабе целых губерний и делали разрозненные сведения сопоставимыми для исследователей и управленцев.
</a:t>
            </a:r>
            <a:endParaRPr lang="en-US" sz="877" dirty="0"/>
          </a:p>
        </p:txBody>
      </p:sp>
      <p:sp>
        <p:nvSpPr>
          <p:cNvPr id="12" name="Text 4"/>
          <p:cNvSpPr txBox="1"/>
          <p:nvPr/>
        </p:nvSpPr>
        <p:spPr>
          <a:xfrm>
            <a:off x="6152962" y="1668700"/>
            <a:ext cx="2495100" cy="1108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центры и обмен знаниями
</a:t>
            </a:r>
            <a:pPr algn="l" indent="0" marL="0">
              <a:lnSpc>
                <a:spcPct val="115000"/>
              </a:lnSpc>
              <a:buNone/>
            </a:pPr>
            <a:r>
              <a:rPr lang="en-US" sz="6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Виленский и Петербургский университеты, а также историко-географические общества распространяли исследования о Беларуси через лекции, сборники и отчёты. Благодаря этому географические сведения выходили за пределы местных архивов и становились частью общеимперской науки.
</a:t>
            </a:r>
            <a:endParaRPr lang="en-US" sz="949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5500" y="2048501"/>
            <a:ext cx="5158500" cy="215294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2002"/>
            <a:ext cx="5253300" cy="85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 описательной к научной географии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318775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концу XIX века исследования уже опирались не только на наблюдение, но и на измерение, сопоставление и повторную проверку материалов.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3332972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всех трёх показателей означает, что география Беларуси стала междисциплинарной и более точной.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874550" y="4265275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динамики по опубликованным картам, обзорам и отчётам XVII — начала XX века; шкала отражает относительный рост.
</a:t>
            </a:r>
            <a:endParaRPr lang="en-US" sz="516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Ограничения исследований и влияние политики
</a:t>
            </a:r>
            <a:endParaRPr lang="en-US" sz="2223" dirty="0"/>
          </a:p>
        </p:txBody>
      </p:sp>
      <p:sp>
        <p:nvSpPr>
          <p:cNvPr id="9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322300" y="1686504"/>
            <a:ext cx="2336100" cy="12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Служебная цель
</a:t>
            </a:r>
            <a:pPr algn="l" indent="0" marL="0">
              <a:lnSpc>
                <a:spcPct val="115000"/>
              </a:lnSpc>
              <a:buNone/>
            </a:pPr>
            <a:r>
              <a:rPr lang="en-US" sz="6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описания создавались для налогообложения, рекрутских наборов и управления территориями. Поэтому в них часто преобладали сведения, полезные для администрации, а не для свободного научного анализа.
</a:t>
            </a:r>
            <a:endParaRPr lang="en-US" sz="1003" dirty="0"/>
          </a:p>
        </p:txBody>
      </p:sp>
      <p:sp>
        <p:nvSpPr>
          <p:cNvPr id="11" name="Text 3"/>
          <p:cNvSpPr txBox="1"/>
          <p:nvPr/>
        </p:nvSpPr>
        <p:spPr>
          <a:xfrm>
            <a:off x="3193656" y="1686485"/>
            <a:ext cx="2336100" cy="12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задачи
</a:t>
            </a:r>
            <a:pPr algn="l" indent="0" marL="0">
              <a:lnSpc>
                <a:spcPct val="115000"/>
              </a:lnSpc>
              <a:buNone/>
            </a:pPr>
            <a:r>
              <a:rPr lang="en-US" sz="6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Карты и отчёты нередко использовались для контроля дорог, переправ и стратегических пунктов. Это повышало точность отдельных данных, но ограничивало доступ к материалам и их полную публикацию.
</a:t>
            </a:r>
            <a:endParaRPr lang="en-US" sz="1003" dirty="0"/>
          </a:p>
        </p:txBody>
      </p:sp>
      <p:sp>
        <p:nvSpPr>
          <p:cNvPr id="12" name="Text 4"/>
          <p:cNvSpPr txBox="1"/>
          <p:nvPr/>
        </p:nvSpPr>
        <p:spPr>
          <a:xfrm>
            <a:off x="322275" y="3425047"/>
            <a:ext cx="2336100" cy="12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Цензурные рамки
</a:t>
            </a:r>
            <a:pPr algn="l" indent="0" marL="0">
              <a:lnSpc>
                <a:spcPct val="115000"/>
              </a:lnSpc>
              <a:buNone/>
            </a:pPr>
            <a:r>
              <a:rPr lang="en-US" sz="6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Печатные тексты проходили через административный контроль, что сдерживало обсуждение некоторых вопросов. Особенно это касалось местной истории, этничности и оценки хозяйственного положения края.
</a:t>
            </a:r>
            <a:endParaRPr lang="en-US" sz="1003" dirty="0"/>
          </a:p>
        </p:txBody>
      </p:sp>
      <p:sp>
        <p:nvSpPr>
          <p:cNvPr id="13" name="Text 5"/>
          <p:cNvSpPr txBox="1"/>
          <p:nvPr/>
        </p:nvSpPr>
        <p:spPr>
          <a:xfrm>
            <a:off x="3193625" y="3424997"/>
            <a:ext cx="2336100" cy="12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научной строгости
</a:t>
            </a:r>
            <a:pPr algn="l" indent="0" marL="0">
              <a:lnSpc>
                <a:spcPct val="115000"/>
              </a:lnSpc>
              <a:buNone/>
            </a:pPr>
            <a:r>
              <a:rPr lang="en-US" sz="6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 ограничения, в статистике и топографии укреплялись проверка данных, единые методы измерений и аккуратная работа с источниками. Это постепенно приближало исследования к современной науке.
</a:t>
            </a:r>
            <a:endParaRPr lang="en-US" sz="1003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3568" y="1506425"/>
            <a:ext cx="8776864" cy="3046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0150" y="307575"/>
            <a:ext cx="8543700" cy="5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знания о Беларуси стали системными
</a:t>
            </a:r>
            <a:endParaRPr lang="en-US" sz="2223" dirty="0"/>
          </a:p>
        </p:txBody>
      </p:sp>
      <p:sp>
        <p:nvSpPr>
          <p:cNvPr id="7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300150" y="907000"/>
            <a:ext cx="85437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 административные, научные и полевые практики постепенно сложились в целостное изучение региона.
</a:t>
            </a:r>
            <a:endParaRPr lang="en-US" sz="1123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464175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Беларусь как изученное пространство
</a:t>
            </a:r>
            <a:endParaRPr lang="en-US" sz="2223" dirty="0"/>
          </a:p>
        </p:txBody>
      </p:sp>
      <p:sp>
        <p:nvSpPr>
          <p:cNvPr id="6" name="Text 1"/>
          <p:cNvSpPr txBox="1"/>
          <p:nvPr/>
        </p:nvSpPr>
        <p:spPr>
          <a:xfrm>
            <a:off x="330850" y="2622913"/>
            <a:ext cx="3562200" cy="11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1918 году Беларусь уже была описана через карты, статистику, экспедиции и научные публикации. Эти знания позволили увидеть связь природы, населения и хозяйства как единую историко-географическую систему.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2026-06-03T00:33:38Z</dcterms:created>
  <dcterms:modified xsi:type="dcterms:W3CDTF">2026-06-03T00:33:38Z</dcterms:modified>
</cp:coreProperties>
</file>