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jpeg"/><Relationship Id="rId4" Type="http://schemas.openxmlformats.org/officeDocument/2006/relationships/image" Target="../media/image-8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99100" y="2382108"/>
            <a:ext cx="3306000" cy="255698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005000" y="3284900"/>
            <a:ext cx="4415100" cy="134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Народная песня, хоровод и тёплый свет огня
</a:t>
            </a:r>
            <a:endParaRPr lang="en-US" sz="1300" dirty="0"/>
          </a:p>
        </p:txBody>
      </p:sp>
      <p:sp>
        <p:nvSpPr>
          <p:cNvPr id="6" name="Text 1"/>
          <p:cNvSpPr txBox="1"/>
          <p:nvPr/>
        </p:nvSpPr>
        <p:spPr>
          <a:xfrm>
            <a:off x="4005000" y="702675"/>
            <a:ext cx="4415100" cy="2263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Гори, гори ясно, чтобы не погасло!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527750" y="1573800"/>
            <a:ext cx="2648700" cy="615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28600" y="207230"/>
            <a:ext cx="3276600" cy="262384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40000" y="3405200"/>
            <a:ext cx="7986600" cy="122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Песня, которая живёт среди людей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4206800" y="676700"/>
            <a:ext cx="4415100" cy="15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Русские народные песни сопровождали игры, праздники, работу и семейные обряды. Их передавали друг другу, меняли и запоминали целыми поколениями. Песня «Гори, гори ясно» особенно близка детскому фольклору: в ней музыка легко соединяется с движением и игрой.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34350" y="2100675"/>
            <a:ext cx="2225400" cy="17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Народная песня создаётся не одним автором, а многими людьми. Она живёт в памяти народа и может меняться со временем, сохраняя главное настроение и знакомый напев.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540000" y="517075"/>
            <a:ext cx="8079900" cy="65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народная песня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3467925" y="2100675"/>
            <a:ext cx="2225400" cy="17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таких песен характерны короткие фразы, повторяющиеся слова и ясный припев. Благодаря этому их удобно петь хором, а мелодия быстро запоминается даже после первого прослушивания.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6201500" y="2100675"/>
            <a:ext cx="2225400" cy="17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4 классе народная песня помогает узнавать традиции России и замечать, как музыка выражает характер, ритм и настроение без сложных приёмов.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93800" y="2858807"/>
            <a:ext cx="8756400" cy="208648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40000" y="1278175"/>
            <a:ext cx="3735600" cy="129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Огонь как знак праздника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песне огонь напоминает не только костёр, но и свет, тепло, уютный вечер. Такой образ сразу создаёт ощущение общего праздника и дружеского круга.
</a:t>
            </a:r>
            <a:endParaRPr lang="en-US" sz="1300" dirty="0"/>
          </a:p>
        </p:txBody>
      </p:sp>
      <p:sp>
        <p:nvSpPr>
          <p:cNvPr id="6" name="Text 1"/>
          <p:cNvSpPr txBox="1"/>
          <p:nvPr/>
        </p:nvSpPr>
        <p:spPr>
          <a:xfrm>
            <a:off x="540000" y="517075"/>
            <a:ext cx="8079900" cy="47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Огненный образ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4860000" y="1278175"/>
            <a:ext cx="3735600" cy="129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Закличка в словах песни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«гори, гори ясно» звучат как закличка. Это короткий напевный призыв, который будто зовёт к игре, движению и радостной встрече.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3462" y="1205475"/>
            <a:ext cx="420300" cy="4203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77862" y="1205475"/>
            <a:ext cx="420300" cy="4203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3462" y="3040650"/>
            <a:ext cx="420300" cy="4203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84430" y="3040650"/>
            <a:ext cx="407166" cy="4203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540000" y="517075"/>
            <a:ext cx="80799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устроена мелодия песни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540762" y="1808225"/>
            <a:ext cx="3457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Плавный напев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Мелодия движется спокойно и ровно. Её удобно петь детям, потому что она не требует резких скачков и звучит естественно.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4775162" y="1808225"/>
            <a:ext cx="3457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Повторы интонаций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песне слышны повторяющиеся обороты. Они помогают быстро запомнить мелодию и создают ощущение уверенности, словно песня сама подсказывает следующий звук.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540762" y="3643400"/>
            <a:ext cx="3457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Удобное дыхание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Фразы в песне короткие и понятные. Это позволяет спокойно брать дыхание в конце строк и не терять общий строй исполнения.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4775162" y="3643400"/>
            <a:ext cx="3457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Светлый характер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настроению песня дружелюбная и радостная. Она звучит так, будто зовёт всех в круг и никого не забывает.
</a:t>
            </a:r>
            <a:endParaRPr lang="en-US" sz="13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4142" y="1563550"/>
            <a:ext cx="8071866" cy="2950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540000" y="517075"/>
            <a:ext cx="80799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песня живёт в хороводе
</a:t>
            </a:r>
            <a:endParaRPr lang="en-US" sz="2800" dirty="0"/>
          </a:p>
        </p:txBody>
      </p:sp>
      <p:sp>
        <p:nvSpPr>
          <p:cNvPr id="6" name="Text 2"/>
          <p:cNvSpPr txBox="1"/>
          <p:nvPr/>
        </p:nvSpPr>
        <p:spPr>
          <a:xfrm>
            <a:off x="540000" y="1116441"/>
            <a:ext cx="8079900" cy="35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показывает, как музыка, движение и общий круг соединяются в одно действие.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540000" y="517075"/>
            <a:ext cx="80799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Ритм, который помогает двигаться
</a:t>
            </a:r>
            <a:endParaRPr lang="en-US" sz="2800" dirty="0"/>
          </a:p>
        </p:txBody>
      </p:sp>
      <p:sp>
        <p:nvSpPr>
          <p:cNvPr id="8" name="Text 2"/>
          <p:cNvSpPr txBox="1"/>
          <p:nvPr/>
        </p:nvSpPr>
        <p:spPr>
          <a:xfrm>
            <a:off x="540000" y="1582300"/>
            <a:ext cx="2346000" cy="1053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слушаем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Дети слышат ровный пульс песни и замечают, что он подходит для шага, хлопков и простых движений.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3776300" y="2700000"/>
            <a:ext cx="2346000" cy="105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подстраиваемся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ритм повторяется, легче идти в одном темпе. Песня словно мягко ведёт всех за собой и не даёт сбиться.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6277525" y="1857275"/>
            <a:ext cx="2346000" cy="105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двигаемся вместе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хороводе ритм становится особенно заметным: движение и пение помогают друг другу, а музыка звучит уверенно и дружно.
</a:t>
            </a:r>
            <a:endParaRPr lang="en-US" sz="13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9980" y="2607868"/>
            <a:ext cx="2523882" cy="192248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5" y="2607868"/>
            <a:ext cx="2523882" cy="192248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17993" y="2607868"/>
            <a:ext cx="2523882" cy="1922488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554250" y="517075"/>
            <a:ext cx="80355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Народные инструменты рядом с песней
</a:t>
            </a:r>
            <a:endParaRPr lang="en-US" sz="2800" dirty="0"/>
          </a:p>
        </p:txBody>
      </p:sp>
      <p:sp>
        <p:nvSpPr>
          <p:cNvPr id="8" name="Text 2"/>
          <p:cNvSpPr txBox="1"/>
          <p:nvPr/>
        </p:nvSpPr>
        <p:spPr>
          <a:xfrm>
            <a:off x="539980" y="1352225"/>
            <a:ext cx="2523882" cy="115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1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Весёлый бубен в руках ребят
</a:t>
            </a:r>
            <a:pPr algn="ctr" indent="0" marL="0">
              <a:lnSpc>
                <a:spcPct val="100000"/>
              </a:lnSpc>
              <a:buNone/>
            </a:pPr>
            <a:r>
              <a:rPr lang="en-US" sz="11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празднике бубен задаёт чёткий удар, и сразу хочется шагать бодрее. Рядом дети улыбаются, подхватывают песню и двигаются в круге, будто музыка сама подсказывает им следующий шаг.
</a:t>
            </a:r>
            <a:endParaRPr lang="en-US" sz="1211" dirty="0"/>
          </a:p>
        </p:txBody>
      </p:sp>
      <p:sp>
        <p:nvSpPr>
          <p:cNvPr id="9" name="Text 3"/>
          <p:cNvSpPr txBox="1"/>
          <p:nvPr/>
        </p:nvSpPr>
        <p:spPr>
          <a:xfrm>
            <a:off x="6096005" y="1352225"/>
            <a:ext cx="2523882" cy="115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Свирель и гармошка на празднике
</a:t>
            </a:r>
            <a:pPr algn="ctr" indent="0" marL="0">
              <a:lnSpc>
                <a:spcPct val="100000"/>
              </a:lnSpc>
              <a:buNone/>
            </a:pPr>
            <a:r>
              <a:rPr lang="en-US" sz="10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Свирель поёт тонко и протяжно, а гармошка добавляет широту и размах. Вместе они создают ощущение настоящего народного гулянья, где песня, танец и музыка идут рядом, как хорошие друзья.
</a:t>
            </a:r>
            <a:endParaRPr lang="en-US" sz="1150" dirty="0"/>
          </a:p>
        </p:txBody>
      </p:sp>
      <p:sp>
        <p:nvSpPr>
          <p:cNvPr id="10" name="Text 4"/>
          <p:cNvSpPr txBox="1"/>
          <p:nvPr/>
        </p:nvSpPr>
        <p:spPr>
          <a:xfrm>
            <a:off x="3317993" y="1352225"/>
            <a:ext cx="2523882" cy="115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1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Ложки, которые умеют постукивать
</a:t>
            </a:r>
            <a:pPr algn="ctr" indent="0" marL="0">
              <a:lnSpc>
                <a:spcPct val="100000"/>
              </a:lnSpc>
              <a:buNone/>
            </a:pPr>
            <a:r>
              <a:rPr lang="en-US" sz="104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4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Деревянные ложки звучат звонко и задорно. Их легко представить в руках у детей на уроке или на гулянье, где каждый стук поддерживает ритм и делает песню ещё более живой и игровой.
</a:t>
            </a:r>
            <a:endParaRPr lang="en-US" sz="1116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40000" y="517075"/>
            <a:ext cx="8079900" cy="69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делает песню запоминающейся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734350" y="2100675"/>
            <a:ext cx="1561200" cy="19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Песня легко остаётся в памяти, потому что в ней повторяются слова и строки. Повтор помогает детям быстро подхватить текст и не теряться во время исполнения.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2779913" y="2100675"/>
            <a:ext cx="1561200" cy="19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Мелодия звучит ясно и без сложных скачков. Она похожа на живую речь, только становится напевной, мягкой и особенно удобной для детского голоса.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4820088" y="2100675"/>
            <a:ext cx="1561200" cy="19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фразы помогают удерживать ритм и дыхание. Каждая строка будто сама просит ответить ей хором, поэтому петь вместе получается спокойно и уверенно.
</a:t>
            </a:r>
            <a:endParaRPr lang="en-US" sz="1200" dirty="0"/>
          </a:p>
        </p:txBody>
      </p:sp>
      <p:sp>
        <p:nvSpPr>
          <p:cNvPr id="9" name="Text 5"/>
          <p:cNvSpPr txBox="1"/>
          <p:nvPr/>
        </p:nvSpPr>
        <p:spPr>
          <a:xfrm>
            <a:off x="6860213" y="2100675"/>
            <a:ext cx="1561200" cy="19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Припев собирает всех в одно звучание. Именно он делает песню дружной, весёлой и похожей на маленький праздник, который легко повторить ещё раз.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4142" y="1563550"/>
            <a:ext cx="8071866" cy="2950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540000" y="517075"/>
            <a:ext cx="80799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рождается общее исполнение
</a:t>
            </a:r>
            <a:endParaRPr lang="en-US" sz="2800" dirty="0"/>
          </a:p>
        </p:txBody>
      </p:sp>
      <p:sp>
        <p:nvSpPr>
          <p:cNvPr id="6" name="Text 2"/>
          <p:cNvSpPr txBox="1"/>
          <p:nvPr/>
        </p:nvSpPr>
        <p:spPr>
          <a:xfrm>
            <a:off x="540000" y="1116441"/>
            <a:ext cx="8079900" cy="35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отдельные части песни постепенно собираются в дружное хоровое звучание.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01010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0006" y="3040066"/>
            <a:ext cx="425700" cy="34056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00931" y="3000196"/>
            <a:ext cx="420300" cy="4203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498231" y="549041"/>
            <a:ext cx="425700" cy="34056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45728" y="509171"/>
            <a:ext cx="420300" cy="4203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  <p:sp>
        <p:nvSpPr>
          <p:cNvPr id="9" name="Text 1"/>
          <p:cNvSpPr txBox="1"/>
          <p:nvPr/>
        </p:nvSpPr>
        <p:spPr>
          <a:xfrm>
            <a:off x="540000" y="517075"/>
            <a:ext cx="2517600" cy="160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и игра в одном действии
</a:t>
            </a:r>
            <a:endParaRPr lang="en-US" sz="2800" dirty="0"/>
          </a:p>
        </p:txBody>
      </p:sp>
      <p:sp>
        <p:nvSpPr>
          <p:cNvPr id="10" name="Text 2"/>
          <p:cNvSpPr txBox="1"/>
          <p:nvPr/>
        </p:nvSpPr>
        <p:spPr>
          <a:xfrm>
            <a:off x="540000" y="3535393"/>
            <a:ext cx="23874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Игра начинается с песни
</a:t>
            </a:r>
            <a:pPr algn="l" indent="0" marL="0">
              <a:lnSpc>
                <a:spcPct val="100000"/>
              </a:lnSpc>
              <a:buNone/>
            </a:pPr>
            <a:r>
              <a:rPr lang="en-US" sz="10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народной традиции песня не стояла отдельно, а сразу включала детей в действие. Слова подсказывали движения, а движения помогали лучше почувствовать музыку и настроение игры.
</a:t>
            </a:r>
            <a:endParaRPr lang="en-US" sz="1125" dirty="0"/>
          </a:p>
        </p:txBody>
      </p:sp>
      <p:sp>
        <p:nvSpPr>
          <p:cNvPr id="11" name="Text 3"/>
          <p:cNvSpPr txBox="1"/>
          <p:nvPr/>
        </p:nvSpPr>
        <p:spPr>
          <a:xfrm>
            <a:off x="3498225" y="3535393"/>
            <a:ext cx="23874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Круг объединяет всех
</a:t>
            </a:r>
            <a:pPr algn="l" indent="0" marL="0">
              <a:lnSpc>
                <a:spcPct val="100000"/>
              </a:lnSpc>
              <a:buNone/>
            </a:pPr>
            <a:r>
              <a:rPr lang="en-US" sz="10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дети встают в круг, каждый становится частью общего действия. Круг помогает держать общий ритм, смотреть друг на друга и чувствовать себя одной дружной компанией.
</a:t>
            </a:r>
            <a:endParaRPr lang="en-US" sz="1125" dirty="0"/>
          </a:p>
        </p:txBody>
      </p:sp>
      <p:sp>
        <p:nvSpPr>
          <p:cNvPr id="12" name="Text 4"/>
          <p:cNvSpPr txBox="1"/>
          <p:nvPr/>
        </p:nvSpPr>
        <p:spPr>
          <a:xfrm>
            <a:off x="3498225" y="1044368"/>
            <a:ext cx="23874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Ведущий задаёт ход
</a:t>
            </a:r>
            <a:pPr algn="l" indent="0" marL="0">
              <a:lnSpc>
                <a:spcPct val="100000"/>
              </a:lnSpc>
              <a:buNone/>
            </a:pPr>
            <a:r>
              <a:rPr lang="en-US" sz="101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2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время игры можно выбрать ведущего, который начинает движение или показывает жест. Остальные подхватывают его, и песня превращается в живое общение, а не просто в исполнение текста.
</a:t>
            </a:r>
            <a:endParaRPr lang="en-US" sz="1105" dirty="0"/>
          </a:p>
        </p:txBody>
      </p:sp>
      <p:sp>
        <p:nvSpPr>
          <p:cNvPr id="13" name="Text 5"/>
          <p:cNvSpPr txBox="1"/>
          <p:nvPr/>
        </p:nvSpPr>
        <p:spPr>
          <a:xfrm>
            <a:off x="6243022" y="1044368"/>
            <a:ext cx="23874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Жесты помогают запомнить
</a:t>
            </a:r>
            <a:pPr algn="l" indent="0" marL="0">
              <a:lnSpc>
                <a:spcPct val="100000"/>
              </a:lnSpc>
              <a:buNone/>
            </a:pPr>
            <a:r>
              <a:rPr lang="en-US" sz="10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Повторяющиеся движения делают песню понятнее и веселее. Руки, шаги и повороты словно подсказывают слова, поэтому детям легче петь вместе и не терять общий темп.
</a:t>
            </a:r>
            <a:endParaRPr lang="en-US" sz="1125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29400" y="1431950"/>
            <a:ext cx="7819200" cy="66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песне есть короткие строки и понятные слова, поэтому её легко слышать, повторять и запоминать. Детям не нужно долго разбирать текст, они быстро включаются в исполнение.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540000" y="517075"/>
            <a:ext cx="80799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песня подходит для детского исполнения
</a:t>
            </a:r>
            <a:endParaRPr lang="en-US" sz="2800" dirty="0"/>
          </a:p>
        </p:txBody>
      </p:sp>
      <p:sp>
        <p:nvSpPr>
          <p:cNvPr id="7" name="Text 3"/>
          <p:cNvSpPr txBox="1"/>
          <p:nvPr/>
        </p:nvSpPr>
        <p:spPr>
          <a:xfrm>
            <a:off x="729400" y="2596100"/>
            <a:ext cx="7819200" cy="66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Мелодия удобна для дружного пения: в ней нет слишком сложных скачков и резких поворотов. Это помогает держать общий темп и петь спокойно, уверенно и без лишнего напряжения.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729400" y="3685527"/>
            <a:ext cx="7819200" cy="66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Содержание песни близко школьникам: огонь, круг, игра, праздник и дружба. Такие образы понятны детям, а значит, песня звучит живо, тепло и немного по-праздничному, как надо на уроке музыки.
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0000" y="1353335"/>
            <a:ext cx="3983400" cy="192167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36450" y="1353335"/>
            <a:ext cx="3983400" cy="1921679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540000" y="517075"/>
            <a:ext cx="80799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Народный костюм и праздничный круг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540000" y="3376850"/>
            <a:ext cx="3983400" cy="115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8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Ленты, платки и яркие краски
</a:t>
            </a:r>
            <a:pPr algn="ctr" indent="0" marL="0">
              <a:lnSpc>
                <a:spcPct val="100000"/>
              </a:lnSpc>
              <a:buNone/>
            </a:pPr>
            <a:r>
              <a:rPr lang="en-US" sz="128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8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празднике особенно заметны ленты, платки и нарядная одежда. Они делают хоровод нарядным и помогают сразу почувствовать весёлое настроение. Тёплые цвета в иллюстрации поддерживают образ света, который словно идёт от самого костра.
</a:t>
            </a:r>
            <a:endParaRPr lang="en-US" sz="1381" dirty="0"/>
          </a:p>
        </p:txBody>
      </p:sp>
      <p:sp>
        <p:nvSpPr>
          <p:cNvPr id="8" name="Text 3"/>
          <p:cNvSpPr txBox="1"/>
          <p:nvPr/>
        </p:nvSpPr>
        <p:spPr>
          <a:xfrm>
            <a:off x="4636450" y="3376850"/>
            <a:ext cx="3983400" cy="115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6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Хоровод как старинный обычай
</a:t>
            </a:r>
            <a:pPr algn="ctr" indent="0" marL="0">
              <a:lnSpc>
                <a:spcPct val="100000"/>
              </a:lnSpc>
              <a:buNone/>
            </a:pPr>
            <a:r>
              <a:rPr lang="en-US" sz="127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7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Дети, взявшись за руки, двигаются по кругу и словно повторяют старинный праздничный обряд. Такой рисунок движения легко показать на картинке: круг, шаги, улыбки и общее чувство дружбы. Всё вместе напоминает о народной игре и веселье.
</a:t>
            </a:r>
            <a:endParaRPr lang="en-US" sz="1367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164150" y="1539450"/>
            <a:ext cx="3365400" cy="204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они делают мелодию бодрой, дружелюбной и праздничной, даже если слова очень простые.
</a:t>
            </a:r>
            <a:endParaRPr lang="en-US" sz="1300" dirty="0"/>
          </a:p>
        </p:txBody>
      </p:sp>
      <p:sp>
        <p:nvSpPr>
          <p:cNvPr id="4" name="Text 1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540000" y="517075"/>
            <a:ext cx="4320000" cy="46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Наблюдение по музыкальному разбору песни «Гори, гори ясно»
</a:t>
            </a:r>
            <a:endParaRPr lang="en-US" sz="1300" dirty="0"/>
          </a:p>
        </p:txBody>
      </p:sp>
      <p:sp>
        <p:nvSpPr>
          <p:cNvPr id="6" name="Text 3"/>
          <p:cNvSpPr txBox="1"/>
          <p:nvPr/>
        </p:nvSpPr>
        <p:spPr>
          <a:xfrm>
            <a:off x="540000" y="1539450"/>
            <a:ext cx="4119300" cy="149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endParaRPr lang="en-US" sz="6500" dirty="0"/>
          </a:p>
        </p:txBody>
      </p:sp>
      <p:sp>
        <p:nvSpPr>
          <p:cNvPr id="7" name="Text 4"/>
          <p:cNvSpPr txBox="1"/>
          <p:nvPr/>
        </p:nvSpPr>
        <p:spPr>
          <a:xfrm>
            <a:off x="540075" y="3121350"/>
            <a:ext cx="4119300" cy="46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7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главных признака помогают услышать светлый характер песни: темп, динамика и способ исполнения.
</a:t>
            </a:r>
            <a:endParaRPr lang="en-US" sz="1275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4142" y="1563550"/>
            <a:ext cx="8071866" cy="2950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540000" y="517075"/>
            <a:ext cx="80799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слова к музыкальному образу
</a:t>
            </a:r>
            <a:endParaRPr lang="en-US" sz="2800" dirty="0"/>
          </a:p>
        </p:txBody>
      </p:sp>
      <p:sp>
        <p:nvSpPr>
          <p:cNvPr id="6" name="Text 2"/>
          <p:cNvSpPr txBox="1"/>
          <p:nvPr/>
        </p:nvSpPr>
        <p:spPr>
          <a:xfrm>
            <a:off x="540000" y="1116441"/>
            <a:ext cx="8079900" cy="35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показывает, как текст песни превращается в общий хороводный образ.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43325" y="1043525"/>
            <a:ext cx="4765500" cy="71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Народная песня хранит язык, привычки и представления людей. По ней можно узнать, как жили, работали, отдыхали и радовались в русской традиции, не открывая учебник истории.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540000" y="517075"/>
            <a:ext cx="2329500" cy="323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Народная песня как часть культуры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3743325" y="2343749"/>
            <a:ext cx="4765500" cy="71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песне «Гори, гори ясно» особенно видно, что музыка была частью повседневной жизни. Она сопровождала игры и праздники, помогая людям общаться и делить радость вместе.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3743325" y="3577624"/>
            <a:ext cx="4765500" cy="71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песни передавались от старших к младшим, поэтому сохраняли память о прошлом. Получается, что народная музыка умеет не только звучать, но и бережно хранить традиции.
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47" y="0"/>
            <a:ext cx="4028405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594750" y="1971350"/>
            <a:ext cx="3934800" cy="101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многих детских песнях есть повторяющийся припев, простой ритм и движение по кругу. Это делает их удобными для игры, дружного пения и быстрых подхватов без долгих объяснений.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4594750" y="3227758"/>
            <a:ext cx="3934800" cy="101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песни «Гори, гори ясно» есть свой особый образ: огонь, свет и закличка. Именно он отличает её от других песен, хотя общие признаки фольклора остаются очень похожими.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246075" y="517075"/>
            <a:ext cx="4373700" cy="101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с другими детскими песнями
</a:t>
            </a:r>
            <a:endParaRPr lang="en-US" sz="2800" dirty="0"/>
          </a:p>
        </p:txBody>
      </p:sp>
      <p:sp>
        <p:nvSpPr>
          <p:cNvPr id="8" name="Text 3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4142" y="1563550"/>
            <a:ext cx="8071866" cy="2950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540000" y="517075"/>
            <a:ext cx="80799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запомнить песню по частям
</a:t>
            </a:r>
            <a:endParaRPr lang="en-US" sz="2800" dirty="0"/>
          </a:p>
        </p:txBody>
      </p:sp>
      <p:sp>
        <p:nvSpPr>
          <p:cNvPr id="6" name="Text 2"/>
          <p:cNvSpPr txBox="1"/>
          <p:nvPr/>
        </p:nvSpPr>
        <p:spPr>
          <a:xfrm>
            <a:off x="540000" y="1116441"/>
            <a:ext cx="8079900" cy="35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Шаги помогают сначала услышать песню, а потом исполнить её уверенно и вместе.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3462" y="1205475"/>
            <a:ext cx="420300" cy="4203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77862" y="1205475"/>
            <a:ext cx="420300" cy="4203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9731" y="3040650"/>
            <a:ext cx="367763" cy="4203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75162" y="3080520"/>
            <a:ext cx="425700" cy="34056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540000" y="517075"/>
            <a:ext cx="80799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музыкальные признаки песни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540762" y="1808225"/>
            <a:ext cx="3457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 помогает запомнить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песне много повторяющихся слов и строк. Благодаря этому её легко подхватывать хором, а мелодия быстрее остаётся в памяти даже после одного-двух прослушиваний.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4775162" y="1808225"/>
            <a:ext cx="3457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Простой напев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Мелодия построена понятно и удобно для детского голоса. Она звучит плавно, без сложных скачков, поэтому петь её можно спокойно, с хорошим дыханием и уверенностью.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540762" y="3643400"/>
            <a:ext cx="3457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Ритм ведёт движение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Чёткий ритм помогает идти по кругу, хлопать в ладоши и не сбиваться. Он будто подсказывает шаги, поэтому музыка и движение в этой песне идут рядом.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4775162" y="3643400"/>
            <a:ext cx="3457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 хороводом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Песня тесно связана с хороводной игрой, где все участники действуют вместе. Эта связь делает её живой, дружной и особенно близкой детям, которые любят петь и двигаться одновременно.
</a:t>
            </a:r>
            <a:endParaRPr lang="en-US" sz="13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01010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03875" y="1329375"/>
            <a:ext cx="7522800" cy="84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«Гори, гори ясно» остаётся любимой, потому что в ней есть свет, движение и дружба. Она объединяет ребят в общий круг и напоминая, что народная песня живёт, пока её поют.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540000" y="3405200"/>
            <a:ext cx="7986600" cy="122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Песня, которую хочется петь вместе
</a:t>
            </a:r>
            <a:endParaRPr lang="en-US" sz="3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2026-05-24T21:41:38Z</dcterms:created>
  <dcterms:modified xsi:type="dcterms:W3CDTF">2026-05-24T21:41:38Z</dcterms:modified>
</cp:coreProperties>
</file>