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Производные элементарных функций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Осваиваем базовые правила дифференцирования.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нужна производная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Производная показывает, как быстро меняется функция и как ведёт себя её график.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596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производная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производная связывает путь, скорость и ускорение, позволяя описывать мгновенные изменения, а не только средние значения на промежутке.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графика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она помогает понять, где функция возрастает или убывает, а также где расположены точки максимума и минимума.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Касательная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производная даёт угловой коэффициент касательной, поэтому позволяет изучать наклон прямой в заданной точке.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прикладных задачах производная помогает искать наилучший результат при ограничениях, например в экономике, физике и оптимизационных моделях.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Обозначения и область определения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учебниках чаще всего используют записи f′(x), y′ и dy/dx; все они обозначают одну и ту же идею — производную функции по переменной x.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формул заранее выделяют ограничения: x&gt;0, x≠0 или использование модуля, если логарифм или дробь требуют уточнения.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вычислением обязательно проверяют, где исходная функция определена, потому что производная может отсутствовать в отдельных точках области определения.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применимости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выражение не имеет смысла в данной точке, говорить о производной нельзя, даже если формула выглядит привычно.
</a:t>
            </a:r>
            <a:endParaRPr lang="en-US" sz="11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находить производную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помогает не пропустить ни одно правило и проверить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14429"/>
            <a:ext cx="4794300" cy="22843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производных элементарных функций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собирает самые употребимые формулы, которые нужно узнавать без долгих вычислений.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производных либо сохраняют вид функции, либо сводятся к простому стандартному шаблону.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производных элементарных функций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Линейность и производная константы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596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множитель можно вынести за знак производной, что значительно упрощает вычисления и уменьшает число промежуточных действий.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Константа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постоянная величина после дифференцирования превращается в ноль, потому что её значение не меняется при изменении x.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функция состоит из суммы или разности, производную находят по частям: сначала дифференцируют каждое слагаемое, затем собирают результат в одно выражение.
</a:t>
            </a:r>
            <a:endParaRPr lang="en-US" sz="1083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 5x^3−2x+7 получаем 15x^2−2: степень уменьшается на один, а свободный член исчезает.
</a:t>
            </a:r>
            <a:endParaRPr lang="en-US" sz="11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степени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596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шаблон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степенной функции правило одинаково работает с целыми, отрицательными и дробными показателями, если выражение определено на рассматриваемой области.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как степень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корня удобно помнить, что √x = x^(½), значит производная равна 1/(2√x); это помогает быстро переходить от радикала к степени.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Целые и отрицательные степени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него сразу следуют типовые ответы: (x^5)′=5x^4 и (x^−2)′=−2x^−3, поэтому важно аккуратно переписывать показатель после уменьшения на единицу.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Экспонента и показательная функция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625775" y="1436853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вида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Показательные функции при дифференцировании не меняют свой тип: e^x остаётся e^x, а основание a^x сохраняется, но появляется множитель ln a.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5775" y="2539127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делает экспоненту особенно удобной в вычислениях: достаточно помнить базовую формулу и затем применить правило цепочки, если аргумент сложнее.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5775" y="3641402"/>
            <a:ext cx="50466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производная e^(3x) равна 3e^(3x), а для 2^x получаем 2^x ln 2; здесь работает и стандартная формула, и умножение на производную аргумента.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важно как универсальная формула для логарифмов и модулей.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1/x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81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в производной логарифма на всей области определения
</a:t>
            </a:r>
            <a:endParaRPr lang="en-US" sz="2581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производных элементарных функций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базовые формулы помогают быстро узнавать производные тригонометрических функций и не путать знаки при вычислениях.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нужно держать в памяти без колебаний.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производных элементарных функций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обратные тригонометрические производные особенно важны там, где функция задана через ограниченный промежуток значений.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формулы достаточно для школьных задач.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производных элементарных функций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цепочки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596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переход от структуры выражения к формуле y′=f′(g(x))·g′(x).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примере появляется один множитель 3 из внутренней функции, поэтому итоговая производная заметно отличается от обычного правила степени.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появляется при учёте внутренней функции.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применения правила цепочки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произведения даёт два слагаемых, потому что дифференцируются оба множителя и ни один из них нельзя пропустить.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слагаемых нужно записать при раскрытии правила.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правил дифференцирования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596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частного знаменатель обязательно возводится в квадрат, иначе ответ получается неверным даже при правильных производных числителя.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знаменателя нельзя забывать в окончательной записи.
</a:t>
            </a:r>
            <a:endParaRPr lang="en-US" sz="2700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таблица правил дифференцирования
</a:t>
            </a:r>
            <a:endParaRPr lang="en-US" sz="7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596" dirty="0"/>
          </a:p>
        </p:txBody>
      </p:sp>
      <p:sp>
        <p:nvSpPr>
          <p:cNvPr id="7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правил на одном примере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3188" y="199160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дробь как внешний уровень, а затем отдельно обработайте числитель как произведение двух функций. Такой порядок избавляет от путаницы и помогает не потерять ни один множитель.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71298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числитель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числителе применяются стандартные формулы: для sin x — производная косинуса, для ln x — обратная величина x. После этого выражение аккуратно собирается в общий ответ.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069413" y="199160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область определения: логарифм требует x&gt;0, а знаменатель x^2+1 никогда не обращается в ноль. Это упрощает анализ и позволяет сосредоточиться на вычислении.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9704" y="919100"/>
            <a:ext cx="4984791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№ 1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596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производные пяти выражений. Оставьте место для записи промежуточных шагов и конечного ответа в каждой строке.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охватывают линейность, элементарные функции, цепочку и произведение.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Авторский набор тренировочных заданий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практики № 1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5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596" dirty="0"/>
          </a:p>
        </p:txBody>
      </p:sp>
      <p:sp>
        <p:nvSpPr>
          <p:cNvPr id="10" name="Text 2"/>
          <p:cNvSpPr txBox="1"/>
          <p:nvPr/>
        </p:nvSpPr>
        <p:spPr>
          <a:xfrm>
            <a:off x="446867" y="1848609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Экспонента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примере экспонента сохраняет форму при дифференцировании, поэтому ответ сразу равен e^x. Здесь важно не добавлять лишние коэффициенты и не менять показатель.
</a:t>
            </a:r>
            <a:endParaRPr lang="en-US" sz="1055" dirty="0"/>
          </a:p>
        </p:txBody>
      </p:sp>
      <p:sp>
        <p:nvSpPr>
          <p:cNvPr id="11" name="Text 3"/>
          <p:cNvSpPr txBox="1"/>
          <p:nvPr/>
        </p:nvSpPr>
        <p:spPr>
          <a:xfrm>
            <a:off x="446867" y="260707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Тригонометрия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sin x используется стандартная таблица производных: результатом становится cos x. Это один из самых узнаваемых переходов, который стоит довести до автоматизма.
</a:t>
            </a:r>
            <a:endParaRPr lang="en-US" sz="1099" dirty="0"/>
          </a:p>
        </p:txBody>
      </p:sp>
      <p:sp>
        <p:nvSpPr>
          <p:cNvPr id="12" name="Text 4"/>
          <p:cNvSpPr txBox="1"/>
          <p:nvPr/>
        </p:nvSpPr>
        <p:spPr>
          <a:xfrm>
            <a:off x="446867" y="1090150"/>
            <a:ext cx="4190400" cy="6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Линейный многочлен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выражения применяется правило степени и линейность: производная 4x^3 равна 12x^2, а производная −7x даёт −7. В итоге получаем 12x^2−7.
</a:t>
            </a:r>
            <a:endParaRPr lang="en-US" sz="1055" dirty="0"/>
          </a:p>
        </p:txBody>
      </p:sp>
      <p:sp>
        <p:nvSpPr>
          <p:cNvPr id="13" name="Text 5"/>
          <p:cNvSpPr txBox="1"/>
          <p:nvPr/>
        </p:nvSpPr>
        <p:spPr>
          <a:xfrm>
            <a:off x="453989" y="3393105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Составная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четвёртом выражении нужна цепочка: внешняя степень даёт множитель 4, затем производная внутреннего выражения равна 2x. Поэтому ответ записывается как 4(x^2+1)^3·2x.
</a:t>
            </a:r>
            <a:endParaRPr lang="en-US" sz="1099" dirty="0"/>
          </a:p>
        </p:txBody>
      </p:sp>
      <p:sp>
        <p:nvSpPr>
          <p:cNvPr id="14" name="Text 6"/>
          <p:cNvSpPr txBox="1"/>
          <p:nvPr/>
        </p:nvSpPr>
        <p:spPr>
          <a:xfrm>
            <a:off x="453989" y="4179134"/>
            <a:ext cx="41904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пятом примере действует правило произведения: производная x равна 1, а производная ln x равна 1/x. После упрощения получаем ln x+1.
</a:t>
            </a:r>
            <a:endParaRPr lang="en-US" sz="109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формул к уверенным вычислениям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темы в том, что сложные производные собираются из нескольких простых правил. Если уверенно знать таблицу, цепочку, произведение и частное, любые школьные примеры становятся предсказуемыми и проверяемыми.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2026-07-25T10:21:30Z</dcterms:created>
  <dcterms:modified xsi:type="dcterms:W3CDTF">2026-07-25T10:21:30Z</dcterms:modified>
</cp:coreProperties>
</file>