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0525" y="342150"/>
            <a:ext cx="3771900" cy="3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80525" y="1702063"/>
            <a:ext cx="45285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Гибель Римской республики
</a:t>
            </a:r>
            <a:pPr algn="l" indent="0" marL="0">
              <a:lnSpc>
                <a:spcPct val="9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события и причины падения древней республики, смена власти и начало империи.
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и развитие Римской республики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Республика длилась почти 500 лет, став сильным государством Средиземноморья. Власть делилась между Сенатом и народом, но внутренние конфликты и кризисы привели к её упадку.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0925" y="292900"/>
            <a:ext cx="4683000" cy="11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кризисы Римской республики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310127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Гражданские столкновения между патрициями и плебеями ослабили политическую стабильность и единство республики в II–I веках до н.э.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1077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Завоевания новых территорий расширили влияние Рима, но усилили социальное неравенство и вызвали недовольство бедных слоёв населения.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8392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войны и внутренние разногласия вместе создали почву для серьёзных политических и социальных потрясений в государстве.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3663" y="2254246"/>
            <a:ext cx="3812100" cy="121650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74850" y="770375"/>
            <a:ext cx="5930100" cy="5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группы и имущественное неравенство Рима
</a:t>
            </a:r>
            <a:endParaRPr lang="en-US" sz="2026" dirty="0"/>
          </a:p>
        </p:txBody>
      </p:sp>
      <p:sp>
        <p:nvSpPr>
          <p:cNvPr id="7" name="Text 1"/>
          <p:cNvSpPr txBox="1"/>
          <p:nvPr/>
        </p:nvSpPr>
        <p:spPr>
          <a:xfrm>
            <a:off x="955850" y="1924450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распределение населения и имущественные изменения во II веке до н.э.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55850" y="3098925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рабства и рост латифундий привели к углублению социального расслоения и уменьшению самостоятельных граждан-фермеров.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74850" y="4410350"/>
            <a:ext cx="27021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и данные античных авторов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0675" y="344200"/>
            <a:ext cx="39513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братьев Гракхов и реакция элиты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49975" y="1893475"/>
            <a:ext cx="36927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Тиберий и Гай Гракхи предложили ограничить владение землёй и помочь бедным гражданам через перераспределение, что вызвало поддержку среди простого народа.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49975" y="3744950"/>
            <a:ext cx="36927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аристократия и Сенат выступили против реформ, что привело к насилию и гибели обоих реформаторов, обострив политическую нестабильность.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850" y="1511286"/>
            <a:ext cx="3147900" cy="14786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6150" y="1511286"/>
            <a:ext cx="3147900" cy="147865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после военных реформ Гая Мария
</a:t>
            </a:r>
            <a:endParaRPr lang="en-US" sz="3144" dirty="0"/>
          </a:p>
        </p:txBody>
      </p:sp>
      <p:sp>
        <p:nvSpPr>
          <p:cNvPr id="8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61350" y="3632625"/>
            <a:ext cx="3048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открыли службу в легионах для бедняков, которые получали оружие и земельные участки после службы. Это изменило состав и лояльность военных.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061351" y="3093275"/>
            <a:ext cx="304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профессиональной армии
</a:t>
            </a:r>
            <a:endParaRPr lang="en-US" sz="1375" dirty="0"/>
          </a:p>
        </p:txBody>
      </p:sp>
      <p:sp>
        <p:nvSpPr>
          <p:cNvPr id="12" name="Text 5"/>
          <p:cNvSpPr txBox="1"/>
          <p:nvPr/>
        </p:nvSpPr>
        <p:spPr>
          <a:xfrm>
            <a:off x="5089650" y="3632625"/>
            <a:ext cx="3048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Профессиональные войска стали опорой своих командиров, усилив возможность военного вмешательства в политику и повлияв на дальнейшую нестабильность.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5089651" y="3093275"/>
            <a:ext cx="304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политического влияния армии
</a:t>
            </a:r>
            <a:endParaRPr lang="en-US" sz="137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оптиматов и популяров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337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Оптиматы отстаивали интересы аристократии, стремясь сохранить власть Сената и традиционный строй.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5428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Популяры выступали за расширение гражданских прав и социальных реформ, поддерживали бедные слои и претендовали на власть.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7519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Политическое соперничество переросло в уличные столкновения, демонстрируя ухудшение общественной ситуации.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9610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армии отдельными лидерами усилила разногласия и привела к частичным гражданским конфликтам.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Диктатура Суллы и её влияние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Сулла пришёл к власти и установил диктатуру с целью укрепления Сената и подавления политических оппонентов.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массовые репрессии и отмены законов вызвали страх, разлад в обществе и глубокую политическую травму.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890" y="593900"/>
            <a:ext cx="3664521" cy="4000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62500" y="14524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союза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60 году до н.э. Цезарь, Помпей и Красс объединились, контролируя политику и обходя Сенат через личные договорённости.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762500" y="31805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 республики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союз ослабил традиционные институты власти и заложил основу для дальнейшего усиления личной власти лидеров.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08225" y="186000"/>
            <a:ext cx="3834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триумвират и новая власть
</a:t>
            </a:r>
            <a:endParaRPr lang="en-US" sz="2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8050" y="1808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Юлия Цезаря и её последствия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0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Цезарь получил пожизненную диктатуру, что сократило влияние Сената и вызвало тревоги у политической элиты.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1077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правление сопровождалось концентрацией власти и реформами, укрепившими личную позицию, но вызвавшими оппозицию.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83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события ускорили разрыв между сторонниками республики и сторонниками сильной единоличной власти.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96" y="0"/>
            <a:ext cx="420420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57200" y="181525"/>
            <a:ext cx="39513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Убийство Юлия Цезаря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86500" y="1670825"/>
            <a:ext cx="3662400" cy="9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марта 44 года до н.э. Цезарь был убит группой сенаторов, опасавшихся его растущей власти. Заговорщики, включая Брута и Кассия, стремились вернуть республике свободу.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86500" y="3586725"/>
            <a:ext cx="3662400" cy="9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Убийство вызвало глубокий политический кризис, спровоцировав новые гражданские войны. Этот акт знаменовал конец эпохи республики и начало переходного периода в истории Рима.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350" y="1333068"/>
            <a:ext cx="2443200" cy="23477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5275" y="1333069"/>
            <a:ext cx="2443200" cy="234776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6450" y="1333069"/>
            <a:ext cx="2443200" cy="234776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8985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43 году до н.э. Октавиан, Марк Антоний и Лепид объединились, чтобы преследовать убийц Цезаря и стабилизировать ситуацию. Союз обеспечил военную и политическую поддержку участников.
</a:t>
            </a:r>
            <a:endParaRPr lang="en-US" sz="793" dirty="0"/>
          </a:p>
        </p:txBody>
      </p:sp>
      <p:sp>
        <p:nvSpPr>
          <p:cNvPr id="12" name="Text 3"/>
          <p:cNvSpPr txBox="1"/>
          <p:nvPr/>
        </p:nvSpPr>
        <p:spPr>
          <a:xfrm>
            <a:off x="48985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союза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93875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первоначальную единство, между триумвирами вспыхнули разногласия из-за раздела власти и территорий. Это привело к усилению конфликта и подготовке к новой борьбе за власть.
</a:t>
            </a:r>
            <a:endParaRPr lang="en-US" sz="771" dirty="0"/>
          </a:p>
        </p:txBody>
      </p:sp>
      <p:sp>
        <p:nvSpPr>
          <p:cNvPr id="14" name="Text 5"/>
          <p:cNvSpPr txBox="1"/>
          <p:nvPr/>
        </p:nvSpPr>
        <p:spPr>
          <a:xfrm>
            <a:off x="3393876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противоречия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29790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Соперничество между Октавианом и Марком Антонием обострилось, что спровоцировало дальнейшие военные столкновения и борьбу за главенство в Риме и регионах Средиземноморья.
</a:t>
            </a:r>
            <a:endParaRPr lang="en-US" sz="803" dirty="0"/>
          </a:p>
        </p:txBody>
      </p:sp>
      <p:sp>
        <p:nvSpPr>
          <p:cNvPr id="16" name="Text 7"/>
          <p:cNvSpPr txBox="1"/>
          <p:nvPr/>
        </p:nvSpPr>
        <p:spPr>
          <a:xfrm>
            <a:off x="629790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Ролевая борьба и война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триумвират и новые конфликты
</a:t>
            </a:r>
            <a:endParaRPr lang="en-US" sz="314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Битва при Филиппах и её последствия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42 году до н.э. войска Второго триумвирата разгромили силы убийц Цезаря при Филиппах. Эта победа укрепила позиции триумвиров и изменила политическую карту Рима.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битвы Октавиан и Антоний разделили контроль над разными регионами Италии и Востока. Между ними росло соперничество, что предвещало будущие конфликты.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0675" y="344200"/>
            <a:ext cx="39513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Противостояние Октавиана и Антония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49975" y="1893475"/>
            <a:ext cx="36927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раздела власти напряжение между лидерами выросло. В 31 году до н.э. Октавиан одержал решающую победу при Акциуме, что стало переломным моментом в борьбе за власть.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49975" y="3744950"/>
            <a:ext cx="36927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поражения Антония и Клеопатры Октавиан получил контроль над Грецией и Египтом, укрепив своё положение и окончательно завершив борьбу за единоличное правление.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6700" y="2636459"/>
            <a:ext cx="9197400" cy="260473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596350" y="140850"/>
            <a:ext cx="39513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Провозглашение Римской империи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675075" y="1603800"/>
            <a:ext cx="3466800" cy="10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Восхождение Августа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27 году до н.э. Октавиан получил титул Августа, став первым императором Рима. Этот акт положил конец республиканской системе и обозначил начало империи.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204325" y="1603800"/>
            <a:ext cx="3466800" cy="10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и изменение 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Август реформировал армию и государственное управление, укрепив центральную власть. Введены новые должности и механизмы контроля, что обеспечило стабильность и порядок.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7025" y="111975"/>
            <a:ext cx="7887900" cy="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гибели республики для Рима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1213850" y="111667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год до н.э.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Провозглашение империи Августом знаменовало конец республики и начало новой политической эпохи с централизованной властью.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986800" y="111667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Ослабление Сената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Полномочия Сената существенно сокращаются, выборы становятся формальностью, влияние патрицианства снижается.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252750" y="349562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Pax Romana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Начинается период относительного мира и процветания в Римской империи, который продлится около двух веков и усилит стабильность.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715375" y="349562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армии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Император контролирует армию напрямую, создаются профессиональные войска, преданные императору, а не республике.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51900" y="1615825"/>
            <a:ext cx="3150600" cy="183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480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 существования республики до её падения демонстрируют длительность и важность этого политического строя в истории Рима.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5051900" y="3686392"/>
            <a:ext cx="31506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источники и исследования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9750" y="2212700"/>
            <a:ext cx="34407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Римская республика просуществовала около 480 лет, оказав большое влияние на право и государственное управление в последующих государственных формах.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890" y="593900"/>
            <a:ext cx="3664521" cy="4000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62500" y="14524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источники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Трагические судьбы ключевых фигур республики описаны в произведениях Цицерона и других античных авторов, отражая борьбу за идеалы власти и справедливости.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762500" y="31805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эпохи Возрождения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эпоху Возрождения художники и поэты черпали вдохновение в этих историях, создавая произведения, подчеркивающие ценность свободы и политической ответственности.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08225" y="186000"/>
            <a:ext cx="3834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Отражение событий в культуре и искусстве
</a:t>
            </a:r>
            <a:endParaRPr lang="en-US" sz="2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Гибель Римской республики в современной культуре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Цезаря, Октавиана и Цицерона широко представлены в книгах, фильмах и играх, привлекая внимание к важным политическим событиям и драмам того времени.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интерпретации служат предостережением о рисках утраты единства и нарушения законности, что особенно актуально для общественных дискуссий сегодня.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уроки гибели республики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2779975" y="1905000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Гибель Римской республики подчёркивает необходимость баланса власти, социальной справедливости и закона для устойчивости государства и предотвращения кризисов власти.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2026-05-10T09:55:24Z</dcterms:created>
  <dcterms:modified xsi:type="dcterms:W3CDTF">2026-05-10T09:55:24Z</dcterms:modified>
</cp:coreProperties>
</file>