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5677" y="0"/>
            <a:ext cx="527744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Grammar Reference: ключевые темы английской грамматики для 10 класса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темы грамматики, которые нужно знать уверенно.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5677" y="0"/>
            <a:ext cx="527744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Грамматика, которая работает на результат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справка помогает уверенно строить фразы, понимать тексты и избегать смысловых ошибок. В 10 классе она особенно важна для чтения, пересказа, эссе и тестов, где точность формы напрямую влияет на оценку.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разделы грамматики английского языка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25423" y="1118300"/>
            <a:ext cx="32802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Морфология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Изучает формы слов и их грамматические признаки: число, время, степень сравнения, залог и другие категории, которые помогают выбирать правильную форму в речи и на письме.
</a:t>
            </a:r>
            <a:endParaRPr lang="en-US" sz="1101" dirty="0"/>
          </a:p>
        </p:txBody>
      </p:sp>
      <p:sp>
        <p:nvSpPr>
          <p:cNvPr id="11" name="Text 3"/>
          <p:cNvSpPr txBox="1"/>
          <p:nvPr/>
        </p:nvSpPr>
        <p:spPr>
          <a:xfrm>
            <a:off x="4773498" y="1118225"/>
            <a:ext cx="32802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Синтаксис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Определяет, как слова соединяются в словосочетания и предложения. Именно здесь важны порядок слов, построение вопросов, отрицаний и сложных конструкций с придаточными.
</a:t>
            </a:r>
            <a:endParaRPr lang="en-US" sz="1101" dirty="0"/>
          </a:p>
        </p:txBody>
      </p:sp>
      <p:sp>
        <p:nvSpPr>
          <p:cNvPr id="12" name="Text 4"/>
          <p:cNvSpPr txBox="1"/>
          <p:nvPr/>
        </p:nvSpPr>
        <p:spPr>
          <a:xfrm>
            <a:off x="4773498" y="2477050"/>
            <a:ext cx="32802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речи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практике грамматика часто изучается через части речи: существительные, глаголы, прилагательные, наречия, местоимения и служебные слова, которые формируют основу предложения.
</a:t>
            </a:r>
            <a:endParaRPr lang="en-US" sz="1101" dirty="0"/>
          </a:p>
        </p:txBody>
      </p:sp>
      <p:sp>
        <p:nvSpPr>
          <p:cNvPr id="13" name="Text 5"/>
          <p:cNvSpPr txBox="1"/>
          <p:nvPr/>
        </p:nvSpPr>
        <p:spPr>
          <a:xfrm>
            <a:off x="424948" y="2477050"/>
            <a:ext cx="32802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Словообразование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Показывает, как появляются новые слова с помощью приставок, суффиксов и перехода одной части речи в другую: help — helpful, active — inactive, success — successful.
</a:t>
            </a:r>
            <a:endParaRPr lang="en-US" sz="1101" dirty="0"/>
          </a:p>
        </p:txBody>
      </p:sp>
      <p:sp>
        <p:nvSpPr>
          <p:cNvPr id="14" name="Text 6"/>
          <p:cNvSpPr txBox="1"/>
          <p:nvPr/>
        </p:nvSpPr>
        <p:spPr>
          <a:xfrm>
            <a:off x="424948" y="3785488"/>
            <a:ext cx="32802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темы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востребованы времена, модальные глаголы, артикли, пассивный залог и придаточные предложения, поскольку именно эти темы чаще всего встречаются в заданиях и письменных работах.
</a:t>
            </a:r>
            <a:endParaRPr lang="en-US" sz="110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речи в английском языке и их роль в предложении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не частотность в корпусе текстов, а функциональную значимость частей речи для построения предложения.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и глаголы образуют смысловой каркас, а служебные слова обеспечивают связь и грамматическую точность.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школьной грамматики английского языка
</a:t>
            </a:r>
            <a:endParaRPr lang="en-US" sz="75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004434"/>
            <a:ext cx="4794300" cy="130433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речи: признаки, функции и примеры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какую роль выполняет каждая часть речи и как её распознать в предложении.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Нoun и verb формируют основу высказывания, а adjective уточняет смысл и делает речь точнее.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грамматические категории английского языка
</a:t>
            </a:r>
            <a:endParaRPr lang="en-US" sz="7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12" y="2658800"/>
            <a:ext cx="2500776" cy="248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5061" y="2271575"/>
            <a:ext cx="2187579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в английском: как работает число и артикль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знакомство с предметом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учебном классе появляется новый ученик, и учитель говорит: a student. Речь идёт об одном из многих, без особой конкретизации. Если же затем этот ученик уже известен собеседникам, естественно звучит the student, потому что объект стал определённым.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предметов несколько
</a:t>
            </a:r>
            <a:pPr algn="l" indent="0" marL="0">
              <a:lnSpc>
                <a:spcPct val="115000"/>
              </a:lnSpc>
              <a:buNone/>
            </a:pPr>
            <a:r>
              <a:rPr lang="en-US" sz="255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столе лежат apples, books and notebooks — здесь нужно множественное число. Исчисляемые существительные легко принимают форму plural, а нечисляемые требуют других средств: some water, much information, a little time. Так грамматика помогает точно описать количество.
</a:t>
            </a:r>
            <a:endParaRPr lang="en-US" sz="950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объект в речи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Солнце, как правило, называют the sun: речь идёт об уникальном объекте. В похожих ситуациях английский выбирает the, если предмет известен по контексту или не имеет конкурентов в данной ситуации. Именно поэтому артикль часто зависит от смысла, а не только от формы.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6200" y="270000"/>
            <a:ext cx="85977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и наречия: сравнение и место в предложении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46867" y="1848609"/>
            <a:ext cx="4190400" cy="6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уточняет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4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описывают, как, когда или насколько происходит действие: quickly, carefully, very. Многие из них образуются с помощью -ly, но формы fast, hard и well требуют запоминания.
</a:t>
            </a:r>
            <a:endParaRPr lang="en-US" sz="1081" dirty="0"/>
          </a:p>
        </p:txBody>
      </p:sp>
      <p:sp>
        <p:nvSpPr>
          <p:cNvPr id="11" name="Text 3"/>
          <p:cNvSpPr txBox="1"/>
          <p:nvPr/>
        </p:nvSpPr>
        <p:spPr>
          <a:xfrm>
            <a:off x="446867" y="2607075"/>
            <a:ext cx="41904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признаков
</a:t>
            </a:r>
            <a:pPr algn="l" indent="0" marL="0">
              <a:lnSpc>
                <a:spcPct val="115000"/>
              </a:lnSpc>
              <a:buNone/>
            </a:pPr>
            <a:r>
              <a:rPr lang="en-US" sz="4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сравнения помогают сопоставлять объекты и явления: big — bigger — the biggest, interesting — more interesting — the most interesting. Выбор формы зависит от длины слова и модели образования.
</a:t>
            </a:r>
            <a:endParaRPr lang="en-US" sz="1060" dirty="0"/>
          </a:p>
        </p:txBody>
      </p:sp>
      <p:sp>
        <p:nvSpPr>
          <p:cNvPr id="12" name="Text 4"/>
          <p:cNvSpPr txBox="1"/>
          <p:nvPr/>
        </p:nvSpPr>
        <p:spPr>
          <a:xfrm>
            <a:off x="446867" y="1090150"/>
            <a:ext cx="4190400" cy="6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рядом с существительным
</a:t>
            </a:r>
            <a:pPr algn="l" indent="0" marL="0">
              <a:lnSpc>
                <a:spcPct val="115000"/>
              </a:lnSpc>
              <a:buNone/>
            </a:pPr>
            <a:r>
              <a:rPr lang="en-US" sz="4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обычно стоит перед существительным или после глаголов-связок: a smart student, the task is difficult. Его задача — уточнять признак предмета, а не действие.
</a:t>
            </a:r>
            <a:endParaRPr lang="en-US" sz="1081" dirty="0"/>
          </a:p>
        </p:txBody>
      </p:sp>
      <p:sp>
        <p:nvSpPr>
          <p:cNvPr id="13" name="Text 5"/>
          <p:cNvSpPr txBox="1"/>
          <p:nvPr/>
        </p:nvSpPr>
        <p:spPr>
          <a:xfrm>
            <a:off x="453989" y="3393105"/>
            <a:ext cx="41904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случаи
</a:t>
            </a:r>
            <a:pPr algn="l" indent="0" marL="0">
              <a:lnSpc>
                <a:spcPct val="115000"/>
              </a:lnSpc>
              <a:buNone/>
            </a:pPr>
            <a:r>
              <a:rPr lang="en-US" sz="5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good and well, hard and hardly, late and lately часто путают, потому что они похожи по форме, но различаются по части речи и смыслу.
</a:t>
            </a:r>
            <a:endParaRPr lang="en-US" sz="1126" dirty="0"/>
          </a:p>
        </p:txBody>
      </p:sp>
      <p:sp>
        <p:nvSpPr>
          <p:cNvPr id="14" name="Text 6"/>
          <p:cNvSpPr txBox="1"/>
          <p:nvPr/>
        </p:nvSpPr>
        <p:spPr>
          <a:xfrm>
            <a:off x="453989" y="4179134"/>
            <a:ext cx="41904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в письменной речи
</a:t>
            </a:r>
            <a:pPr algn="l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сочинениях и ответах важно не только выбрать нужное слово, но и поставить его в правильное место. Ошибка в позиции прилагательного или наречия сразу делает фразу менее естественной.
</a:t>
            </a:r>
            <a:endParaRPr lang="en-US" sz="107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770" y="919100"/>
            <a:ext cx="7490659" cy="2037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Местоимения, определители и числительные в школьной грамматике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систематизирует основные группы слов, которые заменяют, уточняют или количественно описывают существительное.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группы слов помогают избегать повторов и точно соотносить предметы, лица и количество в речи.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английской грамматики
</a:t>
            </a:r>
            <a:endParaRPr lang="en-US" sz="7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в английском языке: лицо, число, время и аспект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25423" y="1118300"/>
            <a:ext cx="32802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Смысловой центр предложения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сообщает, что происходит, кто действует и в какой временной плоскости развивается событие. Без него предложение теряет основу и перестаёт быть полноценным высказыванием.
</a:t>
            </a:r>
            <a:endParaRPr lang="en-US" sz="1101" dirty="0"/>
          </a:p>
        </p:txBody>
      </p:sp>
      <p:sp>
        <p:nvSpPr>
          <p:cNvPr id="11" name="Text 3"/>
          <p:cNvSpPr txBox="1"/>
          <p:nvPr/>
        </p:nvSpPr>
        <p:spPr>
          <a:xfrm>
            <a:off x="4773498" y="1118225"/>
            <a:ext cx="32802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Грамматические категории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английского глагола важны person, number, tense, aspect, voice и mood. Эти признаки определяют форму слова и помогают выразить действие точно, без двусмысленности.
</a:t>
            </a:r>
            <a:endParaRPr lang="en-US" sz="1101" dirty="0"/>
          </a:p>
        </p:txBody>
      </p:sp>
      <p:sp>
        <p:nvSpPr>
          <p:cNvPr id="12" name="Text 4"/>
          <p:cNvSpPr txBox="1"/>
          <p:nvPr/>
        </p:nvSpPr>
        <p:spPr>
          <a:xfrm>
            <a:off x="4773498" y="2477050"/>
            <a:ext cx="32802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Perfect и Perfect Continuous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Perfect связывает действие с результатом или другим моментом, тогда как Perfect Continuous акцентирует длительность и непрерывность процесса. Эти формы часто вызывают ошибки, потому что в русском языке они передаются иначе.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424948" y="2477050"/>
            <a:ext cx="32802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Simple и Continuous
</a:t>
            </a:r>
            <a:pPr algn="l" indent="0" marL="0">
              <a:lnSpc>
                <a:spcPct val="115000"/>
              </a:lnSpc>
              <a:buNone/>
            </a:pPr>
            <a:r>
              <a:rPr lang="en-US" sz="6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Simple передаёт факт, повторяемость или регулярность, а Continuous подчёркивает процесс в момент речи или временную ситуацию. Разница особенно заметна в описании привычек и действий «сейчас».
</a:t>
            </a:r>
            <a:endParaRPr lang="en-US" sz="1051" dirty="0"/>
          </a:p>
        </p:txBody>
      </p:sp>
      <p:sp>
        <p:nvSpPr>
          <p:cNvPr id="14" name="Text 6"/>
          <p:cNvSpPr txBox="1"/>
          <p:nvPr/>
        </p:nvSpPr>
        <p:spPr>
          <a:xfrm>
            <a:off x="424948" y="3785488"/>
            <a:ext cx="32802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Вспомогательные глаголы
</a:t>
            </a:r>
            <a:pPr algn="l" indent="0" marL="0">
              <a:lnSpc>
                <a:spcPct val="115000"/>
              </a:lnSpc>
              <a:buNone/>
            </a:pPr>
            <a:r>
              <a:rPr lang="en-US" sz="6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Do, be и have помогают строить вопросы, отрицания и сложные времена. Именно они задают грамматическую форму высказывания, когда смысловой глагол сам по себе не может выразить нужное значение.
</a:t>
            </a:r>
            <a:endParaRPr lang="en-US" sz="106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форму английского глагола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выбора формы глагола в зависимости от смысла, времени и типа конструкции.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8317" y="0"/>
            <a:ext cx="473496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276200" y="270000"/>
            <a:ext cx="38475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Времена Present, Past и Future: базовая система английского глагола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2138365"/>
            <a:ext cx="3481500" cy="6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
</a:t>
            </a:r>
            <a:pPr algn="l" indent="0" marL="0">
              <a:lnSpc>
                <a:spcPct val="115000"/>
              </a:lnSpc>
              <a:buNone/>
            </a:pPr>
            <a:r>
              <a:rPr lang="en-US" sz="4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описывает привычки, постоянные факты и расписания. Эта форма особенно важна для сообщений о регулярно повторяющихся действиях, а также для текстов с нейтральным, объективным стилем.
</a:t>
            </a:r>
            <a:endParaRPr lang="en-US" sz="882" dirty="0"/>
          </a:p>
        </p:txBody>
      </p:sp>
      <p:sp>
        <p:nvSpPr>
          <p:cNvPr id="12" name="Text 3"/>
          <p:cNvSpPr txBox="1"/>
          <p:nvPr/>
        </p:nvSpPr>
        <p:spPr>
          <a:xfrm>
            <a:off x="450575" y="2840443"/>
            <a:ext cx="3481500" cy="6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Continuous
</a:t>
            </a:r>
            <a:pPr algn="l" indent="0" marL="0">
              <a:lnSpc>
                <a:spcPct val="115000"/>
              </a:lnSpc>
              <a:buNone/>
            </a:pPr>
            <a:r>
              <a:rPr lang="en-US" sz="4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Continuous передаёт действие, происходящее сейчас, или временную ситуацию вокруг настоящего момента. В школьных заданиях он часто помогает показать динамику, а не просто факт.
</a:t>
            </a:r>
            <a:endParaRPr lang="en-US" sz="965" dirty="0"/>
          </a:p>
        </p:txBody>
      </p:sp>
      <p:sp>
        <p:nvSpPr>
          <p:cNvPr id="13" name="Text 4"/>
          <p:cNvSpPr txBox="1"/>
          <p:nvPr/>
        </p:nvSpPr>
        <p:spPr>
          <a:xfrm>
            <a:off x="450575" y="1436274"/>
            <a:ext cx="3481500" cy="6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временных плана
</a:t>
            </a:r>
            <a:pPr algn="l" indent="0" marL="0">
              <a:lnSpc>
                <a:spcPct val="115000"/>
              </a:lnSpc>
              <a:buNone/>
            </a:pPr>
            <a:r>
              <a:rPr lang="en-US" sz="4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Английская система опирается на present, past и future: каждый план показывает, к какому моменту относится действие. Внутри него различаются Simple, Continuous, Perfect и Perfect Continuous.
</a:t>
            </a:r>
            <a:endParaRPr lang="en-US" sz="971" dirty="0"/>
          </a:p>
        </p:txBody>
      </p:sp>
      <p:sp>
        <p:nvSpPr>
          <p:cNvPr id="14" name="Text 5"/>
          <p:cNvSpPr txBox="1"/>
          <p:nvPr/>
        </p:nvSpPr>
        <p:spPr>
          <a:xfrm>
            <a:off x="450575" y="3542521"/>
            <a:ext cx="3481500" cy="6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и Future Simple
</a:t>
            </a:r>
            <a:pPr algn="l" indent="0" marL="0">
              <a:lnSpc>
                <a:spcPct val="115000"/>
              </a:lnSpc>
              <a:buNone/>
            </a:pPr>
            <a:r>
              <a:rPr lang="en-US" sz="4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сообщает о завершённом действии в прошлом, а Future Simple — о предсказании, решении или обещании. Эти формы удобно узнаются по ясному временному ориентиру.
</a:t>
            </a:r>
            <a:endParaRPr lang="en-US" sz="1019" dirty="0"/>
          </a:p>
        </p:txBody>
      </p:sp>
      <p:sp>
        <p:nvSpPr>
          <p:cNvPr id="15" name="Text 6"/>
          <p:cNvSpPr txBox="1"/>
          <p:nvPr/>
        </p:nvSpPr>
        <p:spPr>
          <a:xfrm>
            <a:off x="450575" y="4244599"/>
            <a:ext cx="3481500" cy="6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4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выбор времени меняет смысл высказывания, а не только его форму. Для чтения, письма и тестов важно видеть, идёт ли речь о факте, процессе или будущем намерении.
</a:t>
            </a:r>
            <a:endParaRPr lang="en-US" sz="101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Perfect forms: связь действия с результатом и опытом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Настоящий момент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Perfect связывает действие с текущей ситуацией: важен результат, опыт или недавнее завершение. Часто встречаются маркеры already, just, yet, since и for.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300355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Предыдущее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Perfect показывает, что одно событие произошло раньше другого в прошлом. Он помогает выстроить последовательность событий и избежать путаницы в пересказе и повествовании.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57371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Будущая завершённость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Future Perfect обозначает действие, которое будет завершено к определённому моменту в будущем. В школьной практике он встречается реже, но полезен для точного выражения хронологии.
</a:t>
            </a:r>
            <a:endParaRPr lang="en-US" sz="10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Simple, Continuous, Perfect: сравнительная схема употребления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быстро увидеть, какой аспект сильнее выражает факт, процесс, результат или длительность действия.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Simple лучше передаёт факт, Continuous — процесс, Perfect — результат, а Perfect Continuous соединяет длительность с продолжающимся действием.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учебная схема по грамматическим значениям аспектов
</a:t>
            </a:r>
            <a:endParaRPr lang="en-US" sz="7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Passive Voice и её значение в академическом английском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69425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нужен пассив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Пассивный залог выбирают тогда, когда важнее само действие или объект, чем тот, кто его выполняет. Это особенно характерно для научных и официальных текстов.
</a:t>
            </a:r>
            <a:endParaRPr lang="en-US" sz="1157" dirty="0"/>
          </a:p>
        </p:txBody>
      </p:sp>
      <p:sp>
        <p:nvSpPr>
          <p:cNvPr id="10" name="Text 3"/>
          <p:cNvSpPr txBox="1"/>
          <p:nvPr/>
        </p:nvSpPr>
        <p:spPr>
          <a:xfrm>
            <a:off x="469375" y="3220375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времена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 может употребляться в настоящем, прошедшем и совершённом времени: The project is being discussed, The book was written, The letters have been sent.
</a:t>
            </a:r>
            <a:endParaRPr lang="en-US" sz="1157" dirty="0"/>
          </a:p>
        </p:txBody>
      </p:sp>
      <p:sp>
        <p:nvSpPr>
          <p:cNvPr id="11" name="Text 4"/>
          <p:cNvSpPr txBox="1"/>
          <p:nvPr/>
        </p:nvSpPr>
        <p:spPr>
          <a:xfrm>
            <a:off x="4820849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модель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схема пассива строится по модели be + V3. Она позволяет показать результат, процесс или факт без обязательного указания исполнителя действия.
</a:t>
            </a:r>
            <a:endParaRPr lang="en-US" sz="1157" dirty="0"/>
          </a:p>
        </p:txBody>
      </p:sp>
      <p:sp>
        <p:nvSpPr>
          <p:cNvPr id="12" name="Text 5"/>
          <p:cNvSpPr txBox="1"/>
          <p:nvPr/>
        </p:nvSpPr>
        <p:spPr>
          <a:xfrm>
            <a:off x="4822900" y="3220375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практика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10 классе пассив особенно полезен при описании экспериментов, исторических событий и правил. Он делает высказывание более нейтральным и точным по стилю.
</a:t>
            </a:r>
            <a:endParaRPr lang="en-US" sz="11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842274"/>
            <a:ext cx="4794300" cy="16286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Модальные глаголы: значение, оттенки и типичные контексты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самые частотные модальные глаголы и их основное значение в школьной грамматике.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трудности обычно связаны с парами must/have to и can/may, где значение зависит от источника необходимости и степени формальности.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грамматическая классификация модальных глаголов
</a:t>
            </a:r>
            <a:endParaRPr lang="en-US" sz="7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 и построение вопросов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базовый порядок SVO и основные преобразования для вопросов, отрицаний и инверсии.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Неличные формы глагола: infinitive, gerund, participle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276200" y="199160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Infinitive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часто стоит после want, decide, hope и learn, обозначая цель, намерение или будущий результат действия. Он помогает точно связать глагол с последующим действием.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443743" y="199160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Gerund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Герундий употребляется после enjoy, avoid, suggest и finish, где глагол приобретает значение процесса или действия как факта. Это одна из наиболее частых школьных ловушек.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611290" y="199160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Participle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используется в описательных конструкциях и в пассиве: a broken window, a running child, a written report. Оно одновременно соединяет признак и действие.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778840" y="199160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пары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между stop to do и stop doing, а также remember to do и remember doing показывает, что форма меняет смысл не формально, а семантически.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6200" y="270000"/>
            <a:ext cx="85977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Relative Clauses, Conditionals и Reported Speech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46867" y="1848609"/>
            <a:ext cx="4190400" cy="6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и 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4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Conditionals показывают связь условия и результата. Реальные, вероятные и нереальные ситуации передаются разными формами, поэтому важно соотносить грамматику с степенью вероятности.
</a:t>
            </a:r>
            <a:endParaRPr lang="en-US" sz="1081" dirty="0"/>
          </a:p>
        </p:txBody>
      </p:sp>
      <p:sp>
        <p:nvSpPr>
          <p:cNvPr id="11" name="Text 3"/>
          <p:cNvSpPr txBox="1"/>
          <p:nvPr/>
        </p:nvSpPr>
        <p:spPr>
          <a:xfrm>
            <a:off x="446867" y="2607075"/>
            <a:ext cx="41904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и второй тип
</a:t>
            </a:r>
            <a:pPr algn="l" indent="0" marL="0">
              <a:lnSpc>
                <a:spcPct val="115000"/>
              </a:lnSpc>
              <a:buNone/>
            </a:pPr>
            <a:r>
              <a:rPr lang="en-US" sz="5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If I study today, I will pass the test — это реальное или вероятное условие. If I studied more, I would feel more confident — менее реальная ситуация.
</a:t>
            </a:r>
            <a:endParaRPr lang="en-US" sz="1126" dirty="0"/>
          </a:p>
        </p:txBody>
      </p:sp>
      <p:sp>
        <p:nvSpPr>
          <p:cNvPr id="12" name="Text 4"/>
          <p:cNvSpPr txBox="1"/>
          <p:nvPr/>
        </p:nvSpPr>
        <p:spPr>
          <a:xfrm>
            <a:off x="446867" y="1090150"/>
            <a:ext cx="4190400" cy="6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Связные определения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Relative clauses соединяют два сообщения в одно и уточняют существительное с помощью who, which, that, whose, where и when. Они делают текст компактнее и точнее.
</a:t>
            </a:r>
            <a:endParaRPr lang="en-US" sz="1081" dirty="0"/>
          </a:p>
        </p:txBody>
      </p:sp>
      <p:sp>
        <p:nvSpPr>
          <p:cNvPr id="13" name="Text 5"/>
          <p:cNvSpPr txBox="1"/>
          <p:nvPr/>
        </p:nvSpPr>
        <p:spPr>
          <a:xfrm>
            <a:off x="453989" y="3393105"/>
            <a:ext cx="41904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Косвенная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5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Reported Speech передаёт чужие слова без прямого цитирования. При этом часто меняются времена, а will, can и may переходят в would, could и might.
</a:t>
            </a:r>
            <a:endParaRPr lang="en-US" sz="1126" dirty="0"/>
          </a:p>
        </p:txBody>
      </p:sp>
      <p:sp>
        <p:nvSpPr>
          <p:cNvPr id="14" name="Text 6"/>
          <p:cNvSpPr txBox="1"/>
          <p:nvPr/>
        </p:nvSpPr>
        <p:spPr>
          <a:xfrm>
            <a:off x="453989" y="4179134"/>
            <a:ext cx="41904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проверяют чаще всего
</a:t>
            </a:r>
            <a:pPr algn="l" indent="0" marL="0">
              <a:lnSpc>
                <a:spcPct val="115000"/>
              </a:lnSpc>
              <a:buNone/>
            </a:pPr>
            <a:r>
              <a:rPr lang="en-US" sz="5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темы регулярно встречаются в контрольных работах, особенно в заданиях на преобразование предложений. Ошибки обычно связаны с формой сказуемого и выбором союза.
</a:t>
            </a:r>
            <a:endParaRPr lang="en-US" sz="112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грамматические ошибки десятиклассников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не статистику класса, а типичный профиль ошибок, который помогает сосредоточить повторение на самых уязвимых темах.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трудности связаны с временами, артиклями и формами глагола; эти зоны особенно чувствительны к влиянию структуры русского языка.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схема типичных ошибок в школьной практике
</a:t>
            </a:r>
            <a:endParaRPr lang="en-US" sz="7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Грамматика, которая делает речь точной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 в 10 классе — это не набор разрозненных правил, а система, которая помогает точно выражать мысль, понимать тексты и уверенно выполнять учебные и экзаменационные задания.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2026-05-31T16:49:47Z</dcterms:created>
  <dcterms:modified xsi:type="dcterms:W3CDTF">2026-05-31T16:49:47Z</dcterms:modified>
</cp:coreProperties>
</file>