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jpe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slideLayout" Target="../slideLayouts/slideLayout1.xml"/><Relationship Id="rId9"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image" Target="../media/image-13-8.png"/><Relationship Id="rId9" Type="http://schemas.openxmlformats.org/officeDocument/2006/relationships/slideLayout" Target="../slideLayouts/slideLayout1.xml"/><Relationship Id="rId10"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jpe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slideLayout" Target="../slideLayouts/slideLayout1.xml"/><Relationship Id="rId7"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46998" y="0"/>
            <a:ext cx="3295055"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70000" y="1579375"/>
            <a:ext cx="5139300" cy="1302000"/>
          </a:xfrm>
          <a:prstGeom prst="rect">
            <a:avLst/>
          </a:prstGeom>
          <a:noFill/>
          <a:ln/>
        </p:spPr>
        <p:txBody>
          <a:bodyPr wrap="square" lIns="0" tIns="0" rIns="0" bIns="0" rtlCol="0" anchor="ctr"/>
          <a:lstStyle/>
          <a:p>
            <a:pPr algn="l" indent="0" marL="0">
              <a:lnSpc>
                <a:spcPct val="80000"/>
              </a:lnSpc>
              <a:buNone/>
            </a:pPr>
            <a:r>
              <a:rPr lang="en-US" sz="3100" b="1" dirty="0">
                <a:solidFill>
                  <a:srgbClr val="003BA6"/>
                </a:solidFill>
                <a:latin typeface="Arial" pitchFamily="34" charset="0"/>
                <a:ea typeface="Arial" pitchFamily="34" charset="-122"/>
                <a:cs typeface="Arial" pitchFamily="34" charset="-120"/>
              </a:rPr>
              <a:t>Work days / Будни в английском языке
</a:t>
            </a:r>
            <a:endParaRPr lang="en-US" sz="3100" dirty="0"/>
          </a:p>
        </p:txBody>
      </p:sp>
      <p:sp>
        <p:nvSpPr>
          <p:cNvPr id="5" name="Text 1"/>
          <p:cNvSpPr txBox="1"/>
          <p:nvPr/>
        </p:nvSpPr>
        <p:spPr>
          <a:xfrm>
            <a:off x="270000" y="3703450"/>
            <a:ext cx="3498900" cy="1170000"/>
          </a:xfrm>
          <a:prstGeom prst="rect">
            <a:avLst/>
          </a:prstGeom>
          <a:noFill/>
          <a:ln/>
        </p:spPr>
        <p:txBody>
          <a:bodyPr wrap="square" lIns="0" tIns="0" rIns="0" bIns="0" rtlCol="0" anchor="ctr"/>
          <a:lstStyle/>
          <a:p>
            <a:pPr algn="l" indent="0" marL="0">
              <a:lnSpc>
                <a:spcPct val="115000"/>
              </a:lnSpc>
              <a:buNone/>
            </a:pPr>
            <a:r>
              <a:rPr lang="en-US" sz="1122" dirty="0">
                <a:solidFill>
                  <a:srgbClr val="003BA6"/>
                </a:solidFill>
                <a:latin typeface="Arial" pitchFamily="34" charset="0"/>
                <a:ea typeface="Arial" pitchFamily="34" charset="-122"/>
                <a:cs typeface="Arial" pitchFamily="34" charset="-120"/>
              </a:rPr>
              <a:t>Учимся говорить о буднях, расписании и повседневных делах по-английски.
</a:t>
            </a:r>
            <a:endParaRPr lang="en-US" sz="1122" dirty="0"/>
          </a:p>
        </p:txBody>
      </p:sp>
      <p:sp>
        <p:nvSpPr>
          <p:cNvPr id="6" name="Text 2"/>
          <p:cNvSpPr txBox="1"/>
          <p:nvPr/>
        </p:nvSpPr>
        <p:spPr>
          <a:xfrm>
            <a:off x="269995" y="270000"/>
            <a:ext cx="5139300" cy="535800"/>
          </a:xfrm>
          <a:prstGeom prst="rect">
            <a:avLst/>
          </a:prstGeom>
          <a:noFill/>
          <a:ln/>
        </p:spPr>
        <p:txBody>
          <a:bodyPr wrap="square" lIns="0" tIns="0" rIns="0" bIns="0" rtlCol="0" anchor="t"/>
          <a:lstStyle/>
          <a:p>
            <a:pPr algn="l" indent="0" marL="0">
              <a:lnSpc>
                <a:spcPct val="80000"/>
              </a:lnSpc>
              <a:buNone/>
            </a:pPr>
            <a:r>
              <a:rPr lang="en-US" sz="800" dirty="0">
                <a:solidFill>
                  <a:srgbClr val="003BA6"/>
                </a:solidFill>
                <a:latin typeface="Arial" pitchFamily="34" charset="0"/>
                <a:ea typeface="Arial" pitchFamily="34" charset="-122"/>
                <a:cs typeface="Arial" pitchFamily="34" charset="-120"/>
              </a:rPr>
              <a:t>
</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62969" y="1335250"/>
            <a:ext cx="3509262" cy="33273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Work days: где встречается это слово
</a:t>
            </a:r>
            <a:endParaRPr lang="en-US" sz="2000" dirty="0"/>
          </a:p>
        </p:txBody>
      </p:sp>
      <p:sp>
        <p:nvSpPr>
          <p:cNvPr id="7" name="Text 1"/>
          <p:cNvSpPr txBox="1"/>
          <p:nvPr/>
        </p:nvSpPr>
        <p:spPr>
          <a:xfrm>
            <a:off x="270000" y="2043450"/>
            <a:ext cx="4204800" cy="1790700"/>
          </a:xfrm>
          <a:prstGeom prst="rect">
            <a:avLst/>
          </a:prstGeom>
          <a:noFill/>
          <a:ln/>
        </p:spPr>
        <p:txBody>
          <a:bodyPr wrap="square" lIns="0" tIns="0" rIns="0" bIns="0" rtlCol="0" anchor="ctr"/>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Workdays — это будние дни, когда учатся, работают и следуют распорядку. В школьных текстах эта тема помогает говорить о расписании, домашних заданиях, кружках и привычных делах после уроков.
</a:t>
            </a:r>
            <a:endParaRPr lang="en-US" sz="1022" dirty="0"/>
          </a:p>
        </p:txBody>
      </p:sp>
      <p:sp>
        <p:nvSpPr>
          <p:cNvPr id="8" name="Text 2"/>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2</a:t>
            </a:r>
            <a:endParaRPr lang="en-US" sz="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Дни недели на английском: базовый словарь
</a:t>
            </a:r>
            <a:endParaRPr lang="en-US" sz="2000" dirty="0"/>
          </a:p>
        </p:txBody>
      </p:sp>
      <p:sp>
        <p:nvSpPr>
          <p:cNvPr id="10"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3</a:t>
            </a:r>
            <a:endParaRPr lang="en-US" sz="700" dirty="0"/>
          </a:p>
        </p:txBody>
      </p:sp>
      <p:sp>
        <p:nvSpPr>
          <p:cNvPr id="11" name="Text 2"/>
          <p:cNvSpPr txBox="1"/>
          <p:nvPr/>
        </p:nvSpPr>
        <p:spPr>
          <a:xfrm>
            <a:off x="510984" y="1125950"/>
            <a:ext cx="3876600" cy="662400"/>
          </a:xfrm>
          <a:prstGeom prst="rect">
            <a:avLst/>
          </a:prstGeom>
          <a:noFill/>
          <a:ln/>
        </p:spPr>
        <p:txBody>
          <a:bodyPr wrap="square" lIns="0" tIns="0" rIns="0" bIns="0" rtlCol="0" anchor="t"/>
          <a:lstStyle/>
          <a:p>
            <a:pPr algn="l" indent="0" marL="0">
              <a:lnSpc>
                <a:spcPct val="115000"/>
              </a:lnSpc>
              <a:buNone/>
            </a:pPr>
            <a:r>
              <a:rPr lang="en-US" sz="1103" b="1" dirty="0">
                <a:solidFill>
                  <a:srgbClr val="000000"/>
                </a:solidFill>
                <a:latin typeface="Arial" pitchFamily="34" charset="0"/>
                <a:ea typeface="Arial" pitchFamily="34" charset="-122"/>
                <a:cs typeface="Arial" pitchFamily="34" charset="-120"/>
              </a:rPr>
              <a:t>Семь дней недели
</a:t>
            </a:r>
            <a:pPr algn="l" indent="0" marL="0">
              <a:lnSpc>
                <a:spcPct val="115000"/>
              </a:lnSpc>
              <a:buNone/>
            </a:pPr>
            <a:r>
              <a:rPr lang="en-US" sz="57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3" dirty="0">
                <a:solidFill>
                  <a:srgbClr val="000000"/>
                </a:solidFill>
                <a:latin typeface="Arial" pitchFamily="34" charset="0"/>
                <a:ea typeface="Arial" pitchFamily="34" charset="-122"/>
                <a:cs typeface="Arial" pitchFamily="34" charset="-120"/>
              </a:rPr>
              <a:t>По-английски дни недели звучат так: Monday, Tuesday, Wednesday, Thursday, Friday, Saturday, Sunday. Этот порядок важно запомнить, чтобы легко понимать расписание и правильно называть даты и события.
</a:t>
            </a:r>
            <a:endParaRPr lang="en-US" sz="1103" dirty="0"/>
          </a:p>
        </p:txBody>
      </p:sp>
      <p:sp>
        <p:nvSpPr>
          <p:cNvPr id="12" name="Text 3"/>
          <p:cNvSpPr txBox="1"/>
          <p:nvPr/>
        </p:nvSpPr>
        <p:spPr>
          <a:xfrm>
            <a:off x="510984" y="1878316"/>
            <a:ext cx="3876600" cy="662400"/>
          </a:xfrm>
          <a:prstGeom prst="rect">
            <a:avLst/>
          </a:prstGeom>
          <a:noFill/>
          <a:ln/>
        </p:spPr>
        <p:txBody>
          <a:bodyPr wrap="square" lIns="0" tIns="0" rIns="0" bIns="0" rtlCol="0" anchor="t"/>
          <a:lstStyle/>
          <a:p>
            <a:pPr algn="l" indent="0" marL="0">
              <a:lnSpc>
                <a:spcPct val="115000"/>
              </a:lnSpc>
              <a:buNone/>
            </a:pPr>
            <a:r>
              <a:rPr lang="en-US" sz="1146" b="1" dirty="0">
                <a:solidFill>
                  <a:srgbClr val="000000"/>
                </a:solidFill>
                <a:latin typeface="Arial" pitchFamily="34" charset="0"/>
                <a:ea typeface="Arial" pitchFamily="34" charset="-122"/>
                <a:cs typeface="Arial" pitchFamily="34" charset="-120"/>
              </a:rPr>
              <a:t>Будние дни
</a:t>
            </a:r>
            <a:pPr algn="l" indent="0" marL="0">
              <a:lnSpc>
                <a:spcPct val="115000"/>
              </a:lnSpc>
              <a:buNone/>
            </a:pPr>
            <a:r>
              <a:rPr lang="en-US" sz="60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8" dirty="0">
                <a:solidFill>
                  <a:srgbClr val="000000"/>
                </a:solidFill>
                <a:latin typeface="Arial" pitchFamily="34" charset="0"/>
                <a:ea typeface="Arial" pitchFamily="34" charset="-122"/>
                <a:cs typeface="Arial" pitchFamily="34" charset="-120"/>
              </a:rPr>
              <a:t>Будни — это Monday to Friday. Именно эти дни чаще всего связаны со школой, уроками, домашними заданиями и обычным распорядком. В речи они помогают точно описывать повторяющиеся дела.
</a:t>
            </a:r>
            <a:endParaRPr lang="en-US" sz="1146" dirty="0"/>
          </a:p>
        </p:txBody>
      </p:sp>
      <p:sp>
        <p:nvSpPr>
          <p:cNvPr id="13" name="Text 4"/>
          <p:cNvSpPr txBox="1"/>
          <p:nvPr/>
        </p:nvSpPr>
        <p:spPr>
          <a:xfrm>
            <a:off x="510984" y="2630681"/>
            <a:ext cx="3876600" cy="662400"/>
          </a:xfrm>
          <a:prstGeom prst="rect">
            <a:avLst/>
          </a:prstGeom>
          <a:noFill/>
          <a:ln/>
        </p:spPr>
        <p:txBody>
          <a:bodyPr wrap="square" lIns="0" tIns="0" rIns="0" bIns="0" rtlCol="0" anchor="t"/>
          <a:lstStyle/>
          <a:p>
            <a:pPr algn="l" indent="0" marL="0">
              <a:lnSpc>
                <a:spcPct val="115000"/>
              </a:lnSpc>
              <a:buNone/>
            </a:pPr>
            <a:r>
              <a:rPr lang="en-US" sz="1146" b="1" dirty="0">
                <a:solidFill>
                  <a:srgbClr val="000000"/>
                </a:solidFill>
                <a:latin typeface="Arial" pitchFamily="34" charset="0"/>
                <a:ea typeface="Arial" pitchFamily="34" charset="-122"/>
                <a:cs typeface="Arial" pitchFamily="34" charset="-120"/>
              </a:rPr>
              <a:t>Выходные дни
</a:t>
            </a:r>
            <a:pPr algn="l" indent="0" marL="0">
              <a:lnSpc>
                <a:spcPct val="115000"/>
              </a:lnSpc>
              <a:buNone/>
            </a:pPr>
            <a:r>
              <a:rPr lang="en-US" sz="60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8" dirty="0">
                <a:solidFill>
                  <a:srgbClr val="000000"/>
                </a:solidFill>
                <a:latin typeface="Arial" pitchFamily="34" charset="0"/>
                <a:ea typeface="Arial" pitchFamily="34" charset="-122"/>
                <a:cs typeface="Arial" pitchFamily="34" charset="-120"/>
              </a:rPr>
              <a:t>Выходные — Saturday and Sunday. В эти дни обычно меньше обязательных дел, больше отдыха, семейного времени и любимых занятий. Так удобно сравнивать busy workdays и freer weekend.
</a:t>
            </a:r>
            <a:endParaRPr lang="en-US" sz="1146" dirty="0"/>
          </a:p>
        </p:txBody>
      </p:sp>
      <p:sp>
        <p:nvSpPr>
          <p:cNvPr id="14" name="Text 5"/>
          <p:cNvSpPr txBox="1"/>
          <p:nvPr/>
        </p:nvSpPr>
        <p:spPr>
          <a:xfrm>
            <a:off x="510984" y="3383034"/>
            <a:ext cx="3876600" cy="662400"/>
          </a:xfrm>
          <a:prstGeom prst="rect">
            <a:avLst/>
          </a:prstGeom>
          <a:noFill/>
          <a:ln/>
        </p:spPr>
        <p:txBody>
          <a:bodyPr wrap="square" lIns="0" tIns="0" rIns="0" bIns="0" rtlCol="0" anchor="t"/>
          <a:lstStyle/>
          <a:p>
            <a:pPr algn="l" indent="0" marL="0">
              <a:lnSpc>
                <a:spcPct val="115000"/>
              </a:lnSpc>
              <a:buNone/>
            </a:pPr>
            <a:r>
              <a:rPr lang="en-US" sz="1146" b="1" dirty="0">
                <a:solidFill>
                  <a:srgbClr val="000000"/>
                </a:solidFill>
                <a:latin typeface="Arial" pitchFamily="34" charset="0"/>
                <a:ea typeface="Arial" pitchFamily="34" charset="-122"/>
                <a:cs typeface="Arial" pitchFamily="34" charset="-120"/>
              </a:rPr>
              <a:t>Заглавная буква
</a:t>
            </a:r>
            <a:pPr algn="l" indent="0" marL="0">
              <a:lnSpc>
                <a:spcPct val="115000"/>
              </a:lnSpc>
              <a:buNone/>
            </a:pPr>
            <a:r>
              <a:rPr lang="en-US" sz="60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8" dirty="0">
                <a:solidFill>
                  <a:srgbClr val="000000"/>
                </a:solidFill>
                <a:latin typeface="Arial" pitchFamily="34" charset="0"/>
                <a:ea typeface="Arial" pitchFamily="34" charset="-122"/>
                <a:cs typeface="Arial" pitchFamily="34" charset="-120"/>
              </a:rPr>
              <a:t>В английском языке названия дней недели всегда пишутся с заглавной буквы. Это простое правило важно соблюдать в тетрадях, в сообщениях и в коротких письменных ответах на уроке.
</a:t>
            </a:r>
            <a:endParaRPr lang="en-US" sz="1146" dirty="0"/>
          </a:p>
        </p:txBody>
      </p:sp>
      <p:sp>
        <p:nvSpPr>
          <p:cNvPr id="15" name="Text 6"/>
          <p:cNvSpPr txBox="1"/>
          <p:nvPr/>
        </p:nvSpPr>
        <p:spPr>
          <a:xfrm>
            <a:off x="510984" y="4135407"/>
            <a:ext cx="3876600" cy="662400"/>
          </a:xfrm>
          <a:prstGeom prst="rect">
            <a:avLst/>
          </a:prstGeom>
          <a:noFill/>
          <a:ln/>
        </p:spPr>
        <p:txBody>
          <a:bodyPr wrap="square" lIns="0" tIns="0" rIns="0" bIns="0" rtlCol="0" anchor="t"/>
          <a:lstStyle/>
          <a:p>
            <a:pPr algn="l" indent="0" marL="0">
              <a:lnSpc>
                <a:spcPct val="115000"/>
              </a:lnSpc>
              <a:buNone/>
            </a:pPr>
            <a:r>
              <a:rPr lang="en-US" sz="1146" b="1" dirty="0">
                <a:solidFill>
                  <a:srgbClr val="000000"/>
                </a:solidFill>
                <a:latin typeface="Arial" pitchFamily="34" charset="0"/>
                <a:ea typeface="Arial" pitchFamily="34" charset="-122"/>
                <a:cs typeface="Arial" pitchFamily="34" charset="-120"/>
              </a:rPr>
              <a:t>Порядок и произношение
</a:t>
            </a:r>
            <a:pPr algn="l" indent="0" marL="0">
              <a:lnSpc>
                <a:spcPct val="115000"/>
              </a:lnSpc>
              <a:buNone/>
            </a:pPr>
            <a:r>
              <a:rPr lang="en-US" sz="60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8" dirty="0">
                <a:solidFill>
                  <a:srgbClr val="000000"/>
                </a:solidFill>
                <a:latin typeface="Arial" pitchFamily="34" charset="0"/>
                <a:ea typeface="Arial" pitchFamily="34" charset="-122"/>
                <a:cs typeface="Arial" pitchFamily="34" charset="-120"/>
              </a:rPr>
              <a:t>Для пятиклассника важно не только знать слова, но и произносить их правильно. Когда дни недели идут по порядку, легче запомнить школьное расписание и рассказывать о своей неделе.
</a:t>
            </a:r>
            <a:endParaRPr lang="en-US" sz="1146"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91350" y="2026795"/>
            <a:ext cx="4782600" cy="173720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Будние дни и выходные: сравнение на английском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4</a:t>
            </a:r>
            <a:endParaRPr lang="en-US" sz="700" dirty="0"/>
          </a:p>
        </p:txBody>
      </p:sp>
      <p:sp>
        <p:nvSpPr>
          <p:cNvPr id="7" name="Text 2"/>
          <p:cNvSpPr txBox="1"/>
          <p:nvPr/>
        </p:nvSpPr>
        <p:spPr>
          <a:xfrm>
            <a:off x="280875" y="1597563"/>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Таблица показывает, чем отличаются work days и weekend в школьной жизни.
</a:t>
            </a:r>
            <a:endParaRPr lang="en-US" sz="1022" dirty="0"/>
          </a:p>
        </p:txBody>
      </p:sp>
      <p:sp>
        <p:nvSpPr>
          <p:cNvPr id="8" name="Text 3"/>
          <p:cNvSpPr txBox="1"/>
          <p:nvPr/>
        </p:nvSpPr>
        <p:spPr>
          <a:xfrm>
            <a:off x="280875" y="2968862"/>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Будни более структурированы и связаны с уроками, а выходные дают больше свободы и отдыха.
</a:t>
            </a:r>
            <a:endParaRPr lang="en-US" sz="1022" dirty="0"/>
          </a:p>
        </p:txBody>
      </p:sp>
      <p:sp>
        <p:nvSpPr>
          <p:cNvPr id="9" name="Text 4"/>
          <p:cNvSpPr txBox="1"/>
          <p:nvPr/>
        </p:nvSpPr>
        <p:spPr>
          <a:xfrm>
            <a:off x="4091350" y="46072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Учебная схема по теме weekdays и school routine
</a:t>
            </a:r>
            <a:endParaRPr lang="en-US" sz="82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17423"/>
            <a:ext cx="4782600" cy="332495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Как часто используются дни недели в школьной речи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5</a:t>
            </a:r>
            <a:endParaRPr lang="en-US" sz="700" dirty="0"/>
          </a:p>
        </p:txBody>
      </p:sp>
      <p:sp>
        <p:nvSpPr>
          <p:cNvPr id="7" name="Text 2"/>
          <p:cNvSpPr txBox="1"/>
          <p:nvPr/>
        </p:nvSpPr>
        <p:spPr>
          <a:xfrm>
            <a:off x="5409025" y="1597588"/>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В школьных рассказах чаще всего нужны будни, потому что именно они связаны с уроками, кружками и домашней работой.
</a:t>
            </a:r>
            <a:endParaRPr lang="en-US" sz="1022" dirty="0"/>
          </a:p>
        </p:txBody>
      </p:sp>
      <p:sp>
        <p:nvSpPr>
          <p:cNvPr id="8" name="Text 3"/>
          <p:cNvSpPr txBox="1"/>
          <p:nvPr/>
        </p:nvSpPr>
        <p:spPr>
          <a:xfrm>
            <a:off x="5409025" y="2968887"/>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Monday–Friday заметно важнее для описания распорядка, чем Saturday и Sunday, которые чаще означают отдых.
</a:t>
            </a:r>
            <a:endParaRPr lang="en-US" sz="1022" dirty="0"/>
          </a:p>
        </p:txBody>
      </p:sp>
      <p:sp>
        <p:nvSpPr>
          <p:cNvPr id="9" name="Text 4"/>
          <p:cNvSpPr txBox="1"/>
          <p:nvPr/>
        </p:nvSpPr>
        <p:spPr>
          <a:xfrm>
            <a:off x="270000" y="45917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Схематическая учебная диаграмма по теме school routine
</a:t>
            </a:r>
            <a:endParaRPr lang="en-US" sz="82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02650" y="1126104"/>
            <a:ext cx="3971400" cy="375809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A school morning on a workday
</a:t>
            </a:r>
            <a:endParaRPr lang="en-US" sz="2000" dirty="0"/>
          </a:p>
        </p:txBody>
      </p:sp>
      <p:sp>
        <p:nvSpPr>
          <p:cNvPr id="9"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6</a:t>
            </a:r>
            <a:endParaRPr lang="en-US" sz="700" dirty="0"/>
          </a:p>
        </p:txBody>
      </p:sp>
      <p:sp>
        <p:nvSpPr>
          <p:cNvPr id="10" name="Text 2"/>
          <p:cNvSpPr txBox="1"/>
          <p:nvPr/>
        </p:nvSpPr>
        <p:spPr>
          <a:xfrm>
            <a:off x="280825" y="2102050"/>
            <a:ext cx="4410000" cy="819300"/>
          </a:xfrm>
          <a:prstGeom prst="rect">
            <a:avLst/>
          </a:prstGeom>
          <a:noFill/>
          <a:ln/>
        </p:spPr>
        <p:txBody>
          <a:bodyPr wrap="square" lIns="0" tIns="0" rIns="0" bIns="0" rtlCol="0" anchor="ctr"/>
          <a:lstStyle/>
          <a:p>
            <a:pPr algn="l" indent="0" marL="0">
              <a:lnSpc>
                <a:spcPct val="115000"/>
              </a:lnSpc>
              <a:buNone/>
            </a:pPr>
            <a:r>
              <a:rPr lang="en-US" sz="1278" b="1" dirty="0">
                <a:solidFill>
                  <a:srgbClr val="000000"/>
                </a:solidFill>
                <a:latin typeface="Arial" pitchFamily="34" charset="0"/>
                <a:ea typeface="Arial" pitchFamily="34" charset="-122"/>
                <a:cs typeface="Arial" pitchFamily="34" charset="-120"/>
              </a:rPr>
              <a:t>Собраться в школу
</a:t>
            </a:r>
            <a:pPr algn="l" indent="0" marL="0">
              <a:lnSpc>
                <a:spcPct val="115000"/>
              </a:lnSpc>
              <a:buNone/>
            </a:pPr>
            <a:r>
              <a:rPr lang="en-US" sz="79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85" dirty="0">
                <a:solidFill>
                  <a:srgbClr val="000000"/>
                </a:solidFill>
                <a:latin typeface="Arial" pitchFamily="34" charset="0"/>
                <a:ea typeface="Arial" pitchFamily="34" charset="-122"/>
                <a:cs typeface="Arial" pitchFamily="34" charset="-120"/>
              </a:rPr>
              <a:t>После умывания идут get dressed, have breakfast и pack a schoolbag. Такие фразы помогают рассказать о привычном утре простыми словами, не перегружая предложение лишними деталями.
</a:t>
            </a:r>
            <a:endParaRPr lang="en-US" sz="1278" dirty="0"/>
          </a:p>
        </p:txBody>
      </p:sp>
      <p:sp>
        <p:nvSpPr>
          <p:cNvPr id="11" name="Text 3"/>
          <p:cNvSpPr txBox="1"/>
          <p:nvPr/>
        </p:nvSpPr>
        <p:spPr>
          <a:xfrm>
            <a:off x="280825" y="3078151"/>
            <a:ext cx="4410000" cy="8193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Дойти до школы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Затем ребёнок goes to school: пешком, на автобусе или с родителями. Этот этап удобно связывать со временем, например at 8 o’clock, чтобы речь звучала точнее и естественнее.
</a:t>
            </a:r>
            <a:endParaRPr lang="en-US" sz="1322" dirty="0"/>
          </a:p>
        </p:txBody>
      </p:sp>
      <p:sp>
        <p:nvSpPr>
          <p:cNvPr id="12" name="Text 4"/>
          <p:cNvSpPr txBox="1"/>
          <p:nvPr/>
        </p:nvSpPr>
        <p:spPr>
          <a:xfrm>
            <a:off x="280825" y="4054231"/>
            <a:ext cx="4410000" cy="819300"/>
          </a:xfrm>
          <a:prstGeom prst="rect">
            <a:avLst/>
          </a:prstGeom>
          <a:noFill/>
          <a:ln/>
        </p:spPr>
        <p:txBody>
          <a:bodyPr wrap="square" lIns="0" tIns="0" rIns="0" bIns="0" rtlCol="0" anchor="ctr"/>
          <a:lstStyle/>
          <a:p>
            <a:pPr algn="l" indent="0" marL="0">
              <a:lnSpc>
                <a:spcPct val="115000"/>
              </a:lnSpc>
              <a:buNone/>
            </a:pPr>
            <a:r>
              <a:rPr lang="en-US" sz="1322" b="1" dirty="0">
                <a:solidFill>
                  <a:srgbClr val="000000"/>
                </a:solidFill>
                <a:latin typeface="Arial" pitchFamily="34" charset="0"/>
                <a:ea typeface="Arial" pitchFamily="34" charset="-122"/>
                <a:cs typeface="Arial" pitchFamily="34" charset="-120"/>
              </a:rPr>
              <a:t>Начать учебный день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22" dirty="0">
                <a:solidFill>
                  <a:srgbClr val="000000"/>
                </a:solidFill>
                <a:latin typeface="Arial" pitchFamily="34" charset="0"/>
                <a:ea typeface="Arial" pitchFamily="34" charset="-122"/>
                <a:cs typeface="Arial" pitchFamily="34" charset="-120"/>
              </a:rPr>
              <a:t>Когда ученик приходит в школу, начинаются lessons. Поэтому утренние действия важно учить вместе с темой workdays: они показывают не просто слова, а реальный порядок буднего дня.
</a:t>
            </a:r>
            <a:endParaRPr lang="en-US" sz="1322" dirty="0"/>
          </a:p>
        </p:txBody>
      </p:sp>
      <p:sp>
        <p:nvSpPr>
          <p:cNvPr id="13" name="Text 5"/>
          <p:cNvSpPr txBox="1"/>
          <p:nvPr/>
        </p:nvSpPr>
        <p:spPr>
          <a:xfrm>
            <a:off x="280825" y="1125950"/>
            <a:ext cx="4410000" cy="819300"/>
          </a:xfrm>
          <a:prstGeom prst="rect">
            <a:avLst/>
          </a:prstGeom>
          <a:noFill/>
          <a:ln/>
        </p:spPr>
        <p:txBody>
          <a:bodyPr wrap="square" lIns="0" tIns="0" rIns="0" bIns="0" rtlCol="0" anchor="ctr"/>
          <a:lstStyle/>
          <a:p>
            <a:pPr algn="l" indent="0" marL="0">
              <a:lnSpc>
                <a:spcPct val="115000"/>
              </a:lnSpc>
              <a:buNone/>
            </a:pPr>
            <a:r>
              <a:rPr lang="en-US" sz="1304" b="1" dirty="0">
                <a:solidFill>
                  <a:srgbClr val="000000"/>
                </a:solidFill>
                <a:latin typeface="Arial" pitchFamily="34" charset="0"/>
                <a:ea typeface="Arial" pitchFamily="34" charset="-122"/>
                <a:cs typeface="Arial" pitchFamily="34" charset="-120"/>
              </a:rPr>
              <a:t>Проснуться вовремя
</a:t>
            </a:r>
            <a:pPr algn="l" indent="0" marL="0">
              <a:lnSpc>
                <a:spcPct val="115000"/>
              </a:lnSpc>
              <a:buNone/>
            </a:pPr>
            <a:r>
              <a:rPr lang="en-US" sz="81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6" dirty="0">
                <a:solidFill>
                  <a:srgbClr val="000000"/>
                </a:solidFill>
                <a:latin typeface="Arial" pitchFamily="34" charset="0"/>
                <a:ea typeface="Arial" pitchFamily="34" charset="-122"/>
                <a:cs typeface="Arial" pitchFamily="34" charset="-120"/>
              </a:rPr>
              <a:t>Утро буднего дня обычно начинается с wake up и wash. Эти действия легко описывать короткими предложениями, потому что они повторяются почти каждый school day и быстро запоминаются.
</a:t>
            </a:r>
            <a:endParaRPr lang="en-US" sz="1304"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128753"/>
            <a:ext cx="8593200" cy="3744044"/>
          </a:xfrm>
          <a:prstGeom prst="rect">
            <a:avLst/>
          </a:prstGeom>
        </p:spPr>
      </p:pic>
      <p:sp>
        <p:nvSpPr>
          <p:cNvPr id="4" name="Text 0"/>
          <p:cNvSpPr txBox="1"/>
          <p:nvPr/>
        </p:nvSpPr>
        <p:spPr>
          <a:xfrm>
            <a:off x="280825" y="270000"/>
            <a:ext cx="8593200" cy="3315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Распорядок буднего дня на английском
</a:t>
            </a:r>
            <a:endParaRPr lang="en-US" sz="2000" dirty="0"/>
          </a:p>
        </p:txBody>
      </p:sp>
      <p:sp>
        <p:nvSpPr>
          <p:cNvPr id="5"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7</a:t>
            </a:r>
            <a:endParaRPr lang="en-US" sz="700" dirty="0"/>
          </a:p>
        </p:txBody>
      </p:sp>
      <p:sp>
        <p:nvSpPr>
          <p:cNvPr id="6" name="Text 2"/>
          <p:cNvSpPr txBox="1"/>
          <p:nvPr/>
        </p:nvSpPr>
        <p:spPr>
          <a:xfrm>
            <a:off x="280825" y="625800"/>
            <a:ext cx="8593200" cy="164400"/>
          </a:xfrm>
          <a:prstGeom prst="rect">
            <a:avLst/>
          </a:prstGeom>
          <a:noFill/>
          <a:ln/>
        </p:spPr>
        <p:txBody>
          <a:bodyPr wrap="square" lIns="0" tIns="0" rIns="0" bIns="0" rtlCol="0" anchor="t"/>
          <a:lstStyle/>
          <a:p>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Последовательность повседневных действий в Present Simple
</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5251" y="1685887"/>
            <a:ext cx="181500" cy="181500"/>
          </a:xfrm>
          <a:prstGeom prst="rect">
            <a:avLst/>
          </a:prstGeom>
        </p:spPr>
      </p:pic>
      <p:pic>
        <p:nvPicPr>
          <p:cNvPr id="4" name="Image 2" descr="preencoded.png">    </p:cNvPr>
          <p:cNvPicPr>
            <a:picLocks noChangeAspect="1"/>
          </p:cNvPicPr>
          <p:nvPr/>
        </p:nvPicPr>
        <p:blipFill>
          <a:blip r:embed="rId3"/>
          <a:stretch>
            <a:fillRect/>
          </a:stretch>
        </p:blipFill>
        <p:spPr>
          <a:xfrm>
            <a:off x="275100" y="3393766"/>
            <a:ext cx="181800" cy="181800"/>
          </a:xfrm>
          <a:prstGeom prst="rect">
            <a:avLst/>
          </a:prstGeom>
        </p:spPr>
      </p:pic>
      <p:pic>
        <p:nvPicPr>
          <p:cNvPr id="5" name="Image 3" descr="preencoded.png">    </p:cNvPr>
          <p:cNvPicPr>
            <a:picLocks noChangeAspect="1"/>
          </p:cNvPicPr>
          <p:nvPr/>
        </p:nvPicPr>
        <p:blipFill>
          <a:blip r:embed="rId4"/>
          <a:stretch>
            <a:fillRect/>
          </a:stretch>
        </p:blipFill>
        <p:spPr>
          <a:xfrm>
            <a:off x="3298321" y="1699988"/>
            <a:ext cx="192000" cy="153600"/>
          </a:xfrm>
          <a:prstGeom prst="rect">
            <a:avLst/>
          </a:prstGeom>
        </p:spPr>
      </p:pic>
      <p:pic>
        <p:nvPicPr>
          <p:cNvPr id="6" name="Image 4" descr="preencoded.png">    </p:cNvPr>
          <p:cNvPicPr>
            <a:picLocks noChangeAspect="1"/>
          </p:cNvPicPr>
          <p:nvPr/>
        </p:nvPicPr>
        <p:blipFill>
          <a:blip r:embed="rId5"/>
          <a:stretch>
            <a:fillRect/>
          </a:stretch>
        </p:blipFill>
        <p:spPr>
          <a:xfrm>
            <a:off x="3299671" y="3399333"/>
            <a:ext cx="192000" cy="170667"/>
          </a:xfrm>
          <a:prstGeom prst="rect">
            <a:avLst/>
          </a:prstGeom>
        </p:spPr>
      </p:pic>
      <p:pic>
        <p:nvPicPr>
          <p:cNvPr id="7" name="Image 5" descr="preencoded.png">    </p:cNvPr>
          <p:cNvPicPr>
            <a:picLocks noChangeAspect="1"/>
          </p:cNvPicPr>
          <p:nvPr/>
        </p:nvPicPr>
        <p:blipFill>
          <a:blip r:embed="rId6"/>
          <a:stretch>
            <a:fillRect/>
          </a:stretch>
        </p:blipFill>
        <p:spPr>
          <a:xfrm>
            <a:off x="6320871" y="1685888"/>
            <a:ext cx="181800" cy="1818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Глаголы для описания будних дел
</a:t>
            </a:r>
            <a:endParaRPr lang="en-US" sz="2000" dirty="0"/>
          </a:p>
        </p:txBody>
      </p:sp>
      <p:sp>
        <p:nvSpPr>
          <p:cNvPr id="10"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8</a:t>
            </a:r>
            <a:endParaRPr lang="en-US" sz="700" dirty="0"/>
          </a:p>
        </p:txBody>
      </p:sp>
      <p:sp>
        <p:nvSpPr>
          <p:cNvPr id="11" name="Text 2"/>
          <p:cNvSpPr txBox="1"/>
          <p:nvPr/>
        </p:nvSpPr>
        <p:spPr>
          <a:xfrm>
            <a:off x="689874" y="1670523"/>
            <a:ext cx="2149200" cy="1344000"/>
          </a:xfrm>
          <a:prstGeom prst="rect">
            <a:avLst/>
          </a:prstGeom>
          <a:noFill/>
          <a:ln/>
        </p:spPr>
        <p:txBody>
          <a:bodyPr wrap="square" lIns="0" tIns="0" rIns="0" bIns="0" rtlCol="0" anchor="t"/>
          <a:lstStyle/>
          <a:p>
            <a:pPr algn="l" indent="0" marL="0">
              <a:lnSpc>
                <a:spcPct val="115000"/>
              </a:lnSpc>
              <a:buNone/>
            </a:pPr>
            <a:r>
              <a:rPr lang="en-US" sz="1100" b="1" dirty="0">
                <a:solidFill>
                  <a:srgbClr val="003BA6"/>
                </a:solidFill>
                <a:latin typeface="Arial" pitchFamily="34" charset="0"/>
                <a:ea typeface="Arial" pitchFamily="34" charset="-122"/>
                <a:cs typeface="Arial" pitchFamily="34" charset="-120"/>
              </a:rPr>
              <a:t>Get up
</a:t>
            </a:r>
            <a:pPr algn="l" indent="0" marL="0">
              <a:lnSpc>
                <a:spcPct val="115000"/>
              </a:lnSpc>
              <a:buNone/>
            </a:pPr>
            <a:r>
              <a:rPr lang="en-US" sz="59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1" dirty="0">
                <a:solidFill>
                  <a:srgbClr val="000000"/>
                </a:solidFill>
                <a:latin typeface="Arial" pitchFamily="34" charset="0"/>
                <a:ea typeface="Arial" pitchFamily="34" charset="-122"/>
                <a:cs typeface="Arial" pitchFamily="34" charset="-120"/>
              </a:rPr>
              <a:t>Этот глагол нужен для начала дня: I get up at 7 o’clock. Он часто встречается в рассказах о буднях, потому что утренние действия повторяются регулярно и легко описываются.
</a:t>
            </a:r>
            <a:endParaRPr lang="en-US" sz="1100" dirty="0"/>
          </a:p>
        </p:txBody>
      </p:sp>
      <p:sp>
        <p:nvSpPr>
          <p:cNvPr id="12" name="Text 3"/>
          <p:cNvSpPr txBox="1"/>
          <p:nvPr/>
        </p:nvSpPr>
        <p:spPr>
          <a:xfrm>
            <a:off x="689874" y="3378395"/>
            <a:ext cx="2149200" cy="1344000"/>
          </a:xfrm>
          <a:prstGeom prst="rect">
            <a:avLst/>
          </a:prstGeom>
          <a:noFill/>
          <a:ln/>
        </p:spPr>
        <p:txBody>
          <a:bodyPr wrap="square" lIns="0" tIns="0" rIns="0" bIns="0" rtlCol="0" anchor="t"/>
          <a:lstStyle/>
          <a:p>
            <a:pPr algn="l" indent="0" marL="0">
              <a:lnSpc>
                <a:spcPct val="115000"/>
              </a:lnSpc>
              <a:buNone/>
            </a:pPr>
            <a:r>
              <a:rPr lang="en-US" sz="1149" b="1" dirty="0">
                <a:solidFill>
                  <a:srgbClr val="003BA6"/>
                </a:solidFill>
                <a:latin typeface="Arial" pitchFamily="34" charset="0"/>
                <a:ea typeface="Arial" pitchFamily="34" charset="-122"/>
                <a:cs typeface="Arial" pitchFamily="34" charset="-120"/>
              </a:rPr>
              <a:t>Play and help
</a:t>
            </a:r>
            <a:pPr algn="l" indent="0" marL="0">
              <a:lnSpc>
                <a:spcPct val="115000"/>
              </a:lnSpc>
              <a:buNone/>
            </a:pPr>
            <a:r>
              <a:rPr lang="en-US" sz="5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Play подходит для игр и спорта, а help — для дел по дому. Эти глаголы показывают, что будний день состоит не только из уроков, но и из активной жизни после школы.
</a:t>
            </a:r>
            <a:endParaRPr lang="en-US" sz="1149" dirty="0"/>
          </a:p>
        </p:txBody>
      </p:sp>
      <p:sp>
        <p:nvSpPr>
          <p:cNvPr id="13" name="Text 4"/>
          <p:cNvSpPr txBox="1"/>
          <p:nvPr/>
        </p:nvSpPr>
        <p:spPr>
          <a:xfrm>
            <a:off x="3704622" y="1670534"/>
            <a:ext cx="2149200" cy="1344000"/>
          </a:xfrm>
          <a:prstGeom prst="rect">
            <a:avLst/>
          </a:prstGeom>
          <a:noFill/>
          <a:ln/>
        </p:spPr>
        <p:txBody>
          <a:bodyPr wrap="square" lIns="0" tIns="0" rIns="0" bIns="0" rtlCol="0" anchor="t"/>
          <a:lstStyle/>
          <a:p>
            <a:pPr algn="l" indent="0" marL="0">
              <a:lnSpc>
                <a:spcPct val="115000"/>
              </a:lnSpc>
              <a:buNone/>
            </a:pPr>
            <a:r>
              <a:rPr lang="en-US" sz="1149" b="1" dirty="0">
                <a:solidFill>
                  <a:srgbClr val="003BA6"/>
                </a:solidFill>
                <a:latin typeface="Arial" pitchFamily="34" charset="0"/>
                <a:ea typeface="Arial" pitchFamily="34" charset="-122"/>
                <a:cs typeface="Arial" pitchFamily="34" charset="-120"/>
              </a:rPr>
              <a:t>Go, study, read
</a:t>
            </a:r>
            <a:pPr algn="l" indent="0" marL="0">
              <a:lnSpc>
                <a:spcPct val="115000"/>
              </a:lnSpc>
              <a:buNone/>
            </a:pPr>
            <a:r>
              <a:rPr lang="en-US" sz="5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Слова go, study и read помогают говорить о школе и учебе. С их помощью можно сказать, куда ученик идёт, что он делает на уроках и как проводит время после них.
</a:t>
            </a:r>
            <a:endParaRPr lang="en-US" sz="1149" dirty="0"/>
          </a:p>
        </p:txBody>
      </p:sp>
      <p:sp>
        <p:nvSpPr>
          <p:cNvPr id="14" name="Text 5"/>
          <p:cNvSpPr txBox="1"/>
          <p:nvPr/>
        </p:nvSpPr>
        <p:spPr>
          <a:xfrm>
            <a:off x="3705972" y="3378395"/>
            <a:ext cx="2149200" cy="1344000"/>
          </a:xfrm>
          <a:prstGeom prst="rect">
            <a:avLst/>
          </a:prstGeom>
          <a:noFill/>
          <a:ln/>
        </p:spPr>
        <p:txBody>
          <a:bodyPr wrap="square" lIns="0" tIns="0" rIns="0" bIns="0" rtlCol="0" anchor="t"/>
          <a:lstStyle/>
          <a:p>
            <a:pPr algn="l" indent="0" marL="0">
              <a:lnSpc>
                <a:spcPct val="115000"/>
              </a:lnSpc>
              <a:buNone/>
            </a:pPr>
            <a:r>
              <a:rPr lang="en-US" sz="1149" b="1" dirty="0">
                <a:solidFill>
                  <a:srgbClr val="003BA6"/>
                </a:solidFill>
                <a:latin typeface="Arial" pitchFamily="34" charset="0"/>
                <a:ea typeface="Arial" pitchFamily="34" charset="-122"/>
                <a:cs typeface="Arial" pitchFamily="34" charset="-120"/>
              </a:rPr>
              <a:t>Watch and clean
</a:t>
            </a:r>
            <a:pPr algn="l" indent="0" marL="0">
              <a:lnSpc>
                <a:spcPct val="115000"/>
              </a:lnSpc>
              <a:buNone/>
            </a:pPr>
            <a:r>
              <a:rPr lang="en-US" sz="5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Watch и clean часто встречаются в рассказах о вечернем распорядке. Они помогают описать спокойные домашние дела, когда день уже близится к концу и остаётся немного свободного времени.
</a:t>
            </a:r>
            <a:endParaRPr lang="en-US" sz="1149" dirty="0"/>
          </a:p>
        </p:txBody>
      </p:sp>
      <p:sp>
        <p:nvSpPr>
          <p:cNvPr id="15" name="Text 6"/>
          <p:cNvSpPr txBox="1"/>
          <p:nvPr/>
        </p:nvSpPr>
        <p:spPr>
          <a:xfrm>
            <a:off x="6719372" y="1670534"/>
            <a:ext cx="2149200" cy="1344000"/>
          </a:xfrm>
          <a:prstGeom prst="rect">
            <a:avLst/>
          </a:prstGeom>
          <a:noFill/>
          <a:ln/>
        </p:spPr>
        <p:txBody>
          <a:bodyPr wrap="square" lIns="0" tIns="0" rIns="0" bIns="0" rtlCol="0" anchor="t"/>
          <a:lstStyle/>
          <a:p>
            <a:pPr algn="l" indent="0" marL="0">
              <a:lnSpc>
                <a:spcPct val="115000"/>
              </a:lnSpc>
              <a:buNone/>
            </a:pPr>
            <a:r>
              <a:rPr lang="en-US" sz="1149" b="1" dirty="0">
                <a:solidFill>
                  <a:srgbClr val="003BA6"/>
                </a:solidFill>
                <a:latin typeface="Arial" pitchFamily="34" charset="0"/>
                <a:ea typeface="Arial" pitchFamily="34" charset="-122"/>
                <a:cs typeface="Arial" pitchFamily="34" charset="-120"/>
              </a:rPr>
              <a:t>Do and write
</a:t>
            </a:r>
            <a:pPr algn="l" indent="0" marL="0">
              <a:lnSpc>
                <a:spcPct val="115000"/>
              </a:lnSpc>
              <a:buNone/>
            </a:pPr>
            <a:r>
              <a:rPr lang="en-US" sz="5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Глаголы do и write полезны для домашних заданий и письменных упражнений. Например: I do my homework in the evening. Такие предложения короткие, понятные и очень частые в теме workdays.
</a:t>
            </a:r>
            <a:endParaRPr lang="en-US" sz="1149"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9</a:t>
            </a:r>
            <a:endParaRPr lang="en-US" sz="700" dirty="0"/>
          </a:p>
        </p:txBody>
      </p:sp>
      <p:sp>
        <p:nvSpPr>
          <p:cNvPr id="4" name="Text 1"/>
          <p:cNvSpPr txBox="1"/>
          <p:nvPr/>
        </p:nvSpPr>
        <p:spPr>
          <a:xfrm>
            <a:off x="5408975" y="1725110"/>
            <a:ext cx="3465000" cy="1722000"/>
          </a:xfrm>
          <a:prstGeom prst="rect">
            <a:avLst/>
          </a:prstGeom>
          <a:noFill/>
          <a:ln/>
        </p:spPr>
        <p:txBody>
          <a:bodyPr wrap="square" lIns="0" tIns="0" rIns="0" bIns="0" rtlCol="0" anchor="ctr"/>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Present Simple помогает говорить о том, что происходит регулярно: каждый день, по будням или по определённому расписанию.
</a:t>
            </a:r>
            <a:endParaRPr lang="en-US" sz="1022" dirty="0"/>
          </a:p>
        </p:txBody>
      </p:sp>
      <p:sp>
        <p:nvSpPr>
          <p:cNvPr id="5" name="Text 2"/>
          <p:cNvSpPr txBox="1"/>
          <p:nvPr/>
        </p:nvSpPr>
        <p:spPr>
          <a:xfrm>
            <a:off x="280825" y="4689888"/>
            <a:ext cx="3465000" cy="183600"/>
          </a:xfrm>
          <a:prstGeom prst="rect">
            <a:avLst/>
          </a:prstGeom>
          <a:noFill/>
          <a:ln/>
        </p:spPr>
        <p:txBody>
          <a:bodyPr wrap="square" lIns="0" tIns="0" rIns="0" bIns="0" rtlCol="0" anchor="t"/>
          <a:lstStyle/>
          <a:p>
            <a:pPr algn="l" indent="0" marL="0">
              <a:lnSpc>
                <a:spcPct val="115000"/>
              </a:lnSpc>
              <a:buNone/>
            </a:pPr>
            <a:r>
              <a:rPr lang="en-US" sz="722" i="1" dirty="0">
                <a:solidFill>
                  <a:srgbClr val="FFFFFF"/>
                </a:solidFill>
                <a:latin typeface="Arial" pitchFamily="34" charset="0"/>
                <a:ea typeface="Arial" pitchFamily="34" charset="-122"/>
                <a:cs typeface="Arial" pitchFamily="34" charset="-120"/>
              </a:rPr>
              <a:t>Грамматическое правило Present Simple в школьном курсе английского языка
</a:t>
            </a:r>
            <a:endParaRPr lang="en-US" sz="722" dirty="0"/>
          </a:p>
        </p:txBody>
      </p:sp>
      <p:sp>
        <p:nvSpPr>
          <p:cNvPr id="6" name="Text 3"/>
          <p:cNvSpPr txBox="1"/>
          <p:nvPr/>
        </p:nvSpPr>
        <p:spPr>
          <a:xfrm>
            <a:off x="280825" y="987763"/>
            <a:ext cx="4372200" cy="1231200"/>
          </a:xfrm>
          <a:prstGeom prst="rect">
            <a:avLst/>
          </a:prstGeom>
          <a:noFill/>
          <a:ln/>
        </p:spPr>
        <p:txBody>
          <a:bodyPr wrap="square" lIns="0" tIns="0" rIns="0" bIns="0" rtlCol="0" anchor="b"/>
          <a:lstStyle/>
          <a:p>
            <a:pPr algn="ctr" indent="0" marL="0">
              <a:lnSpc>
                <a:spcPct val="80000"/>
              </a:lnSpc>
              <a:buNone/>
            </a:pPr>
            <a:r>
              <a:rPr lang="en-US" sz="7200" b="1" dirty="0">
                <a:solidFill>
                  <a:srgbClr val="FFFFFF"/>
                </a:solidFill>
                <a:latin typeface="Arial" pitchFamily="34" charset="0"/>
                <a:ea typeface="Arial" pitchFamily="34" charset="-122"/>
                <a:cs typeface="Arial" pitchFamily="34" charset="-120"/>
              </a:rPr>
              <a:t>1 форма
</a:t>
            </a:r>
            <a:endParaRPr lang="en-US" sz="7200" dirty="0"/>
          </a:p>
        </p:txBody>
      </p:sp>
      <p:sp>
        <p:nvSpPr>
          <p:cNvPr id="7" name="Text 4"/>
          <p:cNvSpPr txBox="1"/>
          <p:nvPr/>
        </p:nvSpPr>
        <p:spPr>
          <a:xfrm>
            <a:off x="280825" y="2319713"/>
            <a:ext cx="4372200" cy="1231200"/>
          </a:xfrm>
          <a:prstGeom prst="rect">
            <a:avLst/>
          </a:prstGeom>
          <a:noFill/>
          <a:ln/>
        </p:spPr>
        <p:txBody>
          <a:bodyPr wrap="square" lIns="0" tIns="0" rIns="0" bIns="0" rtlCol="0" anchor="t"/>
          <a:lstStyle/>
          <a:p>
            <a:pPr algn="ctr" indent="0" marL="0">
              <a:lnSpc>
                <a:spcPct val="100000"/>
              </a:lnSpc>
              <a:buNone/>
            </a:pPr>
            <a:r>
              <a:rPr lang="en-US" sz="2423" b="1" dirty="0">
                <a:solidFill>
                  <a:srgbClr val="FFFFFF"/>
                </a:solidFill>
                <a:latin typeface="Arial" pitchFamily="34" charset="0"/>
                <a:ea typeface="Arial" pitchFamily="34" charset="-122"/>
                <a:cs typeface="Arial" pitchFamily="34" charset="-120"/>
              </a:rPr>
              <a:t>основная форма глагола подходит для повторяющихся дел и школьного расписания.
</a:t>
            </a:r>
            <a:endParaRPr lang="en-US" sz="2423"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17423"/>
            <a:ext cx="4782600" cy="332495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Части буднего дня и их доля в расписании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10</a:t>
            </a:r>
            <a:endParaRPr lang="en-US" sz="700" dirty="0"/>
          </a:p>
        </p:txBody>
      </p:sp>
      <p:sp>
        <p:nvSpPr>
          <p:cNvPr id="7" name="Text 2"/>
          <p:cNvSpPr txBox="1"/>
          <p:nvPr/>
        </p:nvSpPr>
        <p:spPr>
          <a:xfrm>
            <a:off x="5409025" y="1597588"/>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Будний день можно разделить на повторяющиеся блоки: утро, школа, послеобеденное время, вечер и ночь.
</a:t>
            </a:r>
            <a:endParaRPr lang="en-US" sz="1022" dirty="0"/>
          </a:p>
        </p:txBody>
      </p:sp>
      <p:sp>
        <p:nvSpPr>
          <p:cNvPr id="8" name="Text 3"/>
          <p:cNvSpPr txBox="1"/>
          <p:nvPr/>
        </p:nvSpPr>
        <p:spPr>
          <a:xfrm>
            <a:off x="5409025" y="2968887"/>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Больше всего времени занимают school time и sleep, а afternoon и evening чаще связаны с домашними делами и отдыхом.
</a:t>
            </a:r>
            <a:endParaRPr lang="en-US" sz="1022" dirty="0"/>
          </a:p>
        </p:txBody>
      </p:sp>
      <p:sp>
        <p:nvSpPr>
          <p:cNvPr id="9" name="Text 4"/>
          <p:cNvSpPr txBox="1"/>
          <p:nvPr/>
        </p:nvSpPr>
        <p:spPr>
          <a:xfrm>
            <a:off x="270000" y="45917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Схематическая учебная диаграмма по теме daily routine
</a:t>
            </a:r>
            <a:endParaRPr lang="en-US" sz="822"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Школьный день как часть workdays
</a:t>
            </a:r>
            <a:endParaRPr lang="en-US" sz="2000" dirty="0"/>
          </a:p>
        </p:txBody>
      </p:sp>
      <p:sp>
        <p:nvSpPr>
          <p:cNvPr id="9"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11</a:t>
            </a:r>
            <a:endParaRPr lang="en-US" sz="700" dirty="0"/>
          </a:p>
        </p:txBody>
      </p:sp>
      <p:sp>
        <p:nvSpPr>
          <p:cNvPr id="10" name="Text 2"/>
          <p:cNvSpPr txBox="1"/>
          <p:nvPr/>
        </p:nvSpPr>
        <p:spPr>
          <a:xfrm>
            <a:off x="2026825" y="1768058"/>
            <a:ext cx="1566000" cy="1944300"/>
          </a:xfrm>
          <a:prstGeom prst="rect">
            <a:avLst/>
          </a:prstGeom>
          <a:noFill/>
          <a:ln/>
        </p:spPr>
        <p:txBody>
          <a:bodyPr wrap="square" lIns="0" tIns="0" rIns="0" bIns="0" rtlCol="0" anchor="ctr"/>
          <a:lstStyle/>
          <a:p>
            <a:pPr algn="l" indent="0" marL="0">
              <a:lnSpc>
                <a:spcPct val="115000"/>
              </a:lnSpc>
              <a:buNone/>
            </a:pPr>
            <a:r>
              <a:rPr lang="en-US" sz="1222" b="1" dirty="0">
                <a:solidFill>
                  <a:srgbClr val="000000"/>
                </a:solidFill>
                <a:latin typeface="Arial" pitchFamily="34" charset="0"/>
                <a:ea typeface="Arial" pitchFamily="34" charset="-122"/>
                <a:cs typeface="Arial" pitchFamily="34" charset="-120"/>
              </a:rPr>
              <a:t>Предметы в расписании
</a:t>
            </a:r>
            <a:pPr algn="l" indent="0" marL="0">
              <a:lnSpc>
                <a:spcPct val="115000"/>
              </a:lnSpc>
              <a:buNone/>
            </a:pPr>
            <a:r>
              <a:rPr lang="en-US" sz="7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На английских уроках часто встречаются English, Maths, Science, Art, PE и Music. Эти названия особенно полезны, когда нужно рассказать, что именно происходит в течение школьной недели.
</a:t>
            </a:r>
            <a:endParaRPr lang="en-US" sz="1222" dirty="0"/>
          </a:p>
        </p:txBody>
      </p:sp>
      <p:sp>
        <p:nvSpPr>
          <p:cNvPr id="11" name="Text 3"/>
          <p:cNvSpPr txBox="1"/>
          <p:nvPr/>
        </p:nvSpPr>
        <p:spPr>
          <a:xfrm>
            <a:off x="3783654" y="1768058"/>
            <a:ext cx="1566000" cy="1944300"/>
          </a:xfrm>
          <a:prstGeom prst="rect">
            <a:avLst/>
          </a:prstGeom>
          <a:noFill/>
          <a:ln/>
        </p:spPr>
        <p:txBody>
          <a:bodyPr wrap="square" lIns="0" tIns="0" rIns="0" bIns="0" rtlCol="0" anchor="ctr"/>
          <a:lstStyle/>
          <a:p>
            <a:pPr algn="l" indent="0" marL="0">
              <a:lnSpc>
                <a:spcPct val="115000"/>
              </a:lnSpc>
              <a:buNone/>
            </a:pPr>
            <a:r>
              <a:rPr lang="en-US" sz="1222" b="1" dirty="0">
                <a:solidFill>
                  <a:srgbClr val="000000"/>
                </a:solidFill>
                <a:latin typeface="Arial" pitchFamily="34" charset="0"/>
                <a:ea typeface="Arial" pitchFamily="34" charset="-122"/>
                <a:cs typeface="Arial" pitchFamily="34" charset="-120"/>
              </a:rPr>
              <a:t>После уроков
</a:t>
            </a:r>
            <a:pPr algn="l" indent="0" marL="0">
              <a:lnSpc>
                <a:spcPct val="115000"/>
              </a:lnSpc>
              <a:buNone/>
            </a:pPr>
            <a:r>
              <a:rPr lang="en-US" sz="7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Когда занятия заканчиваются, день не становится свободным сразу. Обычно появляются homework, reading, clubs и sports, поэтому workday продолжается и после звонка из школы.
</a:t>
            </a:r>
            <a:endParaRPr lang="en-US" sz="1222" dirty="0"/>
          </a:p>
        </p:txBody>
      </p:sp>
      <p:sp>
        <p:nvSpPr>
          <p:cNvPr id="12" name="Text 4"/>
          <p:cNvSpPr txBox="1"/>
          <p:nvPr/>
        </p:nvSpPr>
        <p:spPr>
          <a:xfrm>
            <a:off x="5540465" y="1767958"/>
            <a:ext cx="1566000" cy="1944300"/>
          </a:xfrm>
          <a:prstGeom prst="rect">
            <a:avLst/>
          </a:prstGeom>
          <a:noFill/>
          <a:ln/>
        </p:spPr>
        <p:txBody>
          <a:bodyPr wrap="square" lIns="0" tIns="0" rIns="0" bIns="0" rtlCol="0" anchor="ctr"/>
          <a:lstStyle/>
          <a:p>
            <a:pPr algn="l" indent="0" marL="0">
              <a:lnSpc>
                <a:spcPct val="115000"/>
              </a:lnSpc>
              <a:buNone/>
            </a:pPr>
            <a:r>
              <a:rPr lang="en-US" sz="1215" b="1" dirty="0">
                <a:solidFill>
                  <a:srgbClr val="000000"/>
                </a:solidFill>
                <a:latin typeface="Arial" pitchFamily="34" charset="0"/>
                <a:ea typeface="Arial" pitchFamily="34" charset="-122"/>
                <a:cs typeface="Arial" pitchFamily="34" charset="-120"/>
              </a:rPr>
              <a:t>Порядок и привычка
</a:t>
            </a:r>
            <a:pPr algn="l" indent="0" marL="0">
              <a:lnSpc>
                <a:spcPct val="115000"/>
              </a:lnSpc>
              <a:buNone/>
            </a:pPr>
            <a:r>
              <a:rPr lang="en-US" sz="71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16" dirty="0">
                <a:solidFill>
                  <a:srgbClr val="000000"/>
                </a:solidFill>
                <a:latin typeface="Arial" pitchFamily="34" charset="0"/>
                <a:ea typeface="Arial" pitchFamily="34" charset="-122"/>
                <a:cs typeface="Arial" pitchFamily="34" charset="-120"/>
              </a:rPr>
              <a:t>Будний школьный день помогает понять, как связаны время, обязанности и повторяющиеся дела. Именно такие ситуации удобно описывать короткими фразами о распорядке и расписании.
</a:t>
            </a:r>
            <a:endParaRPr lang="en-US" sz="1215" dirty="0"/>
          </a:p>
        </p:txBody>
      </p:sp>
      <p:sp>
        <p:nvSpPr>
          <p:cNvPr id="13" name="Text 5"/>
          <p:cNvSpPr txBox="1"/>
          <p:nvPr/>
        </p:nvSpPr>
        <p:spPr>
          <a:xfrm>
            <a:off x="7297291" y="1768058"/>
            <a:ext cx="1566000" cy="1944300"/>
          </a:xfrm>
          <a:prstGeom prst="rect">
            <a:avLst/>
          </a:prstGeom>
          <a:noFill/>
          <a:ln/>
        </p:spPr>
        <p:txBody>
          <a:bodyPr wrap="square" lIns="0" tIns="0" rIns="0" bIns="0" rtlCol="0" anchor="ctr"/>
          <a:lstStyle/>
          <a:p>
            <a:pPr algn="l" indent="0" marL="0">
              <a:lnSpc>
                <a:spcPct val="115000"/>
              </a:lnSpc>
              <a:buNone/>
            </a:pPr>
            <a:r>
              <a:rPr lang="en-US" sz="1222" b="1" dirty="0">
                <a:solidFill>
                  <a:srgbClr val="000000"/>
                </a:solidFill>
                <a:latin typeface="Arial" pitchFamily="34" charset="0"/>
                <a:ea typeface="Arial" pitchFamily="34" charset="-122"/>
                <a:cs typeface="Arial" pitchFamily="34" charset="-120"/>
              </a:rPr>
              <a:t>Отличие от выходных
</a:t>
            </a:r>
            <a:pPr algn="l" indent="0" marL="0">
              <a:lnSpc>
                <a:spcPct val="115000"/>
              </a:lnSpc>
              <a:buNone/>
            </a:pPr>
            <a:r>
              <a:rPr lang="en-US" sz="7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Workdays обычно более загружены и строго организованы, чем weekend. Это сравнение важно, потому что помогает увидеть разницу между учебными делами и временем для отдыха.
</a:t>
            </a:r>
            <a:endParaRPr lang="en-US" sz="1222" dirty="0"/>
          </a:p>
        </p:txBody>
      </p:sp>
      <p:sp>
        <p:nvSpPr>
          <p:cNvPr id="14" name="Text 6"/>
          <p:cNvSpPr txBox="1"/>
          <p:nvPr/>
        </p:nvSpPr>
        <p:spPr>
          <a:xfrm>
            <a:off x="270000" y="1768058"/>
            <a:ext cx="1566000" cy="1944300"/>
          </a:xfrm>
          <a:prstGeom prst="rect">
            <a:avLst/>
          </a:prstGeom>
          <a:noFill/>
          <a:ln/>
        </p:spPr>
        <p:txBody>
          <a:bodyPr wrap="square" lIns="0" tIns="0" rIns="0" bIns="0" rtlCol="0" anchor="ctr"/>
          <a:lstStyle/>
          <a:p>
            <a:pPr algn="l" indent="0" marL="0">
              <a:lnSpc>
                <a:spcPct val="115000"/>
              </a:lnSpc>
              <a:buNone/>
            </a:pPr>
            <a:r>
              <a:rPr lang="en-US" sz="1222" b="1" dirty="0">
                <a:solidFill>
                  <a:srgbClr val="000000"/>
                </a:solidFill>
                <a:latin typeface="Arial" pitchFamily="34" charset="0"/>
                <a:ea typeface="Arial" pitchFamily="34" charset="-122"/>
                <a:cs typeface="Arial" pitchFamily="34" charset="-120"/>
              </a:rPr>
              <a:t>Учебный ритм
</a:t>
            </a:r>
            <a:pPr algn="l" indent="0" marL="0">
              <a:lnSpc>
                <a:spcPct val="115000"/>
              </a:lnSpc>
              <a:buNone/>
            </a:pPr>
            <a:r>
              <a:rPr lang="en-US" sz="7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В будние дни школьный день обычно строится вокруг уроков, перемен и коротких пауз. Такой распорядок повторяется почти каждый weekday и помогает легко описывать привычные действия в Present Simple.
</a:t>
            </a:r>
            <a:endParaRPr lang="en-US" sz="122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91350" y="1850965"/>
            <a:ext cx="4782600" cy="208887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Простые фразы для рассказа о буднем дне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12</a:t>
            </a:r>
            <a:endParaRPr lang="en-US" sz="700" dirty="0"/>
          </a:p>
        </p:txBody>
      </p:sp>
      <p:sp>
        <p:nvSpPr>
          <p:cNvPr id="7" name="Text 2"/>
          <p:cNvSpPr txBox="1"/>
          <p:nvPr/>
        </p:nvSpPr>
        <p:spPr>
          <a:xfrm>
            <a:off x="280875" y="1597563"/>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Короткие фразы помогают описывать типичный будний день ясно и без лишних слов.
</a:t>
            </a:r>
            <a:endParaRPr lang="en-US" sz="1022" dirty="0"/>
          </a:p>
        </p:txBody>
      </p:sp>
      <p:sp>
        <p:nvSpPr>
          <p:cNvPr id="8" name="Text 3"/>
          <p:cNvSpPr txBox="1"/>
          <p:nvPr/>
        </p:nvSpPr>
        <p:spPr>
          <a:xfrm>
            <a:off x="280875" y="2968862"/>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Фразы короткие и повторяющиеся, поэтому их удобно использовать в рассказе о распорядке, школе и времени дня.
</a:t>
            </a:r>
            <a:endParaRPr lang="en-US" sz="1022" dirty="0"/>
          </a:p>
        </p:txBody>
      </p:sp>
      <p:sp>
        <p:nvSpPr>
          <p:cNvPr id="9" name="Text 4"/>
          <p:cNvSpPr txBox="1"/>
          <p:nvPr/>
        </p:nvSpPr>
        <p:spPr>
          <a:xfrm>
            <a:off x="4091350" y="46072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Материал презентации по теме Work days; примеры для 5 класса.
</a:t>
            </a:r>
            <a:endParaRPr lang="en-US" sz="82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70000" y="2708083"/>
            <a:ext cx="8593200" cy="216508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What happens after school on a workday
</a:t>
            </a:r>
            <a:endParaRPr lang="en-US" sz="2000" dirty="0"/>
          </a:p>
        </p:txBody>
      </p:sp>
      <p:sp>
        <p:nvSpPr>
          <p:cNvPr id="11"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13</a:t>
            </a:r>
            <a:endParaRPr lang="en-US" sz="700" dirty="0"/>
          </a:p>
        </p:txBody>
      </p:sp>
      <p:sp>
        <p:nvSpPr>
          <p:cNvPr id="12" name="Text 2"/>
          <p:cNvSpPr txBox="1"/>
          <p:nvPr/>
        </p:nvSpPr>
        <p:spPr>
          <a:xfrm>
            <a:off x="270062" y="1449450"/>
            <a:ext cx="1670100" cy="1160100"/>
          </a:xfrm>
          <a:prstGeom prst="rect">
            <a:avLst/>
          </a:prstGeom>
          <a:noFill/>
          <a:ln/>
        </p:spPr>
        <p:txBody>
          <a:bodyPr wrap="square" lIns="0" tIns="0" rIns="0" bIns="0" rtlCol="0" anchor="t"/>
          <a:lstStyle/>
          <a:p>
            <a:pPr algn="l" indent="0" marL="0">
              <a:lnSpc>
                <a:spcPct val="115000"/>
              </a:lnSpc>
              <a:buNone/>
            </a:pPr>
            <a:r>
              <a:rPr lang="en-US" sz="1022" b="1" dirty="0">
                <a:solidFill>
                  <a:srgbClr val="000000"/>
                </a:solidFill>
                <a:latin typeface="Arial" pitchFamily="34" charset="0"/>
                <a:ea typeface="Arial" pitchFamily="34" charset="-122"/>
                <a:cs typeface="Arial" pitchFamily="34" charset="-120"/>
              </a:rPr>
              <a:t>Обед и отдых
</a:t>
            </a:r>
            <a:pPr algn="l" indent="0" marL="0">
              <a:lnSpc>
                <a:spcPct val="115000"/>
              </a:lnSpc>
              <a:buNone/>
            </a:pPr>
            <a:r>
              <a:rPr lang="en-US" sz="5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После уроков день часто начинается с обеда и короткой паузы. Это помогает переключиться с учебы на домашние дела и спокойно продолжить будний ритм.
</a:t>
            </a:r>
            <a:endParaRPr lang="en-US" sz="1022" dirty="0"/>
          </a:p>
        </p:txBody>
      </p:sp>
      <p:sp>
        <p:nvSpPr>
          <p:cNvPr id="13" name="Text 3"/>
          <p:cNvSpPr txBox="1"/>
          <p:nvPr/>
        </p:nvSpPr>
        <p:spPr>
          <a:xfrm>
            <a:off x="2000807" y="1449462"/>
            <a:ext cx="1670100" cy="1160100"/>
          </a:xfrm>
          <a:prstGeom prst="rect">
            <a:avLst/>
          </a:prstGeom>
          <a:noFill/>
          <a:ln/>
        </p:spPr>
        <p:txBody>
          <a:bodyPr wrap="square" lIns="0" tIns="0" rIns="0" bIns="0" rtlCol="0" anchor="t"/>
          <a:lstStyle/>
          <a:p>
            <a:pPr algn="l" indent="0" marL="0">
              <a:lnSpc>
                <a:spcPct val="115000"/>
              </a:lnSpc>
              <a:buNone/>
            </a:pPr>
            <a:r>
              <a:rPr lang="en-US" sz="1022" b="1" dirty="0">
                <a:solidFill>
                  <a:srgbClr val="000000"/>
                </a:solidFill>
                <a:latin typeface="Arial" pitchFamily="34" charset="0"/>
                <a:ea typeface="Arial" pitchFamily="34" charset="-122"/>
                <a:cs typeface="Arial" pitchFamily="34" charset="-120"/>
              </a:rPr>
              <a:t>Домашняя работа
</a:t>
            </a:r>
            <a:pPr algn="l" indent="0" marL="0">
              <a:lnSpc>
                <a:spcPct val="115000"/>
              </a:lnSpc>
              <a:buNone/>
            </a:pPr>
            <a:r>
              <a:rPr lang="en-US" sz="5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Затем обычно приходит время homework и reading. Эти занятия закрепляют материал, а слова по теме workday легко связываются с реальными школьными обязанностями.
</a:t>
            </a:r>
            <a:endParaRPr lang="en-US" sz="1022" dirty="0"/>
          </a:p>
        </p:txBody>
      </p:sp>
      <p:sp>
        <p:nvSpPr>
          <p:cNvPr id="14" name="Text 4"/>
          <p:cNvSpPr txBox="1"/>
          <p:nvPr/>
        </p:nvSpPr>
        <p:spPr>
          <a:xfrm>
            <a:off x="3731552" y="1449462"/>
            <a:ext cx="1670100" cy="1160100"/>
          </a:xfrm>
          <a:prstGeom prst="rect">
            <a:avLst/>
          </a:prstGeom>
          <a:noFill/>
          <a:ln/>
        </p:spPr>
        <p:txBody>
          <a:bodyPr wrap="square" lIns="0" tIns="0" rIns="0" bIns="0" rtlCol="0" anchor="t"/>
          <a:lstStyle/>
          <a:p>
            <a:pPr algn="l" indent="0" marL="0">
              <a:lnSpc>
                <a:spcPct val="115000"/>
              </a:lnSpc>
              <a:buNone/>
            </a:pPr>
            <a:r>
              <a:rPr lang="en-US" sz="1022" b="1" dirty="0">
                <a:solidFill>
                  <a:srgbClr val="000000"/>
                </a:solidFill>
                <a:latin typeface="Arial" pitchFamily="34" charset="0"/>
                <a:ea typeface="Arial" pitchFamily="34" charset="-122"/>
                <a:cs typeface="Arial" pitchFamily="34" charset="-120"/>
              </a:rPr>
              <a:t>Кружки и спорт
</a:t>
            </a:r>
            <a:pPr algn="l" indent="0" marL="0">
              <a:lnSpc>
                <a:spcPct val="115000"/>
              </a:lnSpc>
              <a:buNone/>
            </a:pPr>
            <a:r>
              <a:rPr lang="en-US" sz="5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Многие дети после школы идут на sports practice или music lessons. Такие занятия показывают, что будний день включает не только уроки, но и дополнительные интересы.
</a:t>
            </a:r>
            <a:endParaRPr lang="en-US" sz="1022" dirty="0"/>
          </a:p>
        </p:txBody>
      </p:sp>
      <p:sp>
        <p:nvSpPr>
          <p:cNvPr id="15" name="Text 5"/>
          <p:cNvSpPr txBox="1"/>
          <p:nvPr/>
        </p:nvSpPr>
        <p:spPr>
          <a:xfrm>
            <a:off x="5462294" y="1449462"/>
            <a:ext cx="1670100" cy="1160100"/>
          </a:xfrm>
          <a:prstGeom prst="rect">
            <a:avLst/>
          </a:prstGeom>
          <a:noFill/>
          <a:ln/>
        </p:spPr>
        <p:txBody>
          <a:bodyPr wrap="square" lIns="0" tIns="0" rIns="0" bIns="0" rtlCol="0" anchor="t"/>
          <a:lstStyle/>
          <a:p>
            <a:pPr algn="l" indent="0" marL="0">
              <a:lnSpc>
                <a:spcPct val="115000"/>
              </a:lnSpc>
              <a:buNone/>
            </a:pPr>
            <a:r>
              <a:rPr lang="en-US" sz="1022" b="1" dirty="0">
                <a:solidFill>
                  <a:srgbClr val="000000"/>
                </a:solidFill>
                <a:latin typeface="Arial" pitchFamily="34" charset="0"/>
                <a:ea typeface="Arial" pitchFamily="34" charset="-122"/>
                <a:cs typeface="Arial" pitchFamily="34" charset="-120"/>
              </a:rPr>
              <a:t>Помощь дома
</a:t>
            </a:r>
            <a:pPr algn="l" indent="0" marL="0">
              <a:lnSpc>
                <a:spcPct val="115000"/>
              </a:lnSpc>
              <a:buNone/>
            </a:pPr>
            <a:r>
              <a:rPr lang="en-US" sz="5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Вечером школьник может помогать at home: накрывать на стол, убирать вещи или готовить форму на завтра. Это часть обычного семейного распорядка.
</a:t>
            </a:r>
            <a:endParaRPr lang="en-US" sz="1022" dirty="0"/>
          </a:p>
        </p:txBody>
      </p:sp>
      <p:sp>
        <p:nvSpPr>
          <p:cNvPr id="16" name="Text 6"/>
          <p:cNvSpPr txBox="1"/>
          <p:nvPr/>
        </p:nvSpPr>
        <p:spPr>
          <a:xfrm>
            <a:off x="7193026" y="1449462"/>
            <a:ext cx="1670100" cy="1160100"/>
          </a:xfrm>
          <a:prstGeom prst="rect">
            <a:avLst/>
          </a:prstGeom>
          <a:noFill/>
          <a:ln/>
        </p:spPr>
        <p:txBody>
          <a:bodyPr wrap="square" lIns="0" tIns="0" rIns="0" bIns="0" rtlCol="0" anchor="t"/>
          <a:lstStyle/>
          <a:p>
            <a:pPr algn="l" indent="0" marL="0">
              <a:lnSpc>
                <a:spcPct val="115000"/>
              </a:lnSpc>
              <a:buNone/>
            </a:pPr>
            <a:r>
              <a:rPr lang="en-US" sz="1022" b="1" dirty="0">
                <a:solidFill>
                  <a:srgbClr val="000000"/>
                </a:solidFill>
                <a:latin typeface="Arial" pitchFamily="34" charset="0"/>
                <a:ea typeface="Arial" pitchFamily="34" charset="-122"/>
                <a:cs typeface="Arial" pitchFamily="34" charset="-120"/>
              </a:rPr>
              <a:t>Подготовка ко сну
</a:t>
            </a:r>
            <a:pPr algn="l" indent="0" marL="0">
              <a:lnSpc>
                <a:spcPct val="115000"/>
              </a:lnSpc>
              <a:buNone/>
            </a:pPr>
            <a:r>
              <a:rPr lang="en-US" sz="5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Перед сном день завершается спокойными делами и коротким отдыхом. Так видно, что after school is still part of a busy workday, а не отдельное свободное время.
</a:t>
            </a:r>
            <a:endParaRPr lang="en-US" sz="102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128753"/>
            <a:ext cx="8593200" cy="3744044"/>
          </a:xfrm>
          <a:prstGeom prst="rect">
            <a:avLst/>
          </a:prstGeom>
        </p:spPr>
      </p:pic>
      <p:sp>
        <p:nvSpPr>
          <p:cNvPr id="4" name="Text 0"/>
          <p:cNvSpPr txBox="1"/>
          <p:nvPr/>
        </p:nvSpPr>
        <p:spPr>
          <a:xfrm>
            <a:off x="280825" y="270000"/>
            <a:ext cx="8593200" cy="3315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Как составить рассказ о своём буднем дне
</a:t>
            </a:r>
            <a:endParaRPr lang="en-US" sz="2000" dirty="0"/>
          </a:p>
        </p:txBody>
      </p:sp>
      <p:sp>
        <p:nvSpPr>
          <p:cNvPr id="5"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14</a:t>
            </a:r>
            <a:endParaRPr lang="en-US" sz="700" dirty="0"/>
          </a:p>
        </p:txBody>
      </p:sp>
      <p:sp>
        <p:nvSpPr>
          <p:cNvPr id="6" name="Text 2"/>
          <p:cNvSpPr txBox="1"/>
          <p:nvPr/>
        </p:nvSpPr>
        <p:spPr>
          <a:xfrm>
            <a:off x="280825" y="625800"/>
            <a:ext cx="8593200" cy="164400"/>
          </a:xfrm>
          <a:prstGeom prst="rect">
            <a:avLst/>
          </a:prstGeom>
          <a:noFill/>
          <a:ln/>
        </p:spPr>
        <p:txBody>
          <a:bodyPr wrap="square" lIns="0" tIns="0" rIns="0" bIns="0" rtlCol="0" anchor="t"/>
          <a:lstStyle/>
          <a:p>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Последовательность шагов помогает построить короткий связный рассказ о workdays с опорой на время и регулярные действия.
</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17423"/>
            <a:ext cx="4782600" cy="332495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Самые частые слова темы work days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15</a:t>
            </a:r>
            <a:endParaRPr lang="en-US" sz="700" dirty="0"/>
          </a:p>
        </p:txBody>
      </p:sp>
      <p:sp>
        <p:nvSpPr>
          <p:cNvPr id="7" name="Text 2"/>
          <p:cNvSpPr txBox="1"/>
          <p:nvPr/>
        </p:nvSpPr>
        <p:spPr>
          <a:xfrm>
            <a:off x="5409025" y="1597588"/>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Эти слова чаще всего встречаются в рассказах о школьной неделе, потому что они описывают уроки, время суток и домашние дела.
</a:t>
            </a:r>
            <a:endParaRPr lang="en-US" sz="1022" dirty="0"/>
          </a:p>
        </p:txBody>
      </p:sp>
      <p:sp>
        <p:nvSpPr>
          <p:cNvPr id="8" name="Text 3"/>
          <p:cNvSpPr txBox="1"/>
          <p:nvPr/>
        </p:nvSpPr>
        <p:spPr>
          <a:xfrm>
            <a:off x="5409025" y="2968887"/>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Сначала стоит запомнить school, homework, morning и evening: они помогают быстро строить понятные предложения о буднях.
</a:t>
            </a:r>
            <a:endParaRPr lang="en-US" sz="1022" dirty="0"/>
          </a:p>
        </p:txBody>
      </p:sp>
      <p:sp>
        <p:nvSpPr>
          <p:cNvPr id="9" name="Text 4"/>
          <p:cNvSpPr txBox="1"/>
          <p:nvPr/>
        </p:nvSpPr>
        <p:spPr>
          <a:xfrm>
            <a:off x="270000" y="45917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Учебная лексика темы Work days для 5 класса; условное сравнение частот по ключевым словам.
</a:t>
            </a:r>
            <a:endParaRPr lang="en-US" sz="82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Как звучит расписание на английском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16</a:t>
            </a:r>
            <a:endParaRPr lang="en-US" sz="700" dirty="0"/>
          </a:p>
        </p:txBody>
      </p:sp>
      <p:sp>
        <p:nvSpPr>
          <p:cNvPr id="9" name="Text 2"/>
          <p:cNvSpPr txBox="1"/>
          <p:nvPr/>
        </p:nvSpPr>
        <p:spPr>
          <a:xfrm>
            <a:off x="280825" y="1997100"/>
            <a:ext cx="2377800" cy="12558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День недели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Сначала называют день: on Monday, on Tuesday, on Wednesday. Так сразу понятно, к какому дню относится событие в расписании.
</a:t>
            </a:r>
            <a:endParaRPr lang="en-US" sz="1300" dirty="0"/>
          </a:p>
        </p:txBody>
      </p:sp>
      <p:sp>
        <p:nvSpPr>
          <p:cNvPr id="10" name="Text 3"/>
          <p:cNvSpPr txBox="1"/>
          <p:nvPr/>
        </p:nvSpPr>
        <p:spPr>
          <a:xfrm>
            <a:off x="3324200" y="1997100"/>
            <a:ext cx="2377800" cy="12558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Часть дня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Затем добавляют время дня: in the morning, in the afternoon или in the evening. Это помогает уточнить, когда именно происходит действие.
</a:t>
            </a:r>
            <a:endParaRPr lang="en-US" sz="1300" dirty="0"/>
          </a:p>
        </p:txBody>
      </p:sp>
      <p:sp>
        <p:nvSpPr>
          <p:cNvPr id="11" name="Text 4"/>
          <p:cNvSpPr txBox="1"/>
          <p:nvPr/>
        </p:nvSpPr>
        <p:spPr>
          <a:xfrm>
            <a:off x="6367575" y="1997100"/>
            <a:ext cx="2377800" cy="1255800"/>
          </a:xfrm>
          <a:prstGeom prst="rect">
            <a:avLst/>
          </a:prstGeom>
          <a:noFill/>
          <a:ln/>
        </p:spPr>
        <p:txBody>
          <a:bodyPr wrap="square" lIns="0" tIns="0" rIns="0" bIns="0" rtlCol="0" anchor="t"/>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Точное время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После этого используют точное время: at 7:30, at 8 o’clock, at 3 p.m. Такая формула делает рассказ о школьных буднях точным и естественным.
</a:t>
            </a:r>
            <a:endParaRPr lang="en-US" sz="13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91350" y="2199110"/>
            <a:ext cx="4782600" cy="139258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School week timetable: пример учебного расписания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17</a:t>
            </a:r>
            <a:endParaRPr lang="en-US" sz="700" dirty="0"/>
          </a:p>
        </p:txBody>
      </p:sp>
      <p:sp>
        <p:nvSpPr>
          <p:cNvPr id="7" name="Text 2"/>
          <p:cNvSpPr txBox="1"/>
          <p:nvPr/>
        </p:nvSpPr>
        <p:spPr>
          <a:xfrm>
            <a:off x="280875" y="1597563"/>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Ниже показан простой пример того, как предметы и занятия распределяются по школьной неделе.
</a:t>
            </a:r>
            <a:endParaRPr lang="en-US" sz="1022" dirty="0"/>
          </a:p>
        </p:txBody>
      </p:sp>
      <p:sp>
        <p:nvSpPr>
          <p:cNvPr id="8" name="Text 3"/>
          <p:cNvSpPr txBox="1"/>
          <p:nvPr/>
        </p:nvSpPr>
        <p:spPr>
          <a:xfrm>
            <a:off x="280875" y="2968862"/>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Расписание строится повторяющимися предметами и привычными делами после уроков, поэтому школьная неделя легко описывается короткими фразами.
</a:t>
            </a:r>
            <a:endParaRPr lang="en-US" sz="1022" dirty="0"/>
          </a:p>
        </p:txBody>
      </p:sp>
      <p:sp>
        <p:nvSpPr>
          <p:cNvPr id="9" name="Text 4"/>
          <p:cNvSpPr txBox="1"/>
          <p:nvPr/>
        </p:nvSpPr>
        <p:spPr>
          <a:xfrm>
            <a:off x="4091350" y="46072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Пример учебного расписания по теме Work days.
</a:t>
            </a:r>
            <a:endParaRPr lang="en-US" sz="82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Полезные слова для темы будней
</a:t>
            </a:r>
            <a:endParaRPr lang="en-US" sz="2000" dirty="0"/>
          </a:p>
        </p:txBody>
      </p:sp>
      <p:sp>
        <p:nvSpPr>
          <p:cNvPr id="9"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18</a:t>
            </a:r>
            <a:endParaRPr lang="en-US" sz="700" dirty="0"/>
          </a:p>
        </p:txBody>
      </p:sp>
      <p:sp>
        <p:nvSpPr>
          <p:cNvPr id="10" name="Text 2"/>
          <p:cNvSpPr txBox="1"/>
          <p:nvPr/>
        </p:nvSpPr>
        <p:spPr>
          <a:xfrm>
            <a:off x="280825" y="1899425"/>
            <a:ext cx="4410000" cy="655200"/>
          </a:xfrm>
          <a:prstGeom prst="rect">
            <a:avLst/>
          </a:prstGeom>
          <a:noFill/>
          <a:ln/>
        </p:spPr>
        <p:txBody>
          <a:bodyPr wrap="square" lIns="0" tIns="0" rIns="0" bIns="0" rtlCol="0" anchor="ctr"/>
          <a:lstStyle/>
          <a:p>
            <a:pPr algn="l" indent="0" marL="0">
              <a:lnSpc>
                <a:spcPct val="115000"/>
              </a:lnSpc>
              <a:buNone/>
            </a:pPr>
            <a:r>
              <a:rPr lang="en-US" sz="1094" b="1" dirty="0">
                <a:solidFill>
                  <a:srgbClr val="000000"/>
                </a:solidFill>
                <a:latin typeface="Arial" pitchFamily="34" charset="0"/>
                <a:ea typeface="Arial" pitchFamily="34" charset="-122"/>
                <a:cs typeface="Arial" pitchFamily="34" charset="-120"/>
              </a:rPr>
              <a:t>Дела после школы
</a:t>
            </a:r>
            <a:pPr algn="l" indent="0" marL="0">
              <a:lnSpc>
                <a:spcPct val="115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5" dirty="0">
                <a:solidFill>
                  <a:srgbClr val="000000"/>
                </a:solidFill>
                <a:latin typeface="Arial" pitchFamily="34" charset="0"/>
                <a:ea typeface="Arial" pitchFamily="34" charset="-122"/>
                <a:cs typeface="Arial" pitchFamily="34" charset="-120"/>
              </a:rPr>
              <a:t>Homework, homework diary, activity и task нужны, когда речь идет о домашних обязанностях и заданиях. Они помогают точно назвать то, что ученик делает после уроков.
</a:t>
            </a:r>
            <a:endParaRPr lang="en-US" sz="1094" dirty="0"/>
          </a:p>
        </p:txBody>
      </p:sp>
      <p:sp>
        <p:nvSpPr>
          <p:cNvPr id="11" name="Text 3"/>
          <p:cNvSpPr txBox="1"/>
          <p:nvPr/>
        </p:nvSpPr>
        <p:spPr>
          <a:xfrm>
            <a:off x="280825" y="2680050"/>
            <a:ext cx="4410000" cy="655200"/>
          </a:xfrm>
          <a:prstGeom prst="rect">
            <a:avLst/>
          </a:prstGeom>
          <a:noFill/>
          <a:ln/>
        </p:spPr>
        <p:txBody>
          <a:bodyPr wrap="square" lIns="0" tIns="0" rIns="0" bIns="0" rtlCol="0" anchor="ctr"/>
          <a:lstStyle/>
          <a:p>
            <a:pPr algn="l" indent="0" marL="0">
              <a:lnSpc>
                <a:spcPct val="115000"/>
              </a:lnSpc>
              <a:buNone/>
            </a:pPr>
            <a:r>
              <a:rPr lang="en-US" sz="1116" b="1" dirty="0">
                <a:solidFill>
                  <a:srgbClr val="000000"/>
                </a:solidFill>
                <a:latin typeface="Arial" pitchFamily="34" charset="0"/>
                <a:ea typeface="Arial" pitchFamily="34" charset="-122"/>
                <a:cs typeface="Arial" pitchFamily="34" charset="-120"/>
              </a:rPr>
              <a:t>Занято или свободно
</a:t>
            </a:r>
            <a:pPr algn="l" indent="0" marL="0">
              <a:lnSpc>
                <a:spcPct val="115000"/>
              </a:lnSpc>
              <a:buNone/>
            </a:pPr>
            <a:r>
              <a:rPr lang="en-US" sz="65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33" dirty="0">
                <a:solidFill>
                  <a:srgbClr val="000000"/>
                </a:solidFill>
                <a:latin typeface="Arial" pitchFamily="34" charset="0"/>
                <a:ea typeface="Arial" pitchFamily="34" charset="-122"/>
                <a:cs typeface="Arial" pitchFamily="34" charset="-120"/>
              </a:rPr>
              <a:t>Пара busy / free показывает, насколько день заполнен делами. Такое противопоставление особенно удобно в коротких ответах о буднях и выходных.
</a:t>
            </a:r>
            <a:endParaRPr lang="en-US" sz="1116" dirty="0"/>
          </a:p>
        </p:txBody>
      </p:sp>
      <p:sp>
        <p:nvSpPr>
          <p:cNvPr id="12" name="Text 4"/>
          <p:cNvSpPr txBox="1"/>
          <p:nvPr/>
        </p:nvSpPr>
        <p:spPr>
          <a:xfrm>
            <a:off x="280825" y="3460659"/>
            <a:ext cx="4410000" cy="655200"/>
          </a:xfrm>
          <a:prstGeom prst="rect">
            <a:avLst/>
          </a:prstGeom>
          <a:noFill/>
          <a:ln/>
        </p:spPr>
        <p:txBody>
          <a:bodyPr wrap="square" lIns="0" tIns="0" rIns="0" bIns="0" rtlCol="0" anchor="ctr"/>
          <a:lstStyle/>
          <a:p>
            <a:pPr algn="l" indent="0" marL="0">
              <a:lnSpc>
                <a:spcPct val="115000"/>
              </a:lnSpc>
              <a:buNone/>
            </a:pPr>
            <a:r>
              <a:rPr lang="en-US" sz="1094" b="1" dirty="0">
                <a:solidFill>
                  <a:srgbClr val="000000"/>
                </a:solidFill>
                <a:latin typeface="Arial" pitchFamily="34" charset="0"/>
                <a:ea typeface="Arial" pitchFamily="34" charset="-122"/>
                <a:cs typeface="Arial" pitchFamily="34" charset="-120"/>
              </a:rPr>
              <a:t>Время дня
</a:t>
            </a:r>
            <a:pPr algn="l" indent="0" marL="0">
              <a:lnSpc>
                <a:spcPct val="115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5" dirty="0">
                <a:solidFill>
                  <a:srgbClr val="000000"/>
                </a:solidFill>
                <a:latin typeface="Arial" pitchFamily="34" charset="0"/>
                <a:ea typeface="Arial" pitchFamily="34" charset="-122"/>
                <a:cs typeface="Arial" pitchFamily="34" charset="-120"/>
              </a:rPr>
              <a:t>Morning и evening часто встречаются в описании распорядка. Эти слова помогают связать действия с конкретной частью дня и сделать рассказ более понятным.
</a:t>
            </a:r>
            <a:endParaRPr lang="en-US" sz="1094" dirty="0"/>
          </a:p>
        </p:txBody>
      </p:sp>
      <p:sp>
        <p:nvSpPr>
          <p:cNvPr id="13" name="Text 5"/>
          <p:cNvSpPr txBox="1"/>
          <p:nvPr/>
        </p:nvSpPr>
        <p:spPr>
          <a:xfrm>
            <a:off x="280825" y="4241251"/>
            <a:ext cx="4410000" cy="655200"/>
          </a:xfrm>
          <a:prstGeom prst="rect">
            <a:avLst/>
          </a:prstGeom>
          <a:noFill/>
          <a:ln/>
        </p:spPr>
        <p:txBody>
          <a:bodyPr wrap="square" lIns="0" tIns="0" rIns="0" bIns="0" rtlCol="0" anchor="ctr"/>
          <a:lstStyle/>
          <a:p>
            <a:pPr algn="l" indent="0" marL="0">
              <a:lnSpc>
                <a:spcPct val="115000"/>
              </a:lnSpc>
              <a:buNone/>
            </a:pPr>
            <a:r>
              <a:rPr lang="en-US" sz="1145" b="1" dirty="0">
                <a:solidFill>
                  <a:srgbClr val="000000"/>
                </a:solidFill>
                <a:latin typeface="Arial" pitchFamily="34" charset="0"/>
                <a:ea typeface="Arial" pitchFamily="34" charset="-122"/>
                <a:cs typeface="Arial" pitchFamily="34" charset="-120"/>
              </a:rPr>
              <a:t>Будни и выходные
</a:t>
            </a:r>
            <a:pPr algn="l" indent="0" marL="0">
              <a:lnSpc>
                <a:spcPct val="115000"/>
              </a:lnSpc>
              <a:buNone/>
            </a:pPr>
            <a:r>
              <a:rPr lang="en-US" sz="677"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58" dirty="0">
                <a:solidFill>
                  <a:srgbClr val="000000"/>
                </a:solidFill>
                <a:latin typeface="Arial" pitchFamily="34" charset="0"/>
                <a:ea typeface="Arial" pitchFamily="34" charset="-122"/>
                <a:cs typeface="Arial" pitchFamily="34" charset="-120"/>
              </a:rPr>
              <a:t>Workday / weekend — важная пара для сравнения. Она позволяет объяснить, когда идет учеба и когда наступает время отдыха, семьи и любимых занятий.
</a:t>
            </a:r>
            <a:endParaRPr lang="en-US" sz="1145" dirty="0"/>
          </a:p>
        </p:txBody>
      </p:sp>
      <p:sp>
        <p:nvSpPr>
          <p:cNvPr id="14" name="Text 6"/>
          <p:cNvSpPr txBox="1"/>
          <p:nvPr/>
        </p:nvSpPr>
        <p:spPr>
          <a:xfrm>
            <a:off x="280825" y="1118800"/>
            <a:ext cx="4410000" cy="655200"/>
          </a:xfrm>
          <a:prstGeom prst="rect">
            <a:avLst/>
          </a:prstGeom>
          <a:noFill/>
          <a:ln/>
        </p:spPr>
        <p:txBody>
          <a:bodyPr wrap="square" lIns="0" tIns="0" rIns="0" bIns="0" rtlCol="0" anchor="ctr"/>
          <a:lstStyle/>
          <a:p>
            <a:pPr algn="l" indent="0" marL="0">
              <a:lnSpc>
                <a:spcPct val="115000"/>
              </a:lnSpc>
              <a:buNone/>
            </a:pPr>
            <a:r>
              <a:rPr lang="en-US" sz="1094" b="1" dirty="0">
                <a:solidFill>
                  <a:srgbClr val="000000"/>
                </a:solidFill>
                <a:latin typeface="Arial" pitchFamily="34" charset="0"/>
                <a:ea typeface="Arial" pitchFamily="34" charset="-122"/>
                <a:cs typeface="Arial" pitchFamily="34" charset="-120"/>
              </a:rPr>
              <a:t>Слова о расписании
</a:t>
            </a:r>
            <a:pPr algn="l" indent="0" marL="0">
              <a:lnSpc>
                <a:spcPct val="115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5" dirty="0">
                <a:solidFill>
                  <a:srgbClr val="000000"/>
                </a:solidFill>
                <a:latin typeface="Arial" pitchFamily="34" charset="0"/>
                <a:ea typeface="Arial" pitchFamily="34" charset="-122"/>
                <a:cs typeface="Arial" pitchFamily="34" charset="-120"/>
              </a:rPr>
              <a:t>Routine, schedule, lesson и break помогают говорить о том, как устроен учебный день. Эти слова часто встречаются в учебнике, поэтому их стоит выучить в первую очередь.
</a:t>
            </a:r>
            <a:endParaRPr lang="en-US" sz="1094"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13250" y="1127201"/>
            <a:ext cx="4960800" cy="1177221"/>
          </a:xfrm>
          <a:prstGeom prst="rect">
            <a:avLst/>
          </a:prstGeom>
        </p:spPr>
      </p:pic>
      <p:pic>
        <p:nvPicPr>
          <p:cNvPr id="4" name="Image 2" descr="preencoded.png">    </p:cNvPr>
          <p:cNvPicPr>
            <a:picLocks noChangeAspect="1"/>
          </p:cNvPicPr>
          <p:nvPr/>
        </p:nvPicPr>
        <p:blipFill>
          <a:blip r:embed="rId3"/>
          <a:stretch>
            <a:fillRect/>
          </a:stretch>
        </p:blipFill>
        <p:spPr>
          <a:xfrm>
            <a:off x="3913225" y="2424393"/>
            <a:ext cx="4960800" cy="1177221"/>
          </a:xfrm>
          <a:prstGeom prst="rect">
            <a:avLst/>
          </a:prstGeom>
        </p:spPr>
      </p:pic>
      <p:pic>
        <p:nvPicPr>
          <p:cNvPr id="5" name="Image 3" descr="preencoded.png">    </p:cNvPr>
          <p:cNvPicPr>
            <a:picLocks noChangeAspect="1"/>
          </p:cNvPicPr>
          <p:nvPr/>
        </p:nvPicPr>
        <p:blipFill>
          <a:blip r:embed="rId4"/>
          <a:stretch>
            <a:fillRect/>
          </a:stretch>
        </p:blipFill>
        <p:spPr>
          <a:xfrm>
            <a:off x="3913225" y="3688877"/>
            <a:ext cx="4960800" cy="117722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My weekdays and family life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19</a:t>
            </a:r>
            <a:endParaRPr lang="en-US" sz="700" dirty="0"/>
          </a:p>
        </p:txBody>
      </p:sp>
      <p:sp>
        <p:nvSpPr>
          <p:cNvPr id="9" name="Text 2"/>
          <p:cNvSpPr txBox="1"/>
          <p:nvPr/>
        </p:nvSpPr>
        <p:spPr>
          <a:xfrm>
            <a:off x="270000" y="1126279"/>
            <a:ext cx="3472800" cy="1179819"/>
          </a:xfrm>
          <a:prstGeom prst="rect">
            <a:avLst/>
          </a:prstGeom>
          <a:noFill/>
          <a:ln/>
        </p:spPr>
        <p:txBody>
          <a:bodyPr wrap="square" lIns="0" tIns="0" rIns="0" bIns="0" rtlCol="0" anchor="t"/>
          <a:lstStyle/>
          <a:p>
            <a:pPr algn="l" indent="0" marL="0">
              <a:lnSpc>
                <a:spcPct val="115000"/>
              </a:lnSpc>
              <a:buNone/>
            </a:pPr>
            <a:r>
              <a:rPr lang="en-US" sz="1200" b="1" dirty="0">
                <a:solidFill>
                  <a:srgbClr val="003BA6"/>
                </a:solidFill>
                <a:latin typeface="Arial" pitchFamily="34" charset="0"/>
                <a:ea typeface="Arial" pitchFamily="34" charset="-122"/>
                <a:cs typeface="Arial" pitchFamily="34" charset="-120"/>
              </a:rPr>
              <a:t>Вечер за семейным столом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After a long school day, many children have dinner with their family. They talk about lessons, share small news, and plan what to do tomorrow. This quiet evening time is still part of a busy weekday and helps everyone feel organized.
</a:t>
            </a:r>
            <a:endParaRPr lang="en-US" sz="1200" dirty="0"/>
          </a:p>
        </p:txBody>
      </p:sp>
      <p:sp>
        <p:nvSpPr>
          <p:cNvPr id="10" name="Text 3"/>
          <p:cNvSpPr txBox="1"/>
          <p:nvPr/>
        </p:nvSpPr>
        <p:spPr>
          <a:xfrm>
            <a:off x="269975" y="2428881"/>
            <a:ext cx="3472800" cy="1179819"/>
          </a:xfrm>
          <a:prstGeom prst="rect">
            <a:avLst/>
          </a:prstGeom>
          <a:noFill/>
          <a:ln/>
        </p:spPr>
        <p:txBody>
          <a:bodyPr wrap="square" lIns="0" tIns="0" rIns="0" bIns="0" rtlCol="0" anchor="t"/>
          <a:lstStyle/>
          <a:p>
            <a:pPr algn="l" indent="0" marL="0">
              <a:lnSpc>
                <a:spcPct val="115000"/>
              </a:lnSpc>
              <a:buNone/>
            </a:pPr>
            <a:r>
              <a:rPr lang="en-US" sz="1200" b="1" dirty="0">
                <a:solidFill>
                  <a:srgbClr val="003BA6"/>
                </a:solidFill>
                <a:latin typeface="Arial" pitchFamily="34" charset="0"/>
                <a:ea typeface="Arial" pitchFamily="34" charset="-122"/>
                <a:cs typeface="Arial" pitchFamily="34" charset="-120"/>
              </a:rPr>
              <a:t>Подготовка к завтрашнему дню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At home, a student may prepare clothes, pack a schoolbag, and check homework. These simple tasks make the next morning easier. In many families, weekdays are calm, but every hour has its purpose and routine.
</a:t>
            </a:r>
            <a:endParaRPr lang="en-US" sz="1200" dirty="0"/>
          </a:p>
        </p:txBody>
      </p:sp>
      <p:sp>
        <p:nvSpPr>
          <p:cNvPr id="11" name="Text 4"/>
          <p:cNvSpPr txBox="1"/>
          <p:nvPr/>
        </p:nvSpPr>
        <p:spPr>
          <a:xfrm>
            <a:off x="269975" y="3693365"/>
            <a:ext cx="3472800" cy="1179819"/>
          </a:xfrm>
          <a:prstGeom prst="rect">
            <a:avLst/>
          </a:prstGeom>
          <a:noFill/>
          <a:ln/>
        </p:spPr>
        <p:txBody>
          <a:bodyPr wrap="square" lIns="0" tIns="0" rIns="0" bIns="0" rtlCol="0" anchor="t"/>
          <a:lstStyle/>
          <a:p>
            <a:pPr algn="l" indent="0" marL="0">
              <a:lnSpc>
                <a:spcPct val="115000"/>
              </a:lnSpc>
              <a:buNone/>
            </a:pPr>
            <a:r>
              <a:rPr lang="en-US" sz="1200" b="1" dirty="0">
                <a:solidFill>
                  <a:srgbClr val="003BA6"/>
                </a:solidFill>
                <a:latin typeface="Arial" pitchFamily="34" charset="0"/>
                <a:ea typeface="Arial" pitchFamily="34" charset="-122"/>
                <a:cs typeface="Arial" pitchFamily="34" charset="-120"/>
              </a:rPr>
              <a:t>Домашние дела и отдых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Some children help with chores before they relax. They may tidy the room, set the table, or put books away. Then there is a little free time for reading or talking before bedtime.
</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270000" y="1170000"/>
            <a:ext cx="5486400" cy="1302000"/>
          </a:xfrm>
          <a:prstGeom prst="rect">
            <a:avLst/>
          </a:prstGeom>
          <a:noFill/>
          <a:ln/>
        </p:spPr>
        <p:txBody>
          <a:bodyPr wrap="square" lIns="0" tIns="0" rIns="0" bIns="0" rtlCol="0" anchor="ctr"/>
          <a:lstStyle/>
          <a:p>
            <a:pPr algn="l" indent="0" marL="0">
              <a:lnSpc>
                <a:spcPct val="100000"/>
              </a:lnSpc>
              <a:buNone/>
            </a:pPr>
            <a:r>
              <a:rPr lang="en-US" sz="2800" b="1" dirty="0">
                <a:solidFill>
                  <a:srgbClr val="003BA6"/>
                </a:solidFill>
                <a:latin typeface="Arial" pitchFamily="34" charset="0"/>
                <a:ea typeface="Arial" pitchFamily="34" charset="-122"/>
                <a:cs typeface="Arial" pitchFamily="34" charset="-120"/>
              </a:rPr>
              <a:t>Итоги темы Work days
</a:t>
            </a:r>
            <a:endParaRPr lang="en-US" sz="2800" dirty="0"/>
          </a:p>
        </p:txBody>
      </p:sp>
      <p:sp>
        <p:nvSpPr>
          <p:cNvPr id="4" name="Text 1"/>
          <p:cNvSpPr txBox="1"/>
          <p:nvPr/>
        </p:nvSpPr>
        <p:spPr>
          <a:xfrm>
            <a:off x="270000" y="3427975"/>
            <a:ext cx="3498900" cy="1445700"/>
          </a:xfrm>
          <a:prstGeom prst="rect">
            <a:avLst/>
          </a:prstGeom>
          <a:noFill/>
          <a:ln/>
        </p:spPr>
        <p:txBody>
          <a:bodyPr wrap="square" lIns="0" tIns="0" rIns="0" bIns="0" rtlCol="0" anchor="b"/>
          <a:lstStyle/>
          <a:p>
            <a:pPr algn="l" indent="0" marL="0">
              <a:lnSpc>
                <a:spcPct val="115000"/>
              </a:lnSpc>
              <a:buNone/>
            </a:pPr>
            <a:r>
              <a:rPr lang="en-US" sz="1122" dirty="0">
                <a:solidFill>
                  <a:srgbClr val="003BA6"/>
                </a:solidFill>
                <a:latin typeface="Arial" pitchFamily="34" charset="0"/>
                <a:ea typeface="Arial" pitchFamily="34" charset="-122"/>
                <a:cs typeface="Arial" pitchFamily="34" charset="-120"/>
              </a:rPr>
              <a:t>Тема work days помогает назвать будние дни, описать школьный распорядок и говорить о привычных действиях в Present Simple. Эти слова делают рассказ о дне коротким, точным и понятным.
</a:t>
            </a:r>
            <a:endParaRPr lang="en-US" sz="1122"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2026-05-30T12:06:10Z</dcterms:created>
  <dcterms:modified xsi:type="dcterms:W3CDTF">2026-05-30T12:06:10Z</dcterms:modified>
</cp:coreProperties>
</file>