
<file path=[Content_Types].xml><?xml version="1.0" encoding="utf-8"?>
<Types xmlns="http://schemas.openxmlformats.org/package/2006/content-types">
  <Default Extension="xml" ContentType="application/xml"/>
  <Default Extension="rels" ContentType="application/vnd.openxmlformats-package.relationships+xml"/>
  <Default Extension="jpeg" ContentType="image/jpeg"/>
  <Default Extension="jpg" ContentType="image/jpg"/>
  <Default Extension="svg" ContentType="image/svg+xml"/>
  <Default Extension="png" ContentType="image/png"/>
  <Default Extension="gif" ContentType="image/gif"/>
  <Default Extension="m4v" ContentType="video/mp4"/>
  <Default Extension="mp4" ContentType="video/mp4"/>
  <Default Extension="vml" ContentType="application/vnd.openxmlformats-officedocument.vmlDrawing"/>
  <Default Extension="xlsx" ContentType="application/vnd.openxmlformats-officedocument.spreadsheetml.sheet"/>
  <Override PartName="/ppt/presentation.xml" ContentType="application/vnd.openxmlformats-officedocument.presentationml.presentation.main+xml"/>
  <Override PartName="/ppt/notesMasters/notesMaster1.xml" ContentType="application/vnd.openxmlformats-officedocument.presentationml.notesMaster+xml"/>
  <Override PartName="/ppt/slideMasters/slideMaster1.xml" ContentType="application/vnd.openxmlformats-officedocument.presentationml.slideMaster+xml"/>
  <Override PartName="/ppt/slides/slide1.xml" ContentType="application/vnd.openxmlformats-officedocument.presentationml.slide+xml"/>
  <Override PartName="/ppt/slideMasters/slideMaster2.xml" ContentType="application/vnd.openxmlformats-officedocument.presentationml.slideMaster+xml"/>
  <Override PartName="/ppt/slides/slide2.xml" ContentType="application/vnd.openxmlformats-officedocument.presentationml.slide+xml"/>
  <Override PartName="/ppt/slideMasters/slideMaster3.xml" ContentType="application/vnd.openxmlformats-officedocument.presentationml.slideMaster+xml"/>
  <Override PartName="/ppt/slides/slide3.xml" ContentType="application/vnd.openxmlformats-officedocument.presentationml.slide+xml"/>
  <Override PartName="/ppt/slideMasters/slideMaster4.xml" ContentType="application/vnd.openxmlformats-officedocument.presentationml.slideMaster+xml"/>
  <Override PartName="/ppt/slides/slide4.xml" ContentType="application/vnd.openxmlformats-officedocument.presentationml.slide+xml"/>
  <Override PartName="/ppt/slideMasters/slideMaster5.xml" ContentType="application/vnd.openxmlformats-officedocument.presentationml.slideMaster+xml"/>
  <Override PartName="/ppt/slides/slide5.xml" ContentType="application/vnd.openxmlformats-officedocument.presentationml.slide+xml"/>
  <Override PartName="/ppt/slideMasters/slideMaster6.xml" ContentType="application/vnd.openxmlformats-officedocument.presentationml.slideMaster+xml"/>
  <Override PartName="/ppt/slides/slide6.xml" ContentType="application/vnd.openxmlformats-officedocument.presentationml.slide+xml"/>
  <Override PartName="/ppt/slideMasters/slideMaster7.xml" ContentType="application/vnd.openxmlformats-officedocument.presentationml.slideMaster+xml"/>
  <Override PartName="/ppt/slides/slide7.xml" ContentType="application/vnd.openxmlformats-officedocument.presentationml.slide+xml"/>
  <Override PartName="/ppt/slideMasters/slideMaster8.xml" ContentType="application/vnd.openxmlformats-officedocument.presentationml.slideMaster+xml"/>
  <Override PartName="/ppt/slides/slide8.xml" ContentType="application/vnd.openxmlformats-officedocument.presentationml.slide+xml"/>
  <Override PartName="/ppt/slideMasters/slideMaster9.xml" ContentType="application/vnd.openxmlformats-officedocument.presentationml.slideMaster+xml"/>
  <Override PartName="/ppt/slides/slide9.xml" ContentType="application/vnd.openxmlformats-officedocument.presentationml.slide+xml"/>
  <Override PartName="/ppt/slideMasters/slideMaster10.xml" ContentType="application/vnd.openxmlformats-officedocument.presentationml.slideMaster+xml"/>
  <Override PartName="/ppt/slides/slide10.xml" ContentType="application/vnd.openxmlformats-officedocument.presentationml.slide+xml"/>
  <Override PartName="/ppt/slideMasters/slideMaster11.xml" ContentType="application/vnd.openxmlformats-officedocument.presentationml.slideMaster+xml"/>
  <Override PartName="/ppt/slides/slide11.xml" ContentType="application/vnd.openxmlformats-officedocument.presentationml.slide+xml"/>
  <Override PartName="/ppt/slideMasters/slideMaster12.xml" ContentType="application/vnd.openxmlformats-officedocument.presentationml.slideMaster+xml"/>
  <Override PartName="/ppt/slides/slide12.xml" ContentType="application/vnd.openxmlformats-officedocument.presentationml.slide+xml"/>
  <Override PartName="/ppt/slideMasters/slideMaster13.xml" ContentType="application/vnd.openxmlformats-officedocument.presentationml.slideMaster+xml"/>
  <Override PartName="/ppt/slides/slide13.xml" ContentType="application/vnd.openxmlformats-officedocument.presentationml.slide+xml"/>
  <Override PartName="/ppt/slideMasters/slideMaster14.xml" ContentType="application/vnd.openxmlformats-officedocument.presentationml.slideMaster+xml"/>
  <Override PartName="/ppt/slides/slide14.xml" ContentType="application/vnd.openxmlformats-officedocument.presentationml.slide+xml"/>
  <Override PartName="/ppt/slideMasters/slideMaster15.xml" ContentType="application/vnd.openxmlformats-officedocument.presentationml.slideMaster+xml"/>
  <Override PartName="/ppt/slides/slide15.xml" ContentType="application/vnd.openxmlformats-officedocument.presentationml.slide+xml"/>
  <Override PartName="/ppt/slideMasters/slideMaster16.xml" ContentType="application/vnd.openxmlformats-officedocument.presentationml.slideMaster+xml"/>
  <Override PartName="/ppt/slides/slide16.xml" ContentType="application/vnd.openxmlformats-officedocument.presentationml.slide+xml"/>
  <Override PartName="/ppt/slideMasters/slideMaster17.xml" ContentType="application/vnd.openxmlformats-officedocument.presentationml.slideMaster+xml"/>
  <Override PartName="/ppt/slides/slide17.xml" ContentType="application/vnd.openxmlformats-officedocument.presentationml.slide+xml"/>
  <Override PartName="/ppt/slideMasters/slideMaster18.xml" ContentType="application/vnd.openxmlformats-officedocument.presentationml.slideMaster+xml"/>
  <Override PartName="/ppt/slides/slide18.xml" ContentType="application/vnd.openxmlformats-officedocument.presentationml.slide+xml"/>
  <Override PartName="/ppt/slideMasters/slideMaster19.xml" ContentType="application/vnd.openxmlformats-officedocument.presentationml.slideMaster+xml"/>
  <Override PartName="/ppt/slides/slide19.xml" ContentType="application/vnd.openxmlformats-officedocument.presentationml.slide+xml"/>
  <Override PartName="/ppt/slideMasters/slideMaster20.xml" ContentType="application/vnd.openxmlformats-officedocument.presentationml.slideMaster+xml"/>
  <Override PartName="/ppt/slides/slide2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
		<Relationship Id="rId1" Type="http://schemas.openxmlformats.org/officeDocument/2006/relationships/extended-properties" Target="docProps/app.xml"/>
		<Relationship Id="rId2" Type="http://schemas.openxmlformats.org/package/2006/relationships/metadata/core-properties" Target="docProps/core.xml"/>
		<Relationship Id="rId3" Type="http://schemas.openxmlformats.org/officeDocument/2006/relationships/officeDocument" Target="ppt/presentation.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Lst>
  <p:notesMasterIdLst>
    <p:notesMasterId r:id="rId22"/>
  </p:notesMasterIdLst>
  <p:sldSz cx="9144000" cy="5143500"/>
  <p:notesSz cx="5143500" cy="9144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1"/>
    <p:restoredTop sz="94610"/>
  </p:normalViewPr>
  <p:slideViewPr>
    <p:cSldViewPr snapToGrid="0" snapToObjects="1">
      <p:cViewPr varScale="1">
        <p:scale>
          <a:sx n="136" d="100"/>
          <a:sy n="136" d="100"/>
        </p:scale>
        <p:origin x="216" y="31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9" Type="http://schemas.openxmlformats.org/officeDocument/2006/relationships/slide" Target="slides/slide8.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notesMaster" Target="notesMasters/notesMaster1.xml"/><Relationship Id="rId23" Type="http://schemas.openxmlformats.org/officeDocument/2006/relationships/presProps" Target="presProps.xml"/><Relationship Id="rId24" Type="http://schemas.openxmlformats.org/officeDocument/2006/relationships/viewProps" Target="viewProps.xml"/><Relationship Id="rId25" Type="http://schemas.openxmlformats.org/officeDocument/2006/relationships/theme" Target="theme/theme1.xml"/><Relationship Id="rId26" Type="http://schemas.openxmlformats.org/officeDocument/2006/relationships/tableStyles" Target="tableStyles.xml"/></Relationships>
</file>

<file path=ppt/notesMasters/_rels/notesMaster1.xml.rels><?xml version="1.0" encoding="UTF-8" standalone="yes"?>
<Relationships xmlns="http://schemas.openxmlformats.org/package/2006/relationships">
		<Relationship Id="rId1" Type="http://schemas.openxmlformats.org/officeDocument/2006/relationships/theme" Target="../theme/theme1.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282F153-3F37-0F45-9E97-73ACFA13230C}" type="datetimeFigureOut">
              <a:rPr lang="en-US"/>
              <a:t>7/23/19</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E5E9CC1-C706-0F49-92D6-E571CC5EEA8F}" type="slidenum">
              <a:rPr lang="en-US"/>
              <a:t>‹#›</a:t>
            </a:fld>
            <a:endParaRPr lang="en-US"/>
          </a:p>
        </p:txBody>
      </p:sp>
    </p:spTree>
    <p:extLst>
      <p:ext uri="{BB962C8B-B14F-4D97-AF65-F5344CB8AC3E}">
        <p14:creationId xmlns:p14="http://schemas.microsoft.com/office/powerpoint/2010/main" val="102408699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xml"/>
		</Relationships>
</file>

<file path=ppt/notesSlides/_rels/notesSlide2.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xml"/>
		</Relationships>
</file>

<file path=ppt/notesSlides/_rels/notesSlide3.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3.xml"/>
		</Relationships>
</file>

<file path=ppt/notesSlides/_rels/notesSlide4.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4.xml"/>
		</Relationships>
</file>

<file path=ppt/notesSlides/_rels/notesSlide5.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5.xml"/>
		</Relationships>
</file>

<file path=ppt/notesSlides/_rels/notesSlide6.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6.xml"/>
		</Relationships>
</file>

<file path=ppt/notesSlides/_rels/notesSlide7.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7.xml"/>
		</Relationships>
</file>

<file path=ppt/notesSlides/_rels/notesSlide8.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8.xml"/>
		</Relationships>
</file>

<file path=ppt/notesSlides/_rels/notesSlide9.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9.xml"/>
		</Relationships>
</file>

<file path=ppt/notesSlides/_rels/notesSlide10.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0.xml"/>
		</Relationships>
</file>

<file path=ppt/notesSlides/_rels/notesSlide11.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1.xml"/>
		</Relationships>
</file>

<file path=ppt/notesSlides/_rels/notesSlide12.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2.xml"/>
		</Relationships>
</file>

<file path=ppt/notesSlides/_rels/notesSlide13.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3.xml"/>
		</Relationships>
</file>

<file path=ppt/notesSlides/_rels/notesSlide14.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4.xml"/>
		</Relationships>
</file>

<file path=ppt/notesSlides/_rels/notesSlide15.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5.xml"/>
		</Relationships>
</file>

<file path=ppt/notesSlides/_rels/notesSlide16.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6.xml"/>
		</Relationships>
</file>

<file path=ppt/notesSlides/_rels/notesSlide17.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7.xml"/>
		</Relationships>
</file>

<file path=ppt/notesSlides/_rels/notesSlide18.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8.xml"/>
		</Relationships>
</file>

<file path=ppt/notesSlides/_rels/notesSlide19.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9.xml"/>
		</Relationships>
</file>

<file path=ppt/notesSlides/_rels/notesSlide20.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0.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20</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image" Target="../media/image-1-1.png"/><Relationship Id="rId2" Type="http://schemas.openxmlformats.org/officeDocument/2006/relationships/image" Target="../media/image-1-2.png"/><Relationship Id="rId3" Type="http://schemas.openxmlformats.org/officeDocument/2006/relationships/slideLayout" Target="../slideLayouts/slideLayout1.xml"/><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image" Target="../media/image-2-1.png"/><Relationship Id="rId2" Type="http://schemas.openxmlformats.org/officeDocument/2006/relationships/image" Target="../media/image-2-2.jpeg"/><Relationship Id="rId3" Type="http://schemas.openxmlformats.org/officeDocument/2006/relationships/slideLayout" Target="../slideLayouts/slideLayout1.xml"/><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image" Target="../media/image-3-1.png"/><Relationship Id="rId2" Type="http://schemas.openxmlformats.org/officeDocument/2006/relationships/image" Target="../media/image-3-2.png"/><Relationship Id="rId3" Type="http://schemas.openxmlformats.org/officeDocument/2006/relationships/image" Target="../media/image-3-3.png"/><Relationship Id="rId4" Type="http://schemas.openxmlformats.org/officeDocument/2006/relationships/image" Target="../media/image-3-4.png"/><Relationship Id="rId5" Type="http://schemas.openxmlformats.org/officeDocument/2006/relationships/image" Target="../media/image-3-5.png"/><Relationship Id="rId6" Type="http://schemas.openxmlformats.org/officeDocument/2006/relationships/image" Target="../media/image-3-6.png"/><Relationship Id="rId7" Type="http://schemas.openxmlformats.org/officeDocument/2006/relationships/slideLayout" Target="../slideLayouts/slideLayout1.xml"/><Relationship Id="rId8"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image" Target="../media/image-4-1.png"/><Relationship Id="rId2" Type="http://schemas.openxmlformats.org/officeDocument/2006/relationships/image" Target="../media/image-4-2.png"/><Relationship Id="rId3" Type="http://schemas.openxmlformats.org/officeDocument/2006/relationships/slideLayout" Target="../slideLayouts/slideLayout1.xml"/><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image" Target="../media/image-5-1.png"/><Relationship Id="rId2" Type="http://schemas.openxmlformats.org/officeDocument/2006/relationships/image" Target="../media/image-5-2.png"/><Relationship Id="rId3" Type="http://schemas.openxmlformats.org/officeDocument/2006/relationships/image" Target="../media/image-5-3.png"/><Relationship Id="rId4" Type="http://schemas.openxmlformats.org/officeDocument/2006/relationships/image" Target="../media/image-5-4.png"/><Relationship Id="rId5" Type="http://schemas.openxmlformats.org/officeDocument/2006/relationships/slideLayout" Target="../slideLayouts/slideLayout1.xml"/><Relationship Id="rId6"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image" Target="../media/image-6-1.png"/><Relationship Id="rId2" Type="http://schemas.openxmlformats.org/officeDocument/2006/relationships/image" Target="../media/image-6-2.png"/><Relationship Id="rId3" Type="http://schemas.openxmlformats.org/officeDocument/2006/relationships/image" Target="../media/image-6-3.png"/><Relationship Id="rId4" Type="http://schemas.openxmlformats.org/officeDocument/2006/relationships/image" Target="../media/image-6-4.png"/><Relationship Id="rId5" Type="http://schemas.openxmlformats.org/officeDocument/2006/relationships/image" Target="../media/image-6-5.png"/><Relationship Id="rId6" Type="http://schemas.openxmlformats.org/officeDocument/2006/relationships/image" Target="../media/image-6-6.png"/><Relationship Id="rId7" Type="http://schemas.openxmlformats.org/officeDocument/2006/relationships/slideLayout" Target="../slideLayouts/slideLayout1.xml"/><Relationship Id="rId8"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image" Target="../media/image-7-1.png"/><Relationship Id="rId2" Type="http://schemas.openxmlformats.org/officeDocument/2006/relationships/image" Target="../media/image-7-2.png"/><Relationship Id="rId3" Type="http://schemas.openxmlformats.org/officeDocument/2006/relationships/image" Target="../media/image-7-3.png"/><Relationship Id="rId4" Type="http://schemas.openxmlformats.org/officeDocument/2006/relationships/image" Target="../media/image-7-4.png"/><Relationship Id="rId5" Type="http://schemas.openxmlformats.org/officeDocument/2006/relationships/slideLayout" Target="../slideLayouts/slideLayout1.xml"/><Relationship Id="rId6"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1" Type="http://schemas.openxmlformats.org/officeDocument/2006/relationships/image" Target="../media/image-8-1.png"/><Relationship Id="rId2" Type="http://schemas.openxmlformats.org/officeDocument/2006/relationships/image" Target="../media/image-8-2.png"/><Relationship Id="rId3" Type="http://schemas.openxmlformats.org/officeDocument/2006/relationships/image" Target="../media/image-8-3.png"/><Relationship Id="rId4" Type="http://schemas.openxmlformats.org/officeDocument/2006/relationships/image" Target="../media/image-8-4.png"/><Relationship Id="rId5" Type="http://schemas.openxmlformats.org/officeDocument/2006/relationships/slideLayout" Target="../slideLayouts/slideLayout1.xml"/><Relationship Id="rId6"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1" Type="http://schemas.openxmlformats.org/officeDocument/2006/relationships/image" Target="../media/image-9-1.png"/><Relationship Id="rId2" Type="http://schemas.openxmlformats.org/officeDocument/2006/relationships/image" Target="../media/image-9-2.png"/><Relationship Id="rId3" Type="http://schemas.openxmlformats.org/officeDocument/2006/relationships/image" Target="../media/image-9-3.png"/><Relationship Id="rId4" Type="http://schemas.openxmlformats.org/officeDocument/2006/relationships/image" Target="../media/image-9-4.png"/><Relationship Id="rId5" Type="http://schemas.openxmlformats.org/officeDocument/2006/relationships/image" Target="../media/image-9-5.png"/><Relationship Id="rId6" Type="http://schemas.openxmlformats.org/officeDocument/2006/relationships/image" Target="../media/image-9-6.png"/><Relationship Id="rId7" Type="http://schemas.openxmlformats.org/officeDocument/2006/relationships/slideLayout" Target="../slideLayouts/slideLayout1.xml"/><Relationship Id="rId8"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1" Type="http://schemas.openxmlformats.org/officeDocument/2006/relationships/image" Target="../media/image-10-1.png"/><Relationship Id="rId2" Type="http://schemas.openxmlformats.org/officeDocument/2006/relationships/image" Target="../media/image-10-2.png"/><Relationship Id="rId3" Type="http://schemas.openxmlformats.org/officeDocument/2006/relationships/slideLayout" Target="../slideLayouts/slideLayout1.xml"/><Relationship Id="rId4"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1" Type="http://schemas.openxmlformats.org/officeDocument/2006/relationships/image" Target="../media/image-11-1.png"/><Relationship Id="rId2" Type="http://schemas.openxmlformats.org/officeDocument/2006/relationships/image" Target="../media/image-11-2.png"/><Relationship Id="rId3" Type="http://schemas.openxmlformats.org/officeDocument/2006/relationships/image" Target="../media/image-11-3.jpeg"/><Relationship Id="rId4" Type="http://schemas.openxmlformats.org/officeDocument/2006/relationships/image" Target="../media/image-11-4.png"/><Relationship Id="rId5" Type="http://schemas.openxmlformats.org/officeDocument/2006/relationships/image" Target="../media/image-11-5.jpeg"/><Relationship Id="rId6" Type="http://schemas.openxmlformats.org/officeDocument/2006/relationships/image" Target="../media/image-11-6.png"/><Relationship Id="rId7" Type="http://schemas.openxmlformats.org/officeDocument/2006/relationships/image" Target="../media/image-11-7.jpeg"/><Relationship Id="rId8" Type="http://schemas.openxmlformats.org/officeDocument/2006/relationships/slideLayout" Target="../slideLayouts/slideLayout1.xml"/><Relationship Id="rId9"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1" Type="http://schemas.openxmlformats.org/officeDocument/2006/relationships/image" Target="../media/image-12-1.png"/><Relationship Id="rId2" Type="http://schemas.openxmlformats.org/officeDocument/2006/relationships/image" Target="../media/image-12-2.png"/><Relationship Id="rId3" Type="http://schemas.openxmlformats.org/officeDocument/2006/relationships/image" Target="../media/image-12-3.png"/><Relationship Id="rId4" Type="http://schemas.openxmlformats.org/officeDocument/2006/relationships/slideLayout" Target="../slideLayouts/slideLayout1.xml"/><Relationship Id="rId5"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1" Type="http://schemas.openxmlformats.org/officeDocument/2006/relationships/image" Target="../media/image-13-1.png"/><Relationship Id="rId2" Type="http://schemas.openxmlformats.org/officeDocument/2006/relationships/image" Target="../media/image-13-2.png"/><Relationship Id="rId3" Type="http://schemas.openxmlformats.org/officeDocument/2006/relationships/image" Target="../media/image-13-3.png"/><Relationship Id="rId4" Type="http://schemas.openxmlformats.org/officeDocument/2006/relationships/image" Target="../media/image-13-4.png"/><Relationship Id="rId5" Type="http://schemas.openxmlformats.org/officeDocument/2006/relationships/image" Target="../media/image-13-5.png"/><Relationship Id="rId6" Type="http://schemas.openxmlformats.org/officeDocument/2006/relationships/slideLayout" Target="../slideLayouts/slideLayout1.xml"/><Relationship Id="rId7"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1" Type="http://schemas.openxmlformats.org/officeDocument/2006/relationships/image" Target="../media/image-14-1.png"/><Relationship Id="rId2" Type="http://schemas.openxmlformats.org/officeDocument/2006/relationships/image" Target="../media/image-14-2.png"/><Relationship Id="rId3" Type="http://schemas.openxmlformats.org/officeDocument/2006/relationships/image" Target="../media/image-14-3.png"/><Relationship Id="rId4" Type="http://schemas.openxmlformats.org/officeDocument/2006/relationships/image" Target="../media/image-14-4.png"/><Relationship Id="rId5" Type="http://schemas.openxmlformats.org/officeDocument/2006/relationships/slideLayout" Target="../slideLayouts/slideLayout1.xml"/><Relationship Id="rId6"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1" Type="http://schemas.openxmlformats.org/officeDocument/2006/relationships/image" Target="../media/image-15-1.png"/><Relationship Id="rId2" Type="http://schemas.openxmlformats.org/officeDocument/2006/relationships/image" Target="../media/image-15-2.png"/><Relationship Id="rId3" Type="http://schemas.openxmlformats.org/officeDocument/2006/relationships/slideLayout" Target="../slideLayouts/slideLayout1.xml"/><Relationship Id="rId4" Type="http://schemas.openxmlformats.org/officeDocument/2006/relationships/notesSlide" Target="../notesSlides/notesSlide15.xml"/></Relationships>
</file>

<file path=ppt/slides/_rels/slide16.xml.rels><?xml version="1.0" encoding="UTF-8" standalone="yes"?>
<Relationships xmlns="http://schemas.openxmlformats.org/package/2006/relationships"><Relationship Id="rId1" Type="http://schemas.openxmlformats.org/officeDocument/2006/relationships/image" Target="../media/image-16-1.png"/><Relationship Id="rId2" Type="http://schemas.openxmlformats.org/officeDocument/2006/relationships/image" Target="../media/image-16-2.png"/><Relationship Id="rId3" Type="http://schemas.openxmlformats.org/officeDocument/2006/relationships/image" Target="../media/image-16-3.png"/><Relationship Id="rId4" Type="http://schemas.openxmlformats.org/officeDocument/2006/relationships/image" Target="../media/image-16-4.png"/><Relationship Id="rId5" Type="http://schemas.openxmlformats.org/officeDocument/2006/relationships/image" Target="../media/image-16-5.png"/><Relationship Id="rId6" Type="http://schemas.openxmlformats.org/officeDocument/2006/relationships/slideLayout" Target="../slideLayouts/slideLayout1.xml"/><Relationship Id="rId7" Type="http://schemas.openxmlformats.org/officeDocument/2006/relationships/notesSlide" Target="../notesSlides/notesSlide16.xml"/></Relationships>
</file>

<file path=ppt/slides/_rels/slide17.xml.rels><?xml version="1.0" encoding="UTF-8" standalone="yes"?>
<Relationships xmlns="http://schemas.openxmlformats.org/package/2006/relationships"><Relationship Id="rId1" Type="http://schemas.openxmlformats.org/officeDocument/2006/relationships/image" Target="../media/image-17-1.png"/><Relationship Id="rId2" Type="http://schemas.openxmlformats.org/officeDocument/2006/relationships/image" Target="../media/image-17-2.png"/><Relationship Id="rId3" Type="http://schemas.openxmlformats.org/officeDocument/2006/relationships/image" Target="../media/image-17-3.png"/><Relationship Id="rId4" Type="http://schemas.openxmlformats.org/officeDocument/2006/relationships/slideLayout" Target="../slideLayouts/slideLayout1.xml"/><Relationship Id="rId5" Type="http://schemas.openxmlformats.org/officeDocument/2006/relationships/notesSlide" Target="../notesSlides/notesSlide17.xml"/></Relationships>
</file>

<file path=ppt/slides/_rels/slide18.xml.rels><?xml version="1.0" encoding="UTF-8" standalone="yes"?>
<Relationships xmlns="http://schemas.openxmlformats.org/package/2006/relationships"><Relationship Id="rId1" Type="http://schemas.openxmlformats.org/officeDocument/2006/relationships/image" Target="../media/image-18-1.png"/><Relationship Id="rId2" Type="http://schemas.openxmlformats.org/officeDocument/2006/relationships/image" Target="../media/image-18-2.png"/><Relationship Id="rId3" Type="http://schemas.openxmlformats.org/officeDocument/2006/relationships/image" Target="../media/image-18-3.png"/><Relationship Id="rId4" Type="http://schemas.openxmlformats.org/officeDocument/2006/relationships/image" Target="../media/image-18-4.png"/><Relationship Id="rId5" Type="http://schemas.openxmlformats.org/officeDocument/2006/relationships/slideLayout" Target="../slideLayouts/slideLayout1.xml"/><Relationship Id="rId6" Type="http://schemas.openxmlformats.org/officeDocument/2006/relationships/notesSlide" Target="../notesSlides/notesSlide18.xml"/></Relationships>
</file>

<file path=ppt/slides/_rels/slide19.xml.rels><?xml version="1.0" encoding="UTF-8" standalone="yes"?>
<Relationships xmlns="http://schemas.openxmlformats.org/package/2006/relationships"><Relationship Id="rId1" Type="http://schemas.openxmlformats.org/officeDocument/2006/relationships/image" Target="../media/image-19-1.png"/><Relationship Id="rId2" Type="http://schemas.openxmlformats.org/officeDocument/2006/relationships/image" Target="../media/image-19-2.png"/><Relationship Id="rId3" Type="http://schemas.openxmlformats.org/officeDocument/2006/relationships/image" Target="../media/image-19-3.png"/><Relationship Id="rId4" Type="http://schemas.openxmlformats.org/officeDocument/2006/relationships/image" Target="../media/image-19-4.png"/><Relationship Id="rId5" Type="http://schemas.openxmlformats.org/officeDocument/2006/relationships/slideLayout" Target="../slideLayouts/slideLayout1.xml"/><Relationship Id="rId6" Type="http://schemas.openxmlformats.org/officeDocument/2006/relationships/notesSlide" Target="../notesSlides/notesSlide19.xml"/></Relationships>
</file>

<file path=ppt/slides/_rels/slide20.xml.rels><?xml version="1.0" encoding="UTF-8" standalone="yes"?>
<Relationships xmlns="http://schemas.openxmlformats.org/package/2006/relationships"><Relationship Id="rId1" Type="http://schemas.openxmlformats.org/officeDocument/2006/relationships/image" Target="../media/image-20-1.png"/><Relationship Id="rId2" Type="http://schemas.openxmlformats.org/officeDocument/2006/relationships/slideLayout" Target="../slideLayouts/slideLayout1.xml"/><Relationship Id="rId3" Type="http://schemas.openxmlformats.org/officeDocument/2006/relationships/notesSlide" Target="../notesSlides/notesSlide20.xm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sp>
        <p:nvSpPr>
          <p:cNvPr id="4" name="Text 0"/>
          <p:cNvSpPr txBox="1"/>
          <p:nvPr/>
        </p:nvSpPr>
        <p:spPr>
          <a:xfrm>
            <a:off x="360000" y="4486500"/>
            <a:ext cx="3121500" cy="297000"/>
          </a:xfrm>
          <a:prstGeom prst="rect">
            <a:avLst/>
          </a:prstGeom>
          <a:noFill/>
          <a:ln/>
        </p:spPr>
        <p:txBody>
          <a:bodyPr wrap="square" lIns="0" tIns="0" rIns="0" bIns="0" rtlCol="0" anchor="b"/>
          <a:lstStyle/>
          <a:p>
            <a:pPr algn="l" indent="0" marL="0">
              <a:lnSpc>
                <a:spcPct val="100000"/>
              </a:lnSpc>
              <a:buNone/>
            </a:pPr>
            <a:r>
              <a:rPr lang="en-US" sz="1400" dirty="0">
                <a:solidFill>
                  <a:srgbClr val="00FFBB"/>
                </a:solidFill>
                <a:latin typeface="Arial" pitchFamily="34" charset="0"/>
                <a:ea typeface="Arial" pitchFamily="34" charset="-122"/>
                <a:cs typeface="Arial" pitchFamily="34" charset="-120"/>
              </a:rPr>
              <a:t>
</a:t>
            </a:r>
            <a:endParaRPr lang="en-US" sz="1400" dirty="0"/>
          </a:p>
        </p:txBody>
      </p:sp>
      <p:sp>
        <p:nvSpPr>
          <p:cNvPr id="5" name="Text 1"/>
          <p:cNvSpPr txBox="1"/>
          <p:nvPr/>
        </p:nvSpPr>
        <p:spPr>
          <a:xfrm>
            <a:off x="360100" y="2954238"/>
            <a:ext cx="4143300" cy="944400"/>
          </a:xfrm>
          <a:prstGeom prst="rect">
            <a:avLst/>
          </a:prstGeom>
          <a:noFill/>
          <a:ln/>
        </p:spPr>
        <p:txBody>
          <a:bodyPr wrap="square" lIns="0" tIns="0" rIns="0" bIns="0" rtlCol="0" anchor="t"/>
          <a:lstStyle/>
          <a:p>
            <a:pPr algn="l" indent="0" marL="0">
              <a:lnSpc>
                <a:spcPct val="100000"/>
              </a:lnSpc>
              <a:buNone/>
            </a:pPr>
            <a:r>
              <a:rPr lang="en-US" sz="1400" dirty="0">
                <a:solidFill>
                  <a:srgbClr val="FFFFFF"/>
                </a:solidFill>
                <a:latin typeface="Arial" pitchFamily="34" charset="0"/>
                <a:ea typeface="Arial" pitchFamily="34" charset="-122"/>
                <a:cs typeface="Arial" pitchFamily="34" charset="-120"/>
              </a:rPr>
              <a:t>Измерять нужно не только разрыв, но и его смысл.
</a:t>
            </a:r>
            <a:endParaRPr lang="en-US" sz="1400" dirty="0"/>
          </a:p>
        </p:txBody>
      </p:sp>
      <p:sp>
        <p:nvSpPr>
          <p:cNvPr id="6" name="Text 2"/>
          <p:cNvSpPr txBox="1"/>
          <p:nvPr/>
        </p:nvSpPr>
        <p:spPr>
          <a:xfrm>
            <a:off x="343375" y="1127875"/>
            <a:ext cx="5853600" cy="1652700"/>
          </a:xfrm>
          <a:prstGeom prst="rect">
            <a:avLst/>
          </a:prstGeom>
          <a:noFill/>
          <a:ln/>
        </p:spPr>
        <p:txBody>
          <a:bodyPr wrap="square" lIns="0" tIns="0" rIns="0" bIns="0" rtlCol="0" anchor="b"/>
          <a:lstStyle/>
          <a:p>
            <a:pPr algn="l" indent="0" marL="0">
              <a:lnSpc>
                <a:spcPct val="100000"/>
              </a:lnSpc>
              <a:buNone/>
            </a:pPr>
            <a:r>
              <a:rPr lang="en-US" sz="3700" b="1" dirty="0">
                <a:solidFill>
                  <a:srgbClr val="00FFBB"/>
                </a:solidFill>
                <a:latin typeface="Arial" pitchFamily="34" charset="0"/>
                <a:ea typeface="Arial" pitchFamily="34" charset="-122"/>
                <a:cs typeface="Arial" pitchFamily="34" charset="-120"/>
              </a:rPr>
              <a:t>Как измерить региональное неравенство
</a:t>
            </a:r>
            <a:endParaRPr lang="en-US" sz="37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3407259" y="360000"/>
            <a:ext cx="2329482" cy="3885000"/>
          </a:xfrm>
          <a:prstGeom prst="rect">
            <a:avLst/>
          </a:prstGeom>
        </p:spPr>
      </p:pic>
      <p:sp>
        <p:nvSpPr>
          <p:cNvPr id="4" name="Text 0"/>
          <p:cNvSpPr txBox="1"/>
          <p:nvPr/>
        </p:nvSpPr>
        <p:spPr>
          <a:xfrm>
            <a:off x="360000" y="360000"/>
            <a:ext cx="2951700" cy="2810700"/>
          </a:xfrm>
          <a:prstGeom prst="rect">
            <a:avLst/>
          </a:prstGeom>
          <a:noFill/>
          <a:ln/>
        </p:spPr>
        <p:txBody>
          <a:bodyPr wrap="square" lIns="0" tIns="0" rIns="0" bIns="0" rtlCol="0" anchor="t"/>
          <a:lstStyle/>
          <a:p>
            <a:pPr algn="l" indent="0" marL="0">
              <a:lnSpc>
                <a:spcPct val="100000"/>
              </a:lnSpc>
              <a:buNone/>
            </a:pPr>
            <a:r>
              <a:rPr lang="en-US" sz="3000" b="1" dirty="0">
                <a:solidFill>
                  <a:srgbClr val="00FFBB"/>
                </a:solidFill>
                <a:latin typeface="Arial" pitchFamily="34" charset="0"/>
                <a:ea typeface="Arial" pitchFamily="34" charset="-122"/>
                <a:cs typeface="Arial" pitchFamily="34" charset="-120"/>
              </a:rPr>
              <a:t>Как понять региональное неравенство
</a:t>
            </a:r>
            <a:endParaRPr lang="en-US" sz="3000" dirty="0"/>
          </a:p>
        </p:txBody>
      </p:sp>
      <p:sp>
        <p:nvSpPr>
          <p:cNvPr id="5" name="Text 1"/>
          <p:cNvSpPr txBox="1"/>
          <p:nvPr/>
        </p:nvSpPr>
        <p:spPr>
          <a:xfrm>
            <a:off x="6075708" y="2571750"/>
            <a:ext cx="2623800" cy="2211600"/>
          </a:xfrm>
          <a:prstGeom prst="rect">
            <a:avLst/>
          </a:prstGeom>
          <a:noFill/>
          <a:ln/>
        </p:spPr>
        <p:txBody>
          <a:bodyPr wrap="square" lIns="0" tIns="0" rIns="0" bIns="0" rtlCol="0" anchor="b"/>
          <a:lstStyle/>
          <a:p>
            <a:pPr algn="l" indent="0" marL="0">
              <a:lnSpc>
                <a:spcPct val="100000"/>
              </a:lnSpc>
              <a:buNone/>
            </a:pPr>
            <a:r>
              <a:rPr lang="en-US" sz="1400" dirty="0">
                <a:solidFill>
                  <a:srgbClr val="FFFFFF"/>
                </a:solidFill>
                <a:latin typeface="Arial" pitchFamily="34" charset="0"/>
                <a:ea typeface="Arial" pitchFamily="34" charset="-122"/>
                <a:cs typeface="Arial" pitchFamily="34" charset="-120"/>
              </a:rPr>
              <a:t>Региональное неравенство — это не один разрыв, а совокупность различий в доходах, работе, образовании и здоровье. Чтобы не запутаться, сначала нужно понять, что именно сравнивается и в каких единицах.
</a:t>
            </a:r>
            <a:endParaRPr lang="en-US" sz="1400" dirty="0"/>
          </a:p>
        </p:txBody>
      </p:sp>
      <p:sp>
        <p:nvSpPr>
          <p:cNvPr id="6" name="Text 2"/>
          <p:cNvSpPr txBox="1"/>
          <p:nvPr/>
        </p:nvSpPr>
        <p:spPr>
          <a:xfrm>
            <a:off x="8784000" y="4783350"/>
            <a:ext cx="360000" cy="360300"/>
          </a:xfrm>
          <a:prstGeom prst="rect">
            <a:avLst/>
          </a:prstGeom>
          <a:noFill/>
          <a:ln/>
        </p:spPr>
        <p:txBody>
          <a:bodyPr wrap="square" lIns="0" tIns="0" rIns="0" bIns="0" rtlCol="0" anchor="t"/>
          <a:lstStyle/>
          <a:p>
            <a:pPr algn="ctr" indent="0" marL="0">
              <a:lnSpc>
                <a:spcPct val="90000"/>
              </a:lnSpc>
              <a:buNone/>
            </a:pPr>
            <a:r>
              <a:rPr lang="en-US" sz="1300" dirty="0">
                <a:solidFill>
                  <a:srgbClr val="00FFBB"/>
                </a:solidFill>
                <a:latin typeface="Arial" pitchFamily="34" charset="0"/>
                <a:ea typeface="Arial" pitchFamily="34" charset="-122"/>
                <a:cs typeface="Arial" pitchFamily="34" charset="-120"/>
              </a:rPr>
              <a:t>2</a:t>
            </a:r>
            <a:endParaRPr lang="en-US" sz="13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sp>
        <p:nvSpPr>
          <p:cNvPr id="8" name="Text 0"/>
          <p:cNvSpPr txBox="1"/>
          <p:nvPr/>
        </p:nvSpPr>
        <p:spPr>
          <a:xfrm>
            <a:off x="4206525" y="457200"/>
            <a:ext cx="4577400" cy="1365900"/>
          </a:xfrm>
          <a:prstGeom prst="rect">
            <a:avLst/>
          </a:prstGeom>
          <a:noFill/>
          <a:ln/>
        </p:spPr>
        <p:txBody>
          <a:bodyPr wrap="square" lIns="0" tIns="0" rIns="0" bIns="0" rtlCol="0" anchor="t"/>
          <a:lstStyle/>
          <a:p>
            <a:pPr algn="l" indent="0" marL="0">
              <a:lnSpc>
                <a:spcPct val="100000"/>
              </a:lnSpc>
              <a:buNone/>
            </a:pPr>
            <a:r>
              <a:rPr lang="en-US" sz="3200" b="1" dirty="0">
                <a:solidFill>
                  <a:srgbClr val="FFFFFF"/>
                </a:solidFill>
                <a:latin typeface="Arial" pitchFamily="34" charset="0"/>
                <a:ea typeface="Arial" pitchFamily="34" charset="-122"/>
                <a:cs typeface="Arial" pitchFamily="34" charset="-120"/>
              </a:rPr>
              <a:t>Какие различия считаются неравенством
</a:t>
            </a:r>
            <a:endParaRPr lang="en-US" sz="3200" dirty="0"/>
          </a:p>
        </p:txBody>
      </p:sp>
      <p:sp>
        <p:nvSpPr>
          <p:cNvPr id="9" name="Text 1"/>
          <p:cNvSpPr txBox="1"/>
          <p:nvPr/>
        </p:nvSpPr>
        <p:spPr>
          <a:xfrm>
            <a:off x="8784000" y="4783350"/>
            <a:ext cx="360000" cy="360300"/>
          </a:xfrm>
          <a:prstGeom prst="rect">
            <a:avLst/>
          </a:prstGeom>
          <a:noFill/>
          <a:ln/>
        </p:spPr>
        <p:txBody>
          <a:bodyPr wrap="square" lIns="0" tIns="0" rIns="0" bIns="0" rtlCol="0" anchor="t"/>
          <a:lstStyle/>
          <a:p>
            <a:pPr algn="ctr" indent="0" marL="0">
              <a:lnSpc>
                <a:spcPct val="100000"/>
              </a:lnSpc>
              <a:buNone/>
            </a:pPr>
            <a:r>
              <a:rPr lang="en-US" sz="1300" dirty="0">
                <a:solidFill>
                  <a:srgbClr val="00FFBB"/>
                </a:solidFill>
                <a:latin typeface="Arial" pitchFamily="34" charset="0"/>
                <a:ea typeface="Arial" pitchFamily="34" charset="-122"/>
                <a:cs typeface="Arial" pitchFamily="34" charset="-120"/>
              </a:rPr>
              <a:t>3</a:t>
            </a:r>
            <a:endParaRPr lang="en-US" sz="1300" dirty="0"/>
          </a:p>
        </p:txBody>
      </p:sp>
      <p:sp>
        <p:nvSpPr>
          <p:cNvPr id="10" name="Text 2"/>
          <p:cNvSpPr txBox="1"/>
          <p:nvPr/>
        </p:nvSpPr>
        <p:spPr>
          <a:xfrm>
            <a:off x="4662825" y="2211612"/>
            <a:ext cx="4122600" cy="424800"/>
          </a:xfrm>
          <a:prstGeom prst="rect">
            <a:avLst/>
          </a:prstGeom>
          <a:noFill/>
          <a:ln/>
        </p:spPr>
        <p:txBody>
          <a:bodyPr wrap="square" lIns="0" tIns="0" rIns="0" bIns="0" rtlCol="0" anchor="t"/>
          <a:lstStyle/>
          <a:p>
            <a:pPr algn="l" indent="0" marL="0">
              <a:lnSpc>
                <a:spcPct val="100000"/>
              </a:lnSpc>
              <a:buNone/>
            </a:pPr>
            <a:r>
              <a:rPr lang="en-US" sz="900" dirty="0">
                <a:solidFill>
                  <a:srgbClr val="FFFFFF"/>
                </a:solidFill>
                <a:latin typeface="Arial" pitchFamily="34" charset="0"/>
                <a:ea typeface="Arial" pitchFamily="34" charset="-122"/>
                <a:cs typeface="Arial" pitchFamily="34" charset="-120"/>
              </a:rPr>
              <a:t>Сравнивать можно результаты: доходы, занятость, успеваемость, продолжительность жизни и доступ к услугам. Тогда видно, где территория живёт лучше или хуже по конкретному показателю.
</a:t>
            </a:r>
            <a:endParaRPr lang="en-US" sz="900" dirty="0"/>
          </a:p>
        </p:txBody>
      </p:sp>
      <p:sp>
        <p:nvSpPr>
          <p:cNvPr id="11" name="Text 3"/>
          <p:cNvSpPr txBox="1"/>
          <p:nvPr/>
        </p:nvSpPr>
        <p:spPr>
          <a:xfrm>
            <a:off x="4662826" y="1989712"/>
            <a:ext cx="4122600" cy="180000"/>
          </a:xfrm>
          <a:prstGeom prst="rect">
            <a:avLst/>
          </a:prstGeom>
          <a:noFill/>
          <a:ln/>
        </p:spPr>
        <p:txBody>
          <a:bodyPr wrap="square" lIns="0" tIns="0" rIns="0" bIns="0" rtlCol="0" anchor="ctr"/>
          <a:lstStyle/>
          <a:p>
            <a:pPr algn="l" indent="0" marL="0">
              <a:lnSpc>
                <a:spcPct val="100000"/>
              </a:lnSpc>
              <a:buNone/>
            </a:pPr>
            <a:r>
              <a:rPr lang="en-US" sz="1100" b="1" dirty="0">
                <a:solidFill>
                  <a:srgbClr val="00FFBB"/>
                </a:solidFill>
                <a:latin typeface="Arial" pitchFamily="34" charset="0"/>
                <a:ea typeface="Arial" pitchFamily="34" charset="-122"/>
                <a:cs typeface="Arial" pitchFamily="34" charset="-120"/>
              </a:rPr>
              <a:t>Результаты
</a:t>
            </a:r>
            <a:endParaRPr lang="en-US" sz="1100" dirty="0"/>
          </a:p>
        </p:txBody>
      </p:sp>
      <p:sp>
        <p:nvSpPr>
          <p:cNvPr id="12" name="Text 4"/>
          <p:cNvSpPr txBox="1"/>
          <p:nvPr/>
        </p:nvSpPr>
        <p:spPr>
          <a:xfrm>
            <a:off x="4662825" y="2961262"/>
            <a:ext cx="4122600" cy="424800"/>
          </a:xfrm>
          <a:prstGeom prst="rect">
            <a:avLst/>
          </a:prstGeom>
          <a:noFill/>
          <a:ln/>
        </p:spPr>
        <p:txBody>
          <a:bodyPr wrap="square" lIns="0" tIns="0" rIns="0" bIns="0" rtlCol="0" anchor="t"/>
          <a:lstStyle/>
          <a:p>
            <a:pPr algn="l" indent="0" marL="0">
              <a:lnSpc>
                <a:spcPct val="100000"/>
              </a:lnSpc>
              <a:buNone/>
            </a:pPr>
            <a:r>
              <a:rPr lang="en-US" sz="900" dirty="0">
                <a:solidFill>
                  <a:srgbClr val="FFFFFF"/>
                </a:solidFill>
                <a:latin typeface="Arial" pitchFamily="34" charset="0"/>
                <a:ea typeface="Arial" pitchFamily="34" charset="-122"/>
                <a:cs typeface="Arial" pitchFamily="34" charset="-120"/>
              </a:rPr>
              <a:t>Можно сравнивать возможности: наличие школ, больниц, транспорта, рабочих мест и цифровой инфраструктуры. В этом случае важен не только итог, но и условия, в которых он формируется.
</a:t>
            </a:r>
            <a:endParaRPr lang="en-US" sz="900" dirty="0"/>
          </a:p>
        </p:txBody>
      </p:sp>
      <p:sp>
        <p:nvSpPr>
          <p:cNvPr id="13" name="Text 5"/>
          <p:cNvSpPr txBox="1"/>
          <p:nvPr/>
        </p:nvSpPr>
        <p:spPr>
          <a:xfrm>
            <a:off x="4662826" y="2739362"/>
            <a:ext cx="4122600" cy="180000"/>
          </a:xfrm>
          <a:prstGeom prst="rect">
            <a:avLst/>
          </a:prstGeom>
          <a:noFill/>
          <a:ln/>
        </p:spPr>
        <p:txBody>
          <a:bodyPr wrap="square" lIns="0" tIns="0" rIns="0" bIns="0" rtlCol="0" anchor="ctr"/>
          <a:lstStyle/>
          <a:p>
            <a:pPr algn="l" indent="0" marL="0">
              <a:lnSpc>
                <a:spcPct val="100000"/>
              </a:lnSpc>
              <a:buNone/>
            </a:pPr>
            <a:r>
              <a:rPr lang="en-US" sz="1100" b="1" dirty="0">
                <a:solidFill>
                  <a:srgbClr val="00FFBB"/>
                </a:solidFill>
                <a:latin typeface="Arial" pitchFamily="34" charset="0"/>
                <a:ea typeface="Arial" pitchFamily="34" charset="-122"/>
                <a:cs typeface="Arial" pitchFamily="34" charset="-120"/>
              </a:rPr>
              <a:t>Возможности
</a:t>
            </a:r>
            <a:endParaRPr lang="en-US" sz="1100" dirty="0"/>
          </a:p>
        </p:txBody>
      </p:sp>
      <p:sp>
        <p:nvSpPr>
          <p:cNvPr id="14" name="Text 6"/>
          <p:cNvSpPr txBox="1"/>
          <p:nvPr/>
        </p:nvSpPr>
        <p:spPr>
          <a:xfrm>
            <a:off x="4662825" y="3710912"/>
            <a:ext cx="4122600" cy="424800"/>
          </a:xfrm>
          <a:prstGeom prst="rect">
            <a:avLst/>
          </a:prstGeom>
          <a:noFill/>
          <a:ln/>
        </p:spPr>
        <p:txBody>
          <a:bodyPr wrap="square" lIns="0" tIns="0" rIns="0" bIns="0" rtlCol="0" anchor="t"/>
          <a:lstStyle/>
          <a:p>
            <a:pPr algn="l" indent="0" marL="0">
              <a:lnSpc>
                <a:spcPct val="100000"/>
              </a:lnSpc>
              <a:buNone/>
            </a:pPr>
            <a:r>
              <a:rPr lang="en-US" sz="900" dirty="0">
                <a:solidFill>
                  <a:srgbClr val="FFFFFF"/>
                </a:solidFill>
                <a:latin typeface="Arial" pitchFamily="34" charset="0"/>
                <a:ea typeface="Arial" pitchFamily="34" charset="-122"/>
                <a:cs typeface="Arial" pitchFamily="34" charset="-120"/>
              </a:rPr>
              <a:t>Важно смотреть и на внутренние различия: внутри одного региона могут сосуществовать благополучные и отстающие районы. Средний показатель не всегда отражает эту неоднородность.
</a:t>
            </a:r>
            <a:endParaRPr lang="en-US" sz="900" dirty="0"/>
          </a:p>
        </p:txBody>
      </p:sp>
      <p:sp>
        <p:nvSpPr>
          <p:cNvPr id="15" name="Text 7"/>
          <p:cNvSpPr txBox="1"/>
          <p:nvPr/>
        </p:nvSpPr>
        <p:spPr>
          <a:xfrm>
            <a:off x="4662826" y="3489012"/>
            <a:ext cx="4122600" cy="180000"/>
          </a:xfrm>
          <a:prstGeom prst="rect">
            <a:avLst/>
          </a:prstGeom>
          <a:noFill/>
          <a:ln/>
        </p:spPr>
        <p:txBody>
          <a:bodyPr wrap="square" lIns="0" tIns="0" rIns="0" bIns="0" rtlCol="0" anchor="ctr"/>
          <a:lstStyle/>
          <a:p>
            <a:pPr algn="l" indent="0" marL="0">
              <a:lnSpc>
                <a:spcPct val="100000"/>
              </a:lnSpc>
              <a:buNone/>
            </a:pPr>
            <a:r>
              <a:rPr lang="en-US" sz="1100" b="1" dirty="0">
                <a:solidFill>
                  <a:srgbClr val="00FFBB"/>
                </a:solidFill>
                <a:latin typeface="Arial" pitchFamily="34" charset="0"/>
                <a:ea typeface="Arial" pitchFamily="34" charset="-122"/>
                <a:cs typeface="Arial" pitchFamily="34" charset="-120"/>
              </a:rPr>
              <a:t>Внутренний разброс
</a:t>
            </a:r>
            <a:endParaRPr lang="en-US" sz="1100" dirty="0"/>
          </a:p>
        </p:txBody>
      </p:sp>
      <p:sp>
        <p:nvSpPr>
          <p:cNvPr id="16" name="Text 8"/>
          <p:cNvSpPr txBox="1"/>
          <p:nvPr/>
        </p:nvSpPr>
        <p:spPr>
          <a:xfrm>
            <a:off x="4662825" y="4460562"/>
            <a:ext cx="4122600" cy="424800"/>
          </a:xfrm>
          <a:prstGeom prst="rect">
            <a:avLst/>
          </a:prstGeom>
          <a:noFill/>
          <a:ln/>
        </p:spPr>
        <p:txBody>
          <a:bodyPr wrap="square" lIns="0" tIns="0" rIns="0" bIns="0" rtlCol="0" anchor="t"/>
          <a:lstStyle/>
          <a:p>
            <a:pPr algn="l" indent="0" marL="0">
              <a:lnSpc>
                <a:spcPct val="100000"/>
              </a:lnSpc>
              <a:buNone/>
            </a:pPr>
            <a:r>
              <a:rPr lang="en-US" sz="900" dirty="0">
                <a:solidFill>
                  <a:srgbClr val="FFFFFF"/>
                </a:solidFill>
                <a:latin typeface="Arial" pitchFamily="34" charset="0"/>
                <a:ea typeface="Arial" pitchFamily="34" charset="-122"/>
                <a:cs typeface="Arial" pitchFamily="34" charset="-120"/>
              </a:rPr>
              <a:t>Один индикатор не описывает всё неравенство. Для полного вывода обычно нужны несколько показателей, которые дополняют друг друга и показывают разные стороны одной проблемы.
</a:t>
            </a:r>
            <a:endParaRPr lang="en-US" sz="900" dirty="0"/>
          </a:p>
        </p:txBody>
      </p:sp>
      <p:sp>
        <p:nvSpPr>
          <p:cNvPr id="17" name="Text 9"/>
          <p:cNvSpPr txBox="1"/>
          <p:nvPr/>
        </p:nvSpPr>
        <p:spPr>
          <a:xfrm>
            <a:off x="4662826" y="4238662"/>
            <a:ext cx="4122600" cy="180000"/>
          </a:xfrm>
          <a:prstGeom prst="rect">
            <a:avLst/>
          </a:prstGeom>
          <a:noFill/>
          <a:ln/>
        </p:spPr>
        <p:txBody>
          <a:bodyPr wrap="square" lIns="0" tIns="0" rIns="0" bIns="0" rtlCol="0" anchor="ctr"/>
          <a:lstStyle/>
          <a:p>
            <a:pPr algn="l" indent="0" marL="0">
              <a:lnSpc>
                <a:spcPct val="100000"/>
              </a:lnSpc>
              <a:buNone/>
            </a:pPr>
            <a:r>
              <a:rPr lang="en-US" sz="1100" b="1" dirty="0">
                <a:solidFill>
                  <a:srgbClr val="00FFBB"/>
                </a:solidFill>
                <a:latin typeface="Arial" pitchFamily="34" charset="0"/>
                <a:ea typeface="Arial" pitchFamily="34" charset="-122"/>
                <a:cs typeface="Arial" pitchFamily="34" charset="-120"/>
              </a:rPr>
              <a:t>Несколько взглядов
</a:t>
            </a:r>
            <a:endParaRPr lang="en-US" sz="11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362181" y="1556625"/>
            <a:ext cx="8434038" cy="3217500"/>
          </a:xfrm>
          <a:prstGeom prst="rect">
            <a:avLst/>
          </a:prstGeom>
        </p:spPr>
      </p:pic>
      <p:sp>
        <p:nvSpPr>
          <p:cNvPr id="4" name="Text 0"/>
          <p:cNvSpPr txBox="1"/>
          <p:nvPr/>
        </p:nvSpPr>
        <p:spPr>
          <a:xfrm>
            <a:off x="360000" y="360000"/>
            <a:ext cx="8424000" cy="488100"/>
          </a:xfrm>
          <a:prstGeom prst="rect">
            <a:avLst/>
          </a:prstGeom>
          <a:noFill/>
          <a:ln/>
        </p:spPr>
        <p:txBody>
          <a:bodyPr wrap="square" lIns="0" tIns="0" rIns="0" bIns="0" rtlCol="0" anchor="t"/>
          <a:lstStyle/>
          <a:p>
            <a:pPr algn="l" indent="0" marL="0">
              <a:lnSpc>
                <a:spcPct val="100000"/>
              </a:lnSpc>
              <a:buNone/>
            </a:pPr>
            <a:r>
              <a:rPr lang="en-US" sz="3200" b="1" dirty="0">
                <a:solidFill>
                  <a:srgbClr val="00FFBB"/>
                </a:solidFill>
                <a:latin typeface="Arial" pitchFamily="34" charset="0"/>
                <a:ea typeface="Arial" pitchFamily="34" charset="-122"/>
                <a:cs typeface="Arial" pitchFamily="34" charset="-120"/>
              </a:rPr>
              <a:t>Путь исследования от вопроса к выводу
</a:t>
            </a:r>
            <a:endParaRPr lang="en-US" sz="3200" dirty="0"/>
          </a:p>
        </p:txBody>
      </p:sp>
      <p:sp>
        <p:nvSpPr>
          <p:cNvPr id="5" name="Text 1"/>
          <p:cNvSpPr txBox="1"/>
          <p:nvPr/>
        </p:nvSpPr>
        <p:spPr>
          <a:xfrm>
            <a:off x="8784000" y="4783350"/>
            <a:ext cx="360000" cy="360300"/>
          </a:xfrm>
          <a:prstGeom prst="rect">
            <a:avLst/>
          </a:prstGeom>
          <a:noFill/>
          <a:ln/>
        </p:spPr>
        <p:txBody>
          <a:bodyPr wrap="square" lIns="0" tIns="0" rIns="0" bIns="0" rtlCol="0" anchor="t"/>
          <a:lstStyle/>
          <a:p>
            <a:pPr algn="ctr" indent="0" marL="0">
              <a:lnSpc>
                <a:spcPct val="90000"/>
              </a:lnSpc>
              <a:buNone/>
            </a:pPr>
            <a:r>
              <a:rPr lang="en-US" sz="1300" dirty="0">
                <a:solidFill>
                  <a:srgbClr val="00FFBB"/>
                </a:solidFill>
                <a:latin typeface="Arial" pitchFamily="34" charset="0"/>
                <a:ea typeface="Arial" pitchFamily="34" charset="-122"/>
                <a:cs typeface="Arial" pitchFamily="34" charset="-120"/>
              </a:rPr>
              <a:t>4</a:t>
            </a:r>
            <a:endParaRPr lang="en-US" sz="1300" dirty="0"/>
          </a:p>
        </p:txBody>
      </p:sp>
      <p:sp>
        <p:nvSpPr>
          <p:cNvPr id="6" name="Text 2"/>
          <p:cNvSpPr txBox="1"/>
          <p:nvPr/>
        </p:nvSpPr>
        <p:spPr>
          <a:xfrm>
            <a:off x="360050" y="983413"/>
            <a:ext cx="8424000" cy="462900"/>
          </a:xfrm>
          <a:prstGeom prst="rect">
            <a:avLst/>
          </a:prstGeom>
          <a:noFill/>
          <a:ln/>
        </p:spPr>
        <p:txBody>
          <a:bodyPr wrap="square" lIns="0" tIns="0" rIns="0" bIns="0" rtlCol="0" anchor="t"/>
          <a:lstStyle/>
          <a:p>
            <a:pPr algn="l" indent="0" marL="0">
              <a:lnSpc>
                <a:spcPct val="100000"/>
              </a:lnSpc>
              <a:buNone/>
            </a:pPr>
            <a:r>
              <a:rPr lang="en-US" sz="1400" dirty="0">
                <a:solidFill>
                  <a:srgbClr val="FFFFFF"/>
                </a:solidFill>
                <a:latin typeface="Arial" pitchFamily="34" charset="0"/>
                <a:ea typeface="Arial" pitchFamily="34" charset="-122"/>
                <a:cs typeface="Arial" pitchFamily="34" charset="-120"/>
              </a:rPr>
              <a:t>Последовательность помогает не смешивать разные виды различий и не делать случайных выводов.
</a:t>
            </a:r>
            <a:endParaRPr lang="en-US" sz="14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sp>
        <p:nvSpPr>
          <p:cNvPr id="6" name="Text 0"/>
          <p:cNvSpPr txBox="1"/>
          <p:nvPr/>
        </p:nvSpPr>
        <p:spPr>
          <a:xfrm>
            <a:off x="8784000" y="4783350"/>
            <a:ext cx="360000" cy="360300"/>
          </a:xfrm>
          <a:prstGeom prst="rect">
            <a:avLst/>
          </a:prstGeom>
          <a:noFill/>
          <a:ln/>
        </p:spPr>
        <p:txBody>
          <a:bodyPr wrap="square" lIns="0" tIns="0" rIns="0" bIns="0" rtlCol="0" anchor="t"/>
          <a:lstStyle/>
          <a:p>
            <a:pPr algn="ctr" indent="0" marL="0">
              <a:lnSpc>
                <a:spcPct val="100000"/>
              </a:lnSpc>
              <a:buNone/>
            </a:pPr>
            <a:r>
              <a:rPr lang="en-US" sz="1300" dirty="0">
                <a:solidFill>
                  <a:srgbClr val="232323"/>
                </a:solidFill>
                <a:latin typeface="Arial" pitchFamily="34" charset="0"/>
                <a:ea typeface="Arial" pitchFamily="34" charset="-122"/>
                <a:cs typeface="Arial" pitchFamily="34" charset="-120"/>
              </a:rPr>
              <a:t>5</a:t>
            </a:r>
            <a:endParaRPr lang="en-US" sz="1300" dirty="0"/>
          </a:p>
        </p:txBody>
      </p:sp>
      <p:sp>
        <p:nvSpPr>
          <p:cNvPr id="7" name="Text 1"/>
          <p:cNvSpPr txBox="1"/>
          <p:nvPr/>
        </p:nvSpPr>
        <p:spPr>
          <a:xfrm>
            <a:off x="360000" y="360000"/>
            <a:ext cx="8228400" cy="810300"/>
          </a:xfrm>
          <a:prstGeom prst="rect">
            <a:avLst/>
          </a:prstGeom>
          <a:noFill/>
          <a:ln/>
        </p:spPr>
        <p:txBody>
          <a:bodyPr wrap="square" lIns="0" tIns="0" rIns="0" bIns="0" rtlCol="0" anchor="t"/>
          <a:lstStyle/>
          <a:p>
            <a:pPr algn="l" indent="0" marL="0">
              <a:lnSpc>
                <a:spcPct val="100000"/>
              </a:lnSpc>
              <a:buNone/>
            </a:pPr>
            <a:r>
              <a:rPr lang="en-US" sz="2900" b="1" dirty="0">
                <a:solidFill>
                  <a:srgbClr val="232323"/>
                </a:solidFill>
                <a:latin typeface="Arial" pitchFamily="34" charset="0"/>
                <a:ea typeface="Arial" pitchFamily="34" charset="-122"/>
                <a:cs typeface="Arial" pitchFamily="34" charset="-120"/>
              </a:rPr>
              <a:t>География измерения: уровень и единица наблюдения
</a:t>
            </a:r>
            <a:endParaRPr lang="en-US" sz="2900" dirty="0"/>
          </a:p>
        </p:txBody>
      </p:sp>
      <p:sp>
        <p:nvSpPr>
          <p:cNvPr id="8" name="Text 2"/>
          <p:cNvSpPr txBox="1"/>
          <p:nvPr/>
        </p:nvSpPr>
        <p:spPr>
          <a:xfrm>
            <a:off x="360000" y="3044977"/>
            <a:ext cx="2644500" cy="1674300"/>
          </a:xfrm>
          <a:prstGeom prst="rect">
            <a:avLst/>
          </a:prstGeom>
          <a:noFill/>
          <a:ln/>
        </p:spPr>
        <p:txBody>
          <a:bodyPr wrap="square" lIns="0" tIns="0" rIns="0" bIns="0" rtlCol="0" anchor="t"/>
          <a:lstStyle/>
          <a:p>
            <a:pPr algn="l" indent="0" marL="0">
              <a:lnSpc>
                <a:spcPct val="100000"/>
              </a:lnSpc>
              <a:buNone/>
            </a:pPr>
            <a:r>
              <a:rPr lang="en-US" sz="1400" dirty="0">
                <a:solidFill>
                  <a:srgbClr val="232323"/>
                </a:solidFill>
                <a:latin typeface="Arial" pitchFamily="34" charset="0"/>
                <a:ea typeface="Arial" pitchFamily="34" charset="-122"/>
                <a:cs typeface="Arial" pitchFamily="34" charset="-120"/>
              </a:rPr>
              <a:t>На уровне страны, области или района картина может меняться заметно. Чем крупнее территория, тем сильнее сглаживаются локальные различия, а на мелком уровне они становятся виднее.
</a:t>
            </a:r>
            <a:endParaRPr lang="en-US" sz="1400" dirty="0"/>
          </a:p>
        </p:txBody>
      </p:sp>
      <p:sp>
        <p:nvSpPr>
          <p:cNvPr id="9" name="Text 3"/>
          <p:cNvSpPr txBox="1"/>
          <p:nvPr/>
        </p:nvSpPr>
        <p:spPr>
          <a:xfrm>
            <a:off x="360000" y="2470775"/>
            <a:ext cx="2644500" cy="449400"/>
          </a:xfrm>
          <a:prstGeom prst="rect">
            <a:avLst/>
          </a:prstGeom>
          <a:noFill/>
          <a:ln/>
        </p:spPr>
        <p:txBody>
          <a:bodyPr wrap="square" lIns="0" tIns="0" rIns="0" bIns="0" rtlCol="0" anchor="ctr"/>
          <a:lstStyle/>
          <a:p>
            <a:pPr algn="l" indent="0" marL="0">
              <a:lnSpc>
                <a:spcPct val="100000"/>
              </a:lnSpc>
              <a:buNone/>
            </a:pPr>
            <a:r>
              <a:rPr lang="en-US" sz="1600" b="1" dirty="0">
                <a:solidFill>
                  <a:srgbClr val="232323"/>
                </a:solidFill>
                <a:latin typeface="Arial" pitchFamily="34" charset="0"/>
                <a:ea typeface="Arial" pitchFamily="34" charset="-122"/>
                <a:cs typeface="Arial" pitchFamily="34" charset="-120"/>
              </a:rPr>
              <a:t>Уровень территории
</a:t>
            </a:r>
            <a:endParaRPr lang="en-US" sz="1600" dirty="0"/>
          </a:p>
        </p:txBody>
      </p:sp>
      <p:sp>
        <p:nvSpPr>
          <p:cNvPr id="10" name="Text 4"/>
          <p:cNvSpPr txBox="1"/>
          <p:nvPr/>
        </p:nvSpPr>
        <p:spPr>
          <a:xfrm>
            <a:off x="6136450" y="3044977"/>
            <a:ext cx="2644500" cy="1674300"/>
          </a:xfrm>
          <a:prstGeom prst="rect">
            <a:avLst/>
          </a:prstGeom>
          <a:noFill/>
          <a:ln/>
        </p:spPr>
        <p:txBody>
          <a:bodyPr wrap="square" lIns="0" tIns="0" rIns="0" bIns="0" rtlCol="0" anchor="t"/>
          <a:lstStyle/>
          <a:p>
            <a:pPr algn="l" indent="0" marL="0">
              <a:lnSpc>
                <a:spcPct val="100000"/>
              </a:lnSpc>
              <a:buNone/>
            </a:pPr>
            <a:r>
              <a:rPr lang="en-US" sz="1400" dirty="0">
                <a:solidFill>
                  <a:srgbClr val="232323"/>
                </a:solidFill>
                <a:latin typeface="Arial" pitchFamily="34" charset="0"/>
                <a:ea typeface="Arial" pitchFamily="34" charset="-122"/>
                <a:cs typeface="Arial" pitchFamily="34" charset="-120"/>
              </a:rPr>
              <a:t>Выбор детализации зависит от цели анализа. Если нужно увидеть локальные проблемы, полезнее более мелкая география; если нужен общий обзор, лучше сравнивать укрупнённые территории.
</a:t>
            </a:r>
            <a:endParaRPr lang="en-US" sz="1400" dirty="0"/>
          </a:p>
        </p:txBody>
      </p:sp>
      <p:sp>
        <p:nvSpPr>
          <p:cNvPr id="11" name="Text 5"/>
          <p:cNvSpPr txBox="1"/>
          <p:nvPr/>
        </p:nvSpPr>
        <p:spPr>
          <a:xfrm>
            <a:off x="6136450" y="2470775"/>
            <a:ext cx="2644500" cy="449400"/>
          </a:xfrm>
          <a:prstGeom prst="rect">
            <a:avLst/>
          </a:prstGeom>
          <a:noFill/>
          <a:ln/>
        </p:spPr>
        <p:txBody>
          <a:bodyPr wrap="square" lIns="0" tIns="0" rIns="0" bIns="0" rtlCol="0" anchor="ctr"/>
          <a:lstStyle/>
          <a:p>
            <a:pPr algn="l" indent="0" marL="0">
              <a:lnSpc>
                <a:spcPct val="100000"/>
              </a:lnSpc>
              <a:buNone/>
            </a:pPr>
            <a:r>
              <a:rPr lang="en-US" sz="1600" b="1" dirty="0">
                <a:solidFill>
                  <a:srgbClr val="232323"/>
                </a:solidFill>
                <a:latin typeface="Arial" pitchFamily="34" charset="0"/>
                <a:ea typeface="Arial" pitchFamily="34" charset="-122"/>
                <a:cs typeface="Arial" pitchFamily="34" charset="-120"/>
              </a:rPr>
              <a:t>Почему это важно
</a:t>
            </a:r>
            <a:endParaRPr lang="en-US" sz="1600" dirty="0"/>
          </a:p>
        </p:txBody>
      </p:sp>
      <p:sp>
        <p:nvSpPr>
          <p:cNvPr id="12" name="Text 6"/>
          <p:cNvSpPr txBox="1"/>
          <p:nvPr/>
        </p:nvSpPr>
        <p:spPr>
          <a:xfrm>
            <a:off x="3248225" y="3044977"/>
            <a:ext cx="2644500" cy="1674300"/>
          </a:xfrm>
          <a:prstGeom prst="rect">
            <a:avLst/>
          </a:prstGeom>
          <a:noFill/>
          <a:ln/>
        </p:spPr>
        <p:txBody>
          <a:bodyPr wrap="square" lIns="0" tIns="0" rIns="0" bIns="0" rtlCol="0" anchor="t"/>
          <a:lstStyle/>
          <a:p>
            <a:pPr algn="l" indent="0" marL="0">
              <a:lnSpc>
                <a:spcPct val="100000"/>
              </a:lnSpc>
              <a:buNone/>
            </a:pPr>
            <a:r>
              <a:rPr lang="en-US" sz="1400" dirty="0">
                <a:solidFill>
                  <a:srgbClr val="232323"/>
                </a:solidFill>
                <a:latin typeface="Arial" pitchFamily="34" charset="0"/>
                <a:ea typeface="Arial" pitchFamily="34" charset="-122"/>
                <a:cs typeface="Arial" pitchFamily="34" charset="-120"/>
              </a:rPr>
              <a:t>Единица наблюдения тоже влияет на результат: человек, домохозяйство, школа или предприятие дают разные ответы на один и тот же вопрос. Нельзя смешивать эти уровни без пояснения.
</a:t>
            </a:r>
            <a:endParaRPr lang="en-US" sz="1400" dirty="0"/>
          </a:p>
        </p:txBody>
      </p:sp>
      <p:sp>
        <p:nvSpPr>
          <p:cNvPr id="13" name="Text 7"/>
          <p:cNvSpPr txBox="1"/>
          <p:nvPr/>
        </p:nvSpPr>
        <p:spPr>
          <a:xfrm>
            <a:off x="3248225" y="2470775"/>
            <a:ext cx="2644500" cy="449400"/>
          </a:xfrm>
          <a:prstGeom prst="rect">
            <a:avLst/>
          </a:prstGeom>
          <a:noFill/>
          <a:ln/>
        </p:spPr>
        <p:txBody>
          <a:bodyPr wrap="square" lIns="0" tIns="0" rIns="0" bIns="0" rtlCol="0" anchor="ctr"/>
          <a:lstStyle/>
          <a:p>
            <a:pPr algn="l" indent="0" marL="0">
              <a:lnSpc>
                <a:spcPct val="100000"/>
              </a:lnSpc>
              <a:buNone/>
            </a:pPr>
            <a:r>
              <a:rPr lang="en-US" sz="1600" b="1" dirty="0">
                <a:solidFill>
                  <a:srgbClr val="232323"/>
                </a:solidFill>
                <a:latin typeface="Arial" pitchFamily="34" charset="0"/>
                <a:ea typeface="Arial" pitchFamily="34" charset="-122"/>
                <a:cs typeface="Arial" pitchFamily="34" charset="-120"/>
              </a:rPr>
              <a:t>Что именно измеряют
</a:t>
            </a:r>
            <a:endParaRPr lang="en-US" sz="16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sp>
        <p:nvSpPr>
          <p:cNvPr id="8" name="Text 0"/>
          <p:cNvSpPr txBox="1"/>
          <p:nvPr/>
        </p:nvSpPr>
        <p:spPr>
          <a:xfrm>
            <a:off x="4206525" y="457200"/>
            <a:ext cx="4577400" cy="1365900"/>
          </a:xfrm>
          <a:prstGeom prst="rect">
            <a:avLst/>
          </a:prstGeom>
          <a:noFill/>
          <a:ln/>
        </p:spPr>
        <p:txBody>
          <a:bodyPr wrap="square" lIns="0" tIns="0" rIns="0" bIns="0" rtlCol="0" anchor="t"/>
          <a:lstStyle/>
          <a:p>
            <a:pPr algn="l" indent="0" marL="0">
              <a:lnSpc>
                <a:spcPct val="100000"/>
              </a:lnSpc>
              <a:buNone/>
            </a:pPr>
            <a:r>
              <a:rPr lang="en-US" sz="3200" b="1" dirty="0">
                <a:solidFill>
                  <a:srgbClr val="FFFFFF"/>
                </a:solidFill>
                <a:latin typeface="Arial" pitchFamily="34" charset="0"/>
                <a:ea typeface="Arial" pitchFamily="34" charset="-122"/>
                <a:cs typeface="Arial" pitchFamily="34" charset="-120"/>
              </a:rPr>
              <a:t>Откуда брать данные и как проверять качество
</a:t>
            </a:r>
            <a:endParaRPr lang="en-US" sz="3200" dirty="0"/>
          </a:p>
        </p:txBody>
      </p:sp>
      <p:sp>
        <p:nvSpPr>
          <p:cNvPr id="9" name="Text 1"/>
          <p:cNvSpPr txBox="1"/>
          <p:nvPr/>
        </p:nvSpPr>
        <p:spPr>
          <a:xfrm>
            <a:off x="8784000" y="4783350"/>
            <a:ext cx="360000" cy="360300"/>
          </a:xfrm>
          <a:prstGeom prst="rect">
            <a:avLst/>
          </a:prstGeom>
          <a:noFill/>
          <a:ln/>
        </p:spPr>
        <p:txBody>
          <a:bodyPr wrap="square" lIns="0" tIns="0" rIns="0" bIns="0" rtlCol="0" anchor="t"/>
          <a:lstStyle/>
          <a:p>
            <a:pPr algn="ctr" indent="0" marL="0">
              <a:lnSpc>
                <a:spcPct val="100000"/>
              </a:lnSpc>
              <a:buNone/>
            </a:pPr>
            <a:r>
              <a:rPr lang="en-US" sz="1300" dirty="0">
                <a:solidFill>
                  <a:srgbClr val="00FFBB"/>
                </a:solidFill>
                <a:latin typeface="Arial" pitchFamily="34" charset="0"/>
                <a:ea typeface="Arial" pitchFamily="34" charset="-122"/>
                <a:cs typeface="Arial" pitchFamily="34" charset="-120"/>
              </a:rPr>
              <a:t>6</a:t>
            </a:r>
            <a:endParaRPr lang="en-US" sz="1300" dirty="0"/>
          </a:p>
        </p:txBody>
      </p:sp>
      <p:sp>
        <p:nvSpPr>
          <p:cNvPr id="10" name="Text 2"/>
          <p:cNvSpPr txBox="1"/>
          <p:nvPr/>
        </p:nvSpPr>
        <p:spPr>
          <a:xfrm>
            <a:off x="4662825" y="2211612"/>
            <a:ext cx="4122600" cy="424800"/>
          </a:xfrm>
          <a:prstGeom prst="rect">
            <a:avLst/>
          </a:prstGeom>
          <a:noFill/>
          <a:ln/>
        </p:spPr>
        <p:txBody>
          <a:bodyPr wrap="square" lIns="0" tIns="0" rIns="0" bIns="0" rtlCol="0" anchor="t"/>
          <a:lstStyle/>
          <a:p>
            <a:pPr algn="l" indent="0" marL="0">
              <a:lnSpc>
                <a:spcPct val="100000"/>
              </a:lnSpc>
              <a:buNone/>
            </a:pPr>
            <a:r>
              <a:rPr lang="en-US" sz="900" dirty="0">
                <a:solidFill>
                  <a:srgbClr val="FFFFFF"/>
                </a:solidFill>
                <a:latin typeface="Arial" pitchFamily="34" charset="0"/>
                <a:ea typeface="Arial" pitchFamily="34" charset="-122"/>
                <a:cs typeface="Arial" pitchFamily="34" charset="-120"/>
              </a:rPr>
              <a:t>Официальная статистика удобна для сопоставления между регионами и годами, потому что часто собирается по единым правилам. Но даже она требует проверки, особенно если менялись методика и классификации.
</a:t>
            </a:r>
            <a:endParaRPr lang="en-US" sz="900" dirty="0"/>
          </a:p>
        </p:txBody>
      </p:sp>
      <p:sp>
        <p:nvSpPr>
          <p:cNvPr id="11" name="Text 3"/>
          <p:cNvSpPr txBox="1"/>
          <p:nvPr/>
        </p:nvSpPr>
        <p:spPr>
          <a:xfrm>
            <a:off x="4662826" y="1989712"/>
            <a:ext cx="4122600" cy="180000"/>
          </a:xfrm>
          <a:prstGeom prst="rect">
            <a:avLst/>
          </a:prstGeom>
          <a:noFill/>
          <a:ln/>
        </p:spPr>
        <p:txBody>
          <a:bodyPr wrap="square" lIns="0" tIns="0" rIns="0" bIns="0" rtlCol="0" anchor="ctr"/>
          <a:lstStyle/>
          <a:p>
            <a:pPr algn="l" indent="0" marL="0">
              <a:lnSpc>
                <a:spcPct val="100000"/>
              </a:lnSpc>
              <a:buNone/>
            </a:pPr>
            <a:r>
              <a:rPr lang="en-US" sz="1100" b="1" dirty="0">
                <a:solidFill>
                  <a:srgbClr val="00FFBB"/>
                </a:solidFill>
                <a:latin typeface="Arial" pitchFamily="34" charset="0"/>
                <a:ea typeface="Arial" pitchFamily="34" charset="-122"/>
                <a:cs typeface="Arial" pitchFamily="34" charset="-120"/>
              </a:rPr>
              <a:t>Официальные источники
</a:t>
            </a:r>
            <a:endParaRPr lang="en-US" sz="1100" dirty="0"/>
          </a:p>
        </p:txBody>
      </p:sp>
      <p:sp>
        <p:nvSpPr>
          <p:cNvPr id="12" name="Text 4"/>
          <p:cNvSpPr txBox="1"/>
          <p:nvPr/>
        </p:nvSpPr>
        <p:spPr>
          <a:xfrm>
            <a:off x="4662825" y="2961262"/>
            <a:ext cx="4122600" cy="424800"/>
          </a:xfrm>
          <a:prstGeom prst="rect">
            <a:avLst/>
          </a:prstGeom>
          <a:noFill/>
          <a:ln/>
        </p:spPr>
        <p:txBody>
          <a:bodyPr wrap="square" lIns="0" tIns="0" rIns="0" bIns="0" rtlCol="0" anchor="t"/>
          <a:lstStyle/>
          <a:p>
            <a:pPr algn="l" indent="0" marL="0">
              <a:lnSpc>
                <a:spcPct val="100000"/>
              </a:lnSpc>
              <a:buNone/>
            </a:pPr>
            <a:r>
              <a:rPr lang="en-US" sz="900" dirty="0">
                <a:solidFill>
                  <a:srgbClr val="FFFFFF"/>
                </a:solidFill>
                <a:latin typeface="Arial" pitchFamily="34" charset="0"/>
                <a:ea typeface="Arial" pitchFamily="34" charset="-122"/>
                <a:cs typeface="Arial" pitchFamily="34" charset="-120"/>
              </a:rPr>
              <a:t>Переписи и выборочные опросы помогают увидеть население и домохозяйства подробнее, чем сводные отчёты. При этом важно учитывать размер выборки и возможную погрешность измерения.
</a:t>
            </a:r>
            <a:endParaRPr lang="en-US" sz="900" dirty="0"/>
          </a:p>
        </p:txBody>
      </p:sp>
      <p:sp>
        <p:nvSpPr>
          <p:cNvPr id="13" name="Text 5"/>
          <p:cNvSpPr txBox="1"/>
          <p:nvPr/>
        </p:nvSpPr>
        <p:spPr>
          <a:xfrm>
            <a:off x="4662826" y="2739362"/>
            <a:ext cx="4122600" cy="180000"/>
          </a:xfrm>
          <a:prstGeom prst="rect">
            <a:avLst/>
          </a:prstGeom>
          <a:noFill/>
          <a:ln/>
        </p:spPr>
        <p:txBody>
          <a:bodyPr wrap="square" lIns="0" tIns="0" rIns="0" bIns="0" rtlCol="0" anchor="ctr"/>
          <a:lstStyle/>
          <a:p>
            <a:pPr algn="l" indent="0" marL="0">
              <a:lnSpc>
                <a:spcPct val="100000"/>
              </a:lnSpc>
              <a:buNone/>
            </a:pPr>
            <a:r>
              <a:rPr lang="en-US" sz="1100" b="1" dirty="0">
                <a:solidFill>
                  <a:srgbClr val="00FFBB"/>
                </a:solidFill>
                <a:latin typeface="Arial" pitchFamily="34" charset="0"/>
                <a:ea typeface="Arial" pitchFamily="34" charset="-122"/>
                <a:cs typeface="Arial" pitchFamily="34" charset="-120"/>
              </a:rPr>
              <a:t>Переписи и опросы
</a:t>
            </a:r>
            <a:endParaRPr lang="en-US" sz="1100" dirty="0"/>
          </a:p>
        </p:txBody>
      </p:sp>
      <p:sp>
        <p:nvSpPr>
          <p:cNvPr id="14" name="Text 6"/>
          <p:cNvSpPr txBox="1"/>
          <p:nvPr/>
        </p:nvSpPr>
        <p:spPr>
          <a:xfrm>
            <a:off x="4662825" y="3710912"/>
            <a:ext cx="4122600" cy="424800"/>
          </a:xfrm>
          <a:prstGeom prst="rect">
            <a:avLst/>
          </a:prstGeom>
          <a:noFill/>
          <a:ln/>
        </p:spPr>
        <p:txBody>
          <a:bodyPr wrap="square" lIns="0" tIns="0" rIns="0" bIns="0" rtlCol="0" anchor="t"/>
          <a:lstStyle/>
          <a:p>
            <a:pPr algn="l" indent="0" marL="0">
              <a:lnSpc>
                <a:spcPct val="100000"/>
              </a:lnSpc>
              <a:buNone/>
            </a:pPr>
            <a:r>
              <a:rPr lang="en-US" sz="857" dirty="0">
                <a:solidFill>
                  <a:srgbClr val="FFFFFF"/>
                </a:solidFill>
                <a:latin typeface="Arial" pitchFamily="34" charset="0"/>
                <a:ea typeface="Arial" pitchFamily="34" charset="-122"/>
                <a:cs typeface="Arial" pitchFamily="34" charset="-120"/>
              </a:rPr>
              <a:t>Административные базы полезны тем, что обновляются регулярно и фиксируют реальные события, например обращения за услугами или регистрацию занятости. Однако их создают для управления, а не для исследования.
</a:t>
            </a:r>
            <a:endParaRPr lang="en-US" sz="857" dirty="0"/>
          </a:p>
        </p:txBody>
      </p:sp>
      <p:sp>
        <p:nvSpPr>
          <p:cNvPr id="15" name="Text 7"/>
          <p:cNvSpPr txBox="1"/>
          <p:nvPr/>
        </p:nvSpPr>
        <p:spPr>
          <a:xfrm>
            <a:off x="4662826" y="3489012"/>
            <a:ext cx="4122600" cy="180000"/>
          </a:xfrm>
          <a:prstGeom prst="rect">
            <a:avLst/>
          </a:prstGeom>
          <a:noFill/>
          <a:ln/>
        </p:spPr>
        <p:txBody>
          <a:bodyPr wrap="square" lIns="0" tIns="0" rIns="0" bIns="0" rtlCol="0" anchor="ctr"/>
          <a:lstStyle/>
          <a:p>
            <a:pPr algn="l" indent="0" marL="0">
              <a:lnSpc>
                <a:spcPct val="100000"/>
              </a:lnSpc>
              <a:buNone/>
            </a:pPr>
            <a:r>
              <a:rPr lang="en-US" sz="1100" b="1" dirty="0">
                <a:solidFill>
                  <a:srgbClr val="00FFBB"/>
                </a:solidFill>
                <a:latin typeface="Arial" pitchFamily="34" charset="0"/>
                <a:ea typeface="Arial" pitchFamily="34" charset="-122"/>
                <a:cs typeface="Arial" pitchFamily="34" charset="-120"/>
              </a:rPr>
              <a:t>Административные данные
</a:t>
            </a:r>
            <a:endParaRPr lang="en-US" sz="1100" dirty="0"/>
          </a:p>
        </p:txBody>
      </p:sp>
      <p:sp>
        <p:nvSpPr>
          <p:cNvPr id="16" name="Text 8"/>
          <p:cNvSpPr txBox="1"/>
          <p:nvPr/>
        </p:nvSpPr>
        <p:spPr>
          <a:xfrm>
            <a:off x="4662825" y="4460562"/>
            <a:ext cx="4122600" cy="424800"/>
          </a:xfrm>
          <a:prstGeom prst="rect">
            <a:avLst/>
          </a:prstGeom>
          <a:noFill/>
          <a:ln/>
        </p:spPr>
        <p:txBody>
          <a:bodyPr wrap="square" lIns="0" tIns="0" rIns="0" bIns="0" rtlCol="0" anchor="t"/>
          <a:lstStyle/>
          <a:p>
            <a:pPr algn="l" indent="0" marL="0">
              <a:lnSpc>
                <a:spcPct val="100000"/>
              </a:lnSpc>
              <a:buNone/>
            </a:pPr>
            <a:r>
              <a:rPr lang="en-US" sz="900" dirty="0">
                <a:solidFill>
                  <a:srgbClr val="FFFFFF"/>
                </a:solidFill>
                <a:latin typeface="Arial" pitchFamily="34" charset="0"/>
                <a:ea typeface="Arial" pitchFamily="34" charset="-122"/>
                <a:cs typeface="Arial" pitchFamily="34" charset="-120"/>
              </a:rPr>
              <a:t>Качество нужно проверять по полноте, одинаковым определениям, сопоставимости по времени и наличию пропусков. Несогласованные источники могут создать видимость разрыва, которого на самом деле нет.
</a:t>
            </a:r>
            <a:endParaRPr lang="en-US" sz="900" dirty="0"/>
          </a:p>
        </p:txBody>
      </p:sp>
      <p:sp>
        <p:nvSpPr>
          <p:cNvPr id="17" name="Text 9"/>
          <p:cNvSpPr txBox="1"/>
          <p:nvPr/>
        </p:nvSpPr>
        <p:spPr>
          <a:xfrm>
            <a:off x="4662826" y="4238662"/>
            <a:ext cx="4122600" cy="180000"/>
          </a:xfrm>
          <a:prstGeom prst="rect">
            <a:avLst/>
          </a:prstGeom>
          <a:noFill/>
          <a:ln/>
        </p:spPr>
        <p:txBody>
          <a:bodyPr wrap="square" lIns="0" tIns="0" rIns="0" bIns="0" rtlCol="0" anchor="ctr"/>
          <a:lstStyle/>
          <a:p>
            <a:pPr algn="l" indent="0" marL="0">
              <a:lnSpc>
                <a:spcPct val="100000"/>
              </a:lnSpc>
              <a:buNone/>
            </a:pPr>
            <a:r>
              <a:rPr lang="en-US" sz="1100" b="1" dirty="0">
                <a:solidFill>
                  <a:srgbClr val="00FFBB"/>
                </a:solidFill>
                <a:latin typeface="Arial" pitchFamily="34" charset="0"/>
                <a:ea typeface="Arial" pitchFamily="34" charset="-122"/>
                <a:cs typeface="Arial" pitchFamily="34" charset="-120"/>
              </a:rPr>
              <a:t>Проверка качества
</a:t>
            </a:r>
            <a:endParaRPr lang="en-US" sz="11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sp>
        <p:nvSpPr>
          <p:cNvPr id="6" name="Text 0"/>
          <p:cNvSpPr txBox="1"/>
          <p:nvPr/>
        </p:nvSpPr>
        <p:spPr>
          <a:xfrm>
            <a:off x="360000" y="360000"/>
            <a:ext cx="8424000" cy="449400"/>
          </a:xfrm>
          <a:prstGeom prst="rect">
            <a:avLst/>
          </a:prstGeom>
          <a:noFill/>
          <a:ln/>
        </p:spPr>
        <p:txBody>
          <a:bodyPr wrap="square" lIns="0" tIns="0" rIns="0" bIns="0" rtlCol="0" anchor="t"/>
          <a:lstStyle/>
          <a:p>
            <a:pPr algn="l" indent="0" marL="0">
              <a:lnSpc>
                <a:spcPct val="100000"/>
              </a:lnSpc>
              <a:buNone/>
            </a:pPr>
            <a:r>
              <a:rPr lang="en-US" sz="2874" b="1" dirty="0">
                <a:solidFill>
                  <a:srgbClr val="00FFBB"/>
                </a:solidFill>
                <a:latin typeface="Arial" pitchFamily="34" charset="0"/>
                <a:ea typeface="Arial" pitchFamily="34" charset="-122"/>
                <a:cs typeface="Arial" pitchFamily="34" charset="-120"/>
              </a:rPr>
              <a:t>Тип индикатора 1: уровни и средние значения
</a:t>
            </a:r>
            <a:endParaRPr lang="en-US" sz="2874" dirty="0"/>
          </a:p>
        </p:txBody>
      </p:sp>
      <p:sp>
        <p:nvSpPr>
          <p:cNvPr id="7" name="Text 1"/>
          <p:cNvSpPr txBox="1"/>
          <p:nvPr/>
        </p:nvSpPr>
        <p:spPr>
          <a:xfrm>
            <a:off x="8784000" y="4783350"/>
            <a:ext cx="360000" cy="360300"/>
          </a:xfrm>
          <a:prstGeom prst="rect">
            <a:avLst/>
          </a:prstGeom>
          <a:noFill/>
          <a:ln/>
        </p:spPr>
        <p:txBody>
          <a:bodyPr wrap="square" lIns="0" tIns="0" rIns="0" bIns="0" rtlCol="0" anchor="t"/>
          <a:lstStyle/>
          <a:p>
            <a:pPr algn="ctr" indent="0" marL="0">
              <a:lnSpc>
                <a:spcPct val="100000"/>
              </a:lnSpc>
              <a:buNone/>
            </a:pPr>
            <a:r>
              <a:rPr lang="en-US" sz="1300" dirty="0">
                <a:solidFill>
                  <a:srgbClr val="00FFBB"/>
                </a:solidFill>
                <a:latin typeface="Arial" pitchFamily="34" charset="0"/>
                <a:ea typeface="Arial" pitchFamily="34" charset="-122"/>
                <a:cs typeface="Arial" pitchFamily="34" charset="-120"/>
              </a:rPr>
              <a:t>7</a:t>
            </a:r>
            <a:endParaRPr lang="en-US" sz="1300" dirty="0"/>
          </a:p>
        </p:txBody>
      </p:sp>
      <p:sp>
        <p:nvSpPr>
          <p:cNvPr id="8" name="Text 2"/>
          <p:cNvSpPr txBox="1"/>
          <p:nvPr/>
        </p:nvSpPr>
        <p:spPr>
          <a:xfrm>
            <a:off x="599851" y="2582800"/>
            <a:ext cx="2326200" cy="1884900"/>
          </a:xfrm>
          <a:prstGeom prst="rect">
            <a:avLst/>
          </a:prstGeom>
          <a:noFill/>
          <a:ln/>
        </p:spPr>
        <p:txBody>
          <a:bodyPr wrap="square" lIns="0" tIns="0" rIns="0" bIns="0" rtlCol="0" anchor="t"/>
          <a:lstStyle/>
          <a:p>
            <a:pPr algn="l" indent="0" marL="0">
              <a:lnSpc>
                <a:spcPct val="100000"/>
              </a:lnSpc>
              <a:buNone/>
            </a:pPr>
            <a:r>
              <a:rPr lang="en-US" sz="1300" dirty="0">
                <a:solidFill>
                  <a:srgbClr val="FFFFFF"/>
                </a:solidFill>
                <a:latin typeface="Arial" pitchFamily="34" charset="0"/>
                <a:ea typeface="Arial" pitchFamily="34" charset="-122"/>
                <a:cs typeface="Arial" pitchFamily="34" charset="-120"/>
              </a:rPr>
              <a:t>Уровневые показатели показывают, сколько в среднем приходится на человека, работника или жителя. Их легко сравнивать, но они не раскрывают, насколько неравномерно распределён результат внутри региона.
</a:t>
            </a:r>
            <a:endParaRPr lang="en-US" sz="1300" dirty="0"/>
          </a:p>
        </p:txBody>
      </p:sp>
      <p:sp>
        <p:nvSpPr>
          <p:cNvPr id="9" name="Text 3"/>
          <p:cNvSpPr txBox="1"/>
          <p:nvPr/>
        </p:nvSpPr>
        <p:spPr>
          <a:xfrm>
            <a:off x="599825" y="1556900"/>
            <a:ext cx="2326200" cy="867900"/>
          </a:xfrm>
          <a:prstGeom prst="rect">
            <a:avLst/>
          </a:prstGeom>
          <a:noFill/>
          <a:ln/>
        </p:spPr>
        <p:txBody>
          <a:bodyPr wrap="square" lIns="0" tIns="0" rIns="0" bIns="0" rtlCol="0" anchor="ctr"/>
          <a:lstStyle/>
          <a:p>
            <a:pPr algn="l" indent="0" marL="0">
              <a:lnSpc>
                <a:spcPct val="100000"/>
              </a:lnSpc>
              <a:buNone/>
            </a:pPr>
            <a:r>
              <a:rPr lang="en-US" sz="1600" b="1" dirty="0">
                <a:solidFill>
                  <a:srgbClr val="00FFBB"/>
                </a:solidFill>
                <a:latin typeface="Arial" pitchFamily="34" charset="0"/>
                <a:ea typeface="Arial" pitchFamily="34" charset="-122"/>
                <a:cs typeface="Arial" pitchFamily="34" charset="-120"/>
              </a:rPr>
              <a:t>Средний уровень
</a:t>
            </a:r>
            <a:endParaRPr lang="en-US" sz="1600" dirty="0"/>
          </a:p>
        </p:txBody>
      </p:sp>
      <p:sp>
        <p:nvSpPr>
          <p:cNvPr id="10" name="Text 4"/>
          <p:cNvSpPr txBox="1"/>
          <p:nvPr/>
        </p:nvSpPr>
        <p:spPr>
          <a:xfrm>
            <a:off x="6310337" y="2582800"/>
            <a:ext cx="2326200" cy="1884900"/>
          </a:xfrm>
          <a:prstGeom prst="rect">
            <a:avLst/>
          </a:prstGeom>
          <a:noFill/>
          <a:ln/>
        </p:spPr>
        <p:txBody>
          <a:bodyPr wrap="square" lIns="0" tIns="0" rIns="0" bIns="0" rtlCol="0" anchor="t"/>
          <a:lstStyle/>
          <a:p>
            <a:pPr algn="l" indent="0" marL="0">
              <a:lnSpc>
                <a:spcPct val="100000"/>
              </a:lnSpc>
              <a:buNone/>
            </a:pPr>
            <a:r>
              <a:rPr lang="en-US" sz="1300" dirty="0">
                <a:solidFill>
                  <a:srgbClr val="FFFFFF"/>
                </a:solidFill>
                <a:latin typeface="Arial" pitchFamily="34" charset="0"/>
                <a:ea typeface="Arial" pitchFamily="34" charset="-122"/>
                <a:cs typeface="Arial" pitchFamily="34" charset="-120"/>
              </a:rPr>
              <a:t>Если внутри региона есть сильные контрасты, среднее может скрыть проблему. Поэтому уровневые показатели лучше использовать вместе с мерами разброса и долевыми индикаторами.
</a:t>
            </a:r>
            <a:endParaRPr lang="en-US" sz="1300" dirty="0"/>
          </a:p>
        </p:txBody>
      </p:sp>
      <p:sp>
        <p:nvSpPr>
          <p:cNvPr id="11" name="Text 5"/>
          <p:cNvSpPr txBox="1"/>
          <p:nvPr/>
        </p:nvSpPr>
        <p:spPr>
          <a:xfrm>
            <a:off x="6310311" y="1556900"/>
            <a:ext cx="2326200" cy="867900"/>
          </a:xfrm>
          <a:prstGeom prst="rect">
            <a:avLst/>
          </a:prstGeom>
          <a:noFill/>
          <a:ln/>
        </p:spPr>
        <p:txBody>
          <a:bodyPr wrap="square" lIns="0" tIns="0" rIns="0" bIns="0" rtlCol="0" anchor="ctr"/>
          <a:lstStyle/>
          <a:p>
            <a:pPr algn="l" indent="0" marL="0">
              <a:lnSpc>
                <a:spcPct val="100000"/>
              </a:lnSpc>
              <a:buNone/>
            </a:pPr>
            <a:r>
              <a:rPr lang="en-US" sz="1600" b="1" dirty="0">
                <a:solidFill>
                  <a:srgbClr val="00FFBB"/>
                </a:solidFill>
                <a:latin typeface="Arial" pitchFamily="34" charset="0"/>
                <a:ea typeface="Arial" pitchFamily="34" charset="-122"/>
                <a:cs typeface="Arial" pitchFamily="34" charset="-120"/>
              </a:rPr>
              <a:t>Скрытые различия
</a:t>
            </a:r>
            <a:endParaRPr lang="en-US" sz="1600" dirty="0"/>
          </a:p>
        </p:txBody>
      </p:sp>
      <p:sp>
        <p:nvSpPr>
          <p:cNvPr id="12" name="Text 6"/>
          <p:cNvSpPr txBox="1"/>
          <p:nvPr/>
        </p:nvSpPr>
        <p:spPr>
          <a:xfrm>
            <a:off x="3455100" y="2582800"/>
            <a:ext cx="2326200" cy="1884900"/>
          </a:xfrm>
          <a:prstGeom prst="rect">
            <a:avLst/>
          </a:prstGeom>
          <a:noFill/>
          <a:ln/>
        </p:spPr>
        <p:txBody>
          <a:bodyPr wrap="square" lIns="0" tIns="0" rIns="0" bIns="0" rtlCol="0" anchor="t"/>
          <a:lstStyle/>
          <a:p>
            <a:pPr algn="l" indent="0" marL="0">
              <a:lnSpc>
                <a:spcPct val="100000"/>
              </a:lnSpc>
              <a:buNone/>
            </a:pPr>
            <a:r>
              <a:rPr lang="en-US" sz="1300" dirty="0">
                <a:solidFill>
                  <a:srgbClr val="FFFFFF"/>
                </a:solidFill>
                <a:latin typeface="Arial" pitchFamily="34" charset="0"/>
                <a:ea typeface="Arial" pitchFamily="34" charset="-122"/>
                <a:cs typeface="Arial" pitchFamily="34" charset="-120"/>
              </a:rPr>
              <a:t>Такие показатели подходят, когда нужен быстрый обзор различий между территориями. Но при этом важно помнить, что высокий средний уровень не гарантирует благополучия для всех жителей.
</a:t>
            </a:r>
            <a:endParaRPr lang="en-US" sz="1300" dirty="0"/>
          </a:p>
        </p:txBody>
      </p:sp>
      <p:sp>
        <p:nvSpPr>
          <p:cNvPr id="13" name="Text 7"/>
          <p:cNvSpPr txBox="1"/>
          <p:nvPr/>
        </p:nvSpPr>
        <p:spPr>
          <a:xfrm>
            <a:off x="3455074" y="1556900"/>
            <a:ext cx="2326200" cy="867900"/>
          </a:xfrm>
          <a:prstGeom prst="rect">
            <a:avLst/>
          </a:prstGeom>
          <a:noFill/>
          <a:ln/>
        </p:spPr>
        <p:txBody>
          <a:bodyPr wrap="square" lIns="0" tIns="0" rIns="0" bIns="0" rtlCol="0" anchor="ctr"/>
          <a:lstStyle/>
          <a:p>
            <a:pPr algn="l" indent="0" marL="0">
              <a:lnSpc>
                <a:spcPct val="100000"/>
              </a:lnSpc>
              <a:buNone/>
            </a:pPr>
            <a:r>
              <a:rPr lang="en-US" sz="1600" b="1" dirty="0">
                <a:solidFill>
                  <a:srgbClr val="00FFBB"/>
                </a:solidFill>
                <a:latin typeface="Arial" pitchFamily="34" charset="0"/>
                <a:ea typeface="Arial" pitchFamily="34" charset="-122"/>
                <a:cs typeface="Arial" pitchFamily="34" charset="-120"/>
              </a:rPr>
              <a:t>Удобство сравнения
</a:t>
            </a:r>
            <a:endParaRPr lang="en-US" sz="16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sp>
        <p:nvSpPr>
          <p:cNvPr id="6" name="Text 0"/>
          <p:cNvSpPr txBox="1"/>
          <p:nvPr/>
        </p:nvSpPr>
        <p:spPr>
          <a:xfrm>
            <a:off x="8784000" y="4783350"/>
            <a:ext cx="360000" cy="360300"/>
          </a:xfrm>
          <a:prstGeom prst="rect">
            <a:avLst/>
          </a:prstGeom>
          <a:noFill/>
          <a:ln/>
        </p:spPr>
        <p:txBody>
          <a:bodyPr wrap="square" lIns="0" tIns="0" rIns="0" bIns="0" rtlCol="0" anchor="t"/>
          <a:lstStyle/>
          <a:p>
            <a:pPr algn="ctr" indent="0" marL="0">
              <a:lnSpc>
                <a:spcPct val="100000"/>
              </a:lnSpc>
              <a:buNone/>
            </a:pPr>
            <a:r>
              <a:rPr lang="en-US" sz="1300" dirty="0">
                <a:solidFill>
                  <a:srgbClr val="232323"/>
                </a:solidFill>
                <a:latin typeface="Arial" pitchFamily="34" charset="0"/>
                <a:ea typeface="Arial" pitchFamily="34" charset="-122"/>
                <a:cs typeface="Arial" pitchFamily="34" charset="-120"/>
              </a:rPr>
              <a:t>8</a:t>
            </a:r>
            <a:endParaRPr lang="en-US" sz="1300" dirty="0"/>
          </a:p>
        </p:txBody>
      </p:sp>
      <p:sp>
        <p:nvSpPr>
          <p:cNvPr id="7" name="Text 1"/>
          <p:cNvSpPr txBox="1"/>
          <p:nvPr/>
        </p:nvSpPr>
        <p:spPr>
          <a:xfrm>
            <a:off x="360000" y="360000"/>
            <a:ext cx="8228400" cy="810300"/>
          </a:xfrm>
          <a:prstGeom prst="rect">
            <a:avLst/>
          </a:prstGeom>
          <a:noFill/>
          <a:ln/>
        </p:spPr>
        <p:txBody>
          <a:bodyPr wrap="square" lIns="0" tIns="0" rIns="0" bIns="0" rtlCol="0" anchor="t"/>
          <a:lstStyle/>
          <a:p>
            <a:pPr algn="l" indent="0" marL="0">
              <a:lnSpc>
                <a:spcPct val="100000"/>
              </a:lnSpc>
              <a:buNone/>
            </a:pPr>
            <a:r>
              <a:rPr lang="en-US" sz="2900" b="1" dirty="0">
                <a:solidFill>
                  <a:srgbClr val="232323"/>
                </a:solidFill>
                <a:latin typeface="Arial" pitchFamily="34" charset="0"/>
                <a:ea typeface="Arial" pitchFamily="34" charset="-122"/>
                <a:cs typeface="Arial" pitchFamily="34" charset="-120"/>
              </a:rPr>
              <a:t>Тип индикатора 2: доли и распространённость
</a:t>
            </a:r>
            <a:endParaRPr lang="en-US" sz="2900" dirty="0"/>
          </a:p>
        </p:txBody>
      </p:sp>
      <p:sp>
        <p:nvSpPr>
          <p:cNvPr id="8" name="Text 2"/>
          <p:cNvSpPr txBox="1"/>
          <p:nvPr/>
        </p:nvSpPr>
        <p:spPr>
          <a:xfrm>
            <a:off x="360000" y="3044977"/>
            <a:ext cx="2644500" cy="1674300"/>
          </a:xfrm>
          <a:prstGeom prst="rect">
            <a:avLst/>
          </a:prstGeom>
          <a:noFill/>
          <a:ln/>
        </p:spPr>
        <p:txBody>
          <a:bodyPr wrap="square" lIns="0" tIns="0" rIns="0" bIns="0" rtlCol="0" anchor="t"/>
          <a:lstStyle/>
          <a:p>
            <a:pPr algn="l" indent="0" marL="0">
              <a:lnSpc>
                <a:spcPct val="100000"/>
              </a:lnSpc>
              <a:buNone/>
            </a:pPr>
            <a:r>
              <a:rPr lang="en-US" sz="1400" dirty="0">
                <a:solidFill>
                  <a:srgbClr val="232323"/>
                </a:solidFill>
                <a:latin typeface="Arial" pitchFamily="34" charset="0"/>
                <a:ea typeface="Arial" pitchFamily="34" charset="-122"/>
                <a:cs typeface="Arial" pitchFamily="34" charset="-120"/>
              </a:rPr>
              <a:t>Долевые показатели отвечают на вопрос, какая часть населения или территорий относится к определённой категории. Это удобно для оценки бедности, безработицы или охвата услугами.
</a:t>
            </a:r>
            <a:endParaRPr lang="en-US" sz="1400" dirty="0"/>
          </a:p>
        </p:txBody>
      </p:sp>
      <p:sp>
        <p:nvSpPr>
          <p:cNvPr id="9" name="Text 3"/>
          <p:cNvSpPr txBox="1"/>
          <p:nvPr/>
        </p:nvSpPr>
        <p:spPr>
          <a:xfrm>
            <a:off x="360000" y="2470775"/>
            <a:ext cx="2644500" cy="449400"/>
          </a:xfrm>
          <a:prstGeom prst="rect">
            <a:avLst/>
          </a:prstGeom>
          <a:noFill/>
          <a:ln/>
        </p:spPr>
        <p:txBody>
          <a:bodyPr wrap="square" lIns="0" tIns="0" rIns="0" bIns="0" rtlCol="0" anchor="ctr"/>
          <a:lstStyle/>
          <a:p>
            <a:pPr algn="l" indent="0" marL="0">
              <a:lnSpc>
                <a:spcPct val="100000"/>
              </a:lnSpc>
              <a:buNone/>
            </a:pPr>
            <a:r>
              <a:rPr lang="en-US" sz="1600" b="1" dirty="0">
                <a:solidFill>
                  <a:srgbClr val="232323"/>
                </a:solidFill>
                <a:latin typeface="Arial" pitchFamily="34" charset="0"/>
                <a:ea typeface="Arial" pitchFamily="34" charset="-122"/>
                <a:cs typeface="Arial" pitchFamily="34" charset="-120"/>
              </a:rPr>
              <a:t>Часть от целого
</a:t>
            </a:r>
            <a:endParaRPr lang="en-US" sz="1600" dirty="0"/>
          </a:p>
        </p:txBody>
      </p:sp>
      <p:sp>
        <p:nvSpPr>
          <p:cNvPr id="10" name="Text 4"/>
          <p:cNvSpPr txBox="1"/>
          <p:nvPr/>
        </p:nvSpPr>
        <p:spPr>
          <a:xfrm>
            <a:off x="6136450" y="3044977"/>
            <a:ext cx="2644500" cy="1674300"/>
          </a:xfrm>
          <a:prstGeom prst="rect">
            <a:avLst/>
          </a:prstGeom>
          <a:noFill/>
          <a:ln/>
        </p:spPr>
        <p:txBody>
          <a:bodyPr wrap="square" lIns="0" tIns="0" rIns="0" bIns="0" rtlCol="0" anchor="t"/>
          <a:lstStyle/>
          <a:p>
            <a:pPr algn="l" indent="0" marL="0">
              <a:lnSpc>
                <a:spcPct val="100000"/>
              </a:lnSpc>
              <a:buNone/>
            </a:pPr>
            <a:r>
              <a:rPr lang="en-US" sz="1400" dirty="0">
                <a:solidFill>
                  <a:srgbClr val="232323"/>
                </a:solidFill>
                <a:latin typeface="Arial" pitchFamily="34" charset="0"/>
                <a:ea typeface="Arial" pitchFamily="34" charset="-122"/>
                <a:cs typeface="Arial" pitchFamily="34" charset="-120"/>
              </a:rPr>
              <a:t>Если изменить определение группы, число может заметно поменяться. Поэтому при анализе долей всегда нужно указывать критерий, по которому территория или население включены в расчёт.
</a:t>
            </a:r>
            <a:endParaRPr lang="en-US" sz="1400" dirty="0"/>
          </a:p>
        </p:txBody>
      </p:sp>
      <p:sp>
        <p:nvSpPr>
          <p:cNvPr id="11" name="Text 5"/>
          <p:cNvSpPr txBox="1"/>
          <p:nvPr/>
        </p:nvSpPr>
        <p:spPr>
          <a:xfrm>
            <a:off x="6136450" y="2470775"/>
            <a:ext cx="2644500" cy="449400"/>
          </a:xfrm>
          <a:prstGeom prst="rect">
            <a:avLst/>
          </a:prstGeom>
          <a:noFill/>
          <a:ln/>
        </p:spPr>
        <p:txBody>
          <a:bodyPr wrap="square" lIns="0" tIns="0" rIns="0" bIns="0" rtlCol="0" anchor="ctr"/>
          <a:lstStyle/>
          <a:p>
            <a:pPr algn="l" indent="0" marL="0">
              <a:lnSpc>
                <a:spcPct val="100000"/>
              </a:lnSpc>
              <a:buNone/>
            </a:pPr>
            <a:r>
              <a:rPr lang="en-US" sz="1600" b="1" dirty="0">
                <a:solidFill>
                  <a:srgbClr val="232323"/>
                </a:solidFill>
                <a:latin typeface="Arial" pitchFamily="34" charset="0"/>
                <a:ea typeface="Arial" pitchFamily="34" charset="-122"/>
                <a:cs typeface="Arial" pitchFamily="34" charset="-120"/>
              </a:rPr>
              <a:t>Нужно точное определение
</a:t>
            </a:r>
            <a:endParaRPr lang="en-US" sz="1600" dirty="0"/>
          </a:p>
        </p:txBody>
      </p:sp>
      <p:sp>
        <p:nvSpPr>
          <p:cNvPr id="12" name="Text 6"/>
          <p:cNvSpPr txBox="1"/>
          <p:nvPr/>
        </p:nvSpPr>
        <p:spPr>
          <a:xfrm>
            <a:off x="3248225" y="3044977"/>
            <a:ext cx="2644500" cy="1674300"/>
          </a:xfrm>
          <a:prstGeom prst="rect">
            <a:avLst/>
          </a:prstGeom>
          <a:noFill/>
          <a:ln/>
        </p:spPr>
        <p:txBody>
          <a:bodyPr wrap="square" lIns="0" tIns="0" rIns="0" bIns="0" rtlCol="0" anchor="t"/>
          <a:lstStyle/>
          <a:p>
            <a:pPr algn="l" indent="0" marL="0">
              <a:lnSpc>
                <a:spcPct val="100000"/>
              </a:lnSpc>
              <a:buNone/>
            </a:pPr>
            <a:r>
              <a:rPr lang="en-US" sz="1400" dirty="0">
                <a:solidFill>
                  <a:srgbClr val="232323"/>
                </a:solidFill>
                <a:latin typeface="Arial" pitchFamily="34" charset="0"/>
                <a:ea typeface="Arial" pitchFamily="34" charset="-122"/>
                <a:cs typeface="Arial" pitchFamily="34" charset="-120"/>
              </a:rPr>
              <a:t>Их легко читать и сравнивать, потому что результат выражен в процентах или долях. Но итог зависит от того, как именно задана категория и где проведён порог.
</a:t>
            </a:r>
            <a:endParaRPr lang="en-US" sz="1400" dirty="0"/>
          </a:p>
        </p:txBody>
      </p:sp>
      <p:sp>
        <p:nvSpPr>
          <p:cNvPr id="13" name="Text 7"/>
          <p:cNvSpPr txBox="1"/>
          <p:nvPr/>
        </p:nvSpPr>
        <p:spPr>
          <a:xfrm>
            <a:off x="3248225" y="2470775"/>
            <a:ext cx="2644500" cy="449400"/>
          </a:xfrm>
          <a:prstGeom prst="rect">
            <a:avLst/>
          </a:prstGeom>
          <a:noFill/>
          <a:ln/>
        </p:spPr>
        <p:txBody>
          <a:bodyPr wrap="square" lIns="0" tIns="0" rIns="0" bIns="0" rtlCol="0" anchor="ctr"/>
          <a:lstStyle/>
          <a:p>
            <a:pPr algn="l" indent="0" marL="0">
              <a:lnSpc>
                <a:spcPct val="100000"/>
              </a:lnSpc>
              <a:buNone/>
            </a:pPr>
            <a:r>
              <a:rPr lang="en-US" sz="1600" b="1" dirty="0">
                <a:solidFill>
                  <a:srgbClr val="232323"/>
                </a:solidFill>
                <a:latin typeface="Arial" pitchFamily="34" charset="0"/>
                <a:ea typeface="Arial" pitchFamily="34" charset="-122"/>
                <a:cs typeface="Arial" pitchFamily="34" charset="-120"/>
              </a:rPr>
              <a:t>Порог важен
</a:t>
            </a:r>
            <a:endParaRPr lang="en-US" sz="160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sp>
        <p:nvSpPr>
          <p:cNvPr id="8" name="Text 0"/>
          <p:cNvSpPr txBox="1"/>
          <p:nvPr/>
        </p:nvSpPr>
        <p:spPr>
          <a:xfrm>
            <a:off x="8784000" y="4783350"/>
            <a:ext cx="360000" cy="360300"/>
          </a:xfrm>
          <a:prstGeom prst="rect">
            <a:avLst/>
          </a:prstGeom>
          <a:noFill/>
          <a:ln/>
        </p:spPr>
        <p:txBody>
          <a:bodyPr wrap="square" lIns="0" tIns="0" rIns="0" bIns="0" rtlCol="0" anchor="t"/>
          <a:lstStyle/>
          <a:p>
            <a:pPr algn="ctr" indent="0" marL="0">
              <a:lnSpc>
                <a:spcPct val="100000"/>
              </a:lnSpc>
              <a:buNone/>
            </a:pPr>
            <a:r>
              <a:rPr lang="en-US" sz="1300" dirty="0">
                <a:solidFill>
                  <a:srgbClr val="00FFBB"/>
                </a:solidFill>
                <a:latin typeface="Arial" pitchFamily="34" charset="0"/>
                <a:ea typeface="Arial" pitchFamily="34" charset="-122"/>
                <a:cs typeface="Arial" pitchFamily="34" charset="-120"/>
              </a:rPr>
              <a:t>9</a:t>
            </a:r>
            <a:endParaRPr lang="en-US" sz="1300" dirty="0"/>
          </a:p>
        </p:txBody>
      </p:sp>
      <p:sp>
        <p:nvSpPr>
          <p:cNvPr id="9" name="Text 1"/>
          <p:cNvSpPr txBox="1"/>
          <p:nvPr/>
        </p:nvSpPr>
        <p:spPr>
          <a:xfrm>
            <a:off x="360000" y="360000"/>
            <a:ext cx="8424000" cy="449100"/>
          </a:xfrm>
          <a:prstGeom prst="rect">
            <a:avLst/>
          </a:prstGeom>
          <a:noFill/>
          <a:ln/>
        </p:spPr>
        <p:txBody>
          <a:bodyPr wrap="square" lIns="0" tIns="0" rIns="0" bIns="0" rtlCol="0" anchor="t"/>
          <a:lstStyle/>
          <a:p>
            <a:pPr algn="l" indent="0" marL="0">
              <a:lnSpc>
                <a:spcPct val="100000"/>
              </a:lnSpc>
              <a:buNone/>
            </a:pPr>
            <a:r>
              <a:rPr lang="en-US" sz="2944" b="1" dirty="0">
                <a:solidFill>
                  <a:srgbClr val="00FFBB"/>
                </a:solidFill>
                <a:latin typeface="Arial" pitchFamily="34" charset="0"/>
                <a:ea typeface="Arial" pitchFamily="34" charset="-122"/>
                <a:cs typeface="Arial" pitchFamily="34" charset="-120"/>
              </a:rPr>
              <a:t>Тип индикатора 3: распределение значений
</a:t>
            </a:r>
            <a:endParaRPr lang="en-US" sz="2944" dirty="0"/>
          </a:p>
        </p:txBody>
      </p:sp>
      <p:sp>
        <p:nvSpPr>
          <p:cNvPr id="10" name="Text 2"/>
          <p:cNvSpPr txBox="1"/>
          <p:nvPr/>
        </p:nvSpPr>
        <p:spPr>
          <a:xfrm>
            <a:off x="514247" y="1884175"/>
            <a:ext cx="3764400" cy="904800"/>
          </a:xfrm>
          <a:prstGeom prst="rect">
            <a:avLst/>
          </a:prstGeom>
          <a:noFill/>
          <a:ln/>
        </p:spPr>
        <p:txBody>
          <a:bodyPr wrap="square" lIns="0" tIns="0" rIns="0" bIns="0" rtlCol="0" anchor="t"/>
          <a:lstStyle/>
          <a:p>
            <a:pPr algn="l" indent="0" marL="0">
              <a:lnSpc>
                <a:spcPct val="100000"/>
              </a:lnSpc>
              <a:buNone/>
            </a:pPr>
            <a:r>
              <a:rPr lang="en-US" sz="1300" dirty="0">
                <a:solidFill>
                  <a:srgbClr val="FFFFFF"/>
                </a:solidFill>
                <a:latin typeface="Arial" pitchFamily="34" charset="0"/>
                <a:ea typeface="Arial" pitchFamily="34" charset="-122"/>
                <a:cs typeface="Arial" pitchFamily="34" charset="-120"/>
              </a:rPr>
              <a:t>Медиана показывает значение, которое делит регионы или группы пополам. Она полезна, когда есть сильные выбросы и среднее значение перестаёт быть типичным.
</a:t>
            </a:r>
            <a:endParaRPr lang="en-US" sz="1300" dirty="0"/>
          </a:p>
        </p:txBody>
      </p:sp>
      <p:sp>
        <p:nvSpPr>
          <p:cNvPr id="11" name="Text 3"/>
          <p:cNvSpPr txBox="1"/>
          <p:nvPr/>
        </p:nvSpPr>
        <p:spPr>
          <a:xfrm>
            <a:off x="514244" y="1461304"/>
            <a:ext cx="3764400" cy="355500"/>
          </a:xfrm>
          <a:prstGeom prst="rect">
            <a:avLst/>
          </a:prstGeom>
          <a:noFill/>
          <a:ln/>
        </p:spPr>
        <p:txBody>
          <a:bodyPr wrap="square" lIns="0" tIns="0" rIns="0" bIns="0" rtlCol="0" anchor="ctr"/>
          <a:lstStyle/>
          <a:p>
            <a:pPr algn="l" indent="0" marL="0">
              <a:lnSpc>
                <a:spcPct val="100000"/>
              </a:lnSpc>
              <a:buNone/>
            </a:pPr>
            <a:r>
              <a:rPr lang="en-US" sz="1600" b="1" dirty="0">
                <a:solidFill>
                  <a:srgbClr val="232323"/>
                </a:solidFill>
                <a:latin typeface="Arial" pitchFamily="34" charset="0"/>
                <a:ea typeface="Arial" pitchFamily="34" charset="-122"/>
                <a:cs typeface="Arial" pitchFamily="34" charset="-120"/>
              </a:rPr>
              <a:t>Медиана
</a:t>
            </a:r>
            <a:endParaRPr lang="en-US" sz="1600" dirty="0"/>
          </a:p>
        </p:txBody>
      </p:sp>
      <p:sp>
        <p:nvSpPr>
          <p:cNvPr id="12" name="Text 4"/>
          <p:cNvSpPr txBox="1"/>
          <p:nvPr/>
        </p:nvSpPr>
        <p:spPr>
          <a:xfrm>
            <a:off x="514247" y="3607027"/>
            <a:ext cx="3764400" cy="904800"/>
          </a:xfrm>
          <a:prstGeom prst="rect">
            <a:avLst/>
          </a:prstGeom>
          <a:noFill/>
          <a:ln/>
        </p:spPr>
        <p:txBody>
          <a:bodyPr wrap="square" lIns="0" tIns="0" rIns="0" bIns="0" rtlCol="0" anchor="t"/>
          <a:lstStyle/>
          <a:p>
            <a:pPr algn="l" indent="0" marL="0">
              <a:lnSpc>
                <a:spcPct val="100000"/>
              </a:lnSpc>
              <a:buNone/>
            </a:pPr>
            <a:r>
              <a:rPr lang="en-US" sz="1300" dirty="0">
                <a:solidFill>
                  <a:srgbClr val="FFFFFF"/>
                </a:solidFill>
                <a:latin typeface="Arial" pitchFamily="34" charset="0"/>
                <a:ea typeface="Arial" pitchFamily="34" charset="-122"/>
                <a:cs typeface="Arial" pitchFamily="34" charset="-120"/>
              </a:rPr>
              <a:t>Сравнение верхних и нижних групп показывает, насколько резко отличаются лидеры и аутсайдеры. Это особенно важно, если средний показатель выглядит умеренным, но крайности очень велики.
</a:t>
            </a:r>
            <a:endParaRPr lang="en-US" sz="1300" dirty="0"/>
          </a:p>
        </p:txBody>
      </p:sp>
      <p:sp>
        <p:nvSpPr>
          <p:cNvPr id="13" name="Text 5"/>
          <p:cNvSpPr txBox="1"/>
          <p:nvPr/>
        </p:nvSpPr>
        <p:spPr>
          <a:xfrm>
            <a:off x="514244" y="3184155"/>
            <a:ext cx="3764400" cy="355500"/>
          </a:xfrm>
          <a:prstGeom prst="rect">
            <a:avLst/>
          </a:prstGeom>
          <a:noFill/>
          <a:ln/>
        </p:spPr>
        <p:txBody>
          <a:bodyPr wrap="square" lIns="0" tIns="0" rIns="0" bIns="0" rtlCol="0" anchor="ctr"/>
          <a:lstStyle/>
          <a:p>
            <a:pPr algn="l" indent="0" marL="0">
              <a:lnSpc>
                <a:spcPct val="100000"/>
              </a:lnSpc>
              <a:buNone/>
            </a:pPr>
            <a:r>
              <a:rPr lang="en-US" sz="1600" b="1" dirty="0">
                <a:solidFill>
                  <a:srgbClr val="232323"/>
                </a:solidFill>
                <a:latin typeface="Arial" pitchFamily="34" charset="0"/>
                <a:ea typeface="Arial" pitchFamily="34" charset="-122"/>
                <a:cs typeface="Arial" pitchFamily="34" charset="-120"/>
              </a:rPr>
              <a:t>Крайние группы
</a:t>
            </a:r>
            <a:endParaRPr lang="en-US" sz="1600" dirty="0"/>
          </a:p>
        </p:txBody>
      </p:sp>
      <p:sp>
        <p:nvSpPr>
          <p:cNvPr id="14" name="Text 6"/>
          <p:cNvSpPr txBox="1"/>
          <p:nvPr/>
        </p:nvSpPr>
        <p:spPr>
          <a:xfrm>
            <a:off x="4916847" y="1884175"/>
            <a:ext cx="3764400" cy="904800"/>
          </a:xfrm>
          <a:prstGeom prst="rect">
            <a:avLst/>
          </a:prstGeom>
          <a:noFill/>
          <a:ln/>
        </p:spPr>
        <p:txBody>
          <a:bodyPr wrap="square" lIns="0" tIns="0" rIns="0" bIns="0" rtlCol="0" anchor="t"/>
          <a:lstStyle/>
          <a:p>
            <a:pPr algn="l" indent="0" marL="0">
              <a:lnSpc>
                <a:spcPct val="100000"/>
              </a:lnSpc>
              <a:buNone/>
            </a:pPr>
            <a:r>
              <a:rPr lang="en-US" sz="1300" dirty="0">
                <a:solidFill>
                  <a:srgbClr val="FFFFFF"/>
                </a:solidFill>
                <a:latin typeface="Arial" pitchFamily="34" charset="0"/>
                <a:ea typeface="Arial" pitchFamily="34" charset="-122"/>
                <a:cs typeface="Arial" pitchFamily="34" charset="-120"/>
              </a:rPr>
              <a:t>Квартили и децили позволяют увидеть, как распределены значения по всей шкале, а не только в центре. Они помогают сравнивать нижнюю, среднюю и верхнюю части распределения.
</a:t>
            </a:r>
            <a:endParaRPr lang="en-US" sz="1300" dirty="0"/>
          </a:p>
        </p:txBody>
      </p:sp>
      <p:sp>
        <p:nvSpPr>
          <p:cNvPr id="15" name="Text 7"/>
          <p:cNvSpPr txBox="1"/>
          <p:nvPr/>
        </p:nvSpPr>
        <p:spPr>
          <a:xfrm>
            <a:off x="4916844" y="1461304"/>
            <a:ext cx="3764400" cy="355500"/>
          </a:xfrm>
          <a:prstGeom prst="rect">
            <a:avLst/>
          </a:prstGeom>
          <a:noFill/>
          <a:ln/>
        </p:spPr>
        <p:txBody>
          <a:bodyPr wrap="square" lIns="0" tIns="0" rIns="0" bIns="0" rtlCol="0" anchor="ctr"/>
          <a:lstStyle/>
          <a:p>
            <a:pPr algn="l" indent="0" marL="0">
              <a:lnSpc>
                <a:spcPct val="100000"/>
              </a:lnSpc>
              <a:buNone/>
            </a:pPr>
            <a:r>
              <a:rPr lang="en-US" sz="1600" b="1" dirty="0">
                <a:solidFill>
                  <a:srgbClr val="232323"/>
                </a:solidFill>
                <a:latin typeface="Arial" pitchFamily="34" charset="0"/>
                <a:ea typeface="Arial" pitchFamily="34" charset="-122"/>
                <a:cs typeface="Arial" pitchFamily="34" charset="-120"/>
              </a:rPr>
              <a:t>Квартили и децили
</a:t>
            </a:r>
            <a:endParaRPr lang="en-US" sz="1600" dirty="0"/>
          </a:p>
        </p:txBody>
      </p:sp>
      <p:sp>
        <p:nvSpPr>
          <p:cNvPr id="16" name="Text 8"/>
          <p:cNvSpPr txBox="1"/>
          <p:nvPr/>
        </p:nvSpPr>
        <p:spPr>
          <a:xfrm>
            <a:off x="4916847" y="3607027"/>
            <a:ext cx="3764400" cy="904800"/>
          </a:xfrm>
          <a:prstGeom prst="rect">
            <a:avLst/>
          </a:prstGeom>
          <a:noFill/>
          <a:ln/>
        </p:spPr>
        <p:txBody>
          <a:bodyPr wrap="square" lIns="0" tIns="0" rIns="0" bIns="0" rtlCol="0" anchor="t"/>
          <a:lstStyle/>
          <a:p>
            <a:pPr algn="l" indent="0" marL="0">
              <a:lnSpc>
                <a:spcPct val="100000"/>
              </a:lnSpc>
              <a:buNone/>
            </a:pPr>
            <a:r>
              <a:rPr lang="en-US" sz="1300" dirty="0">
                <a:solidFill>
                  <a:srgbClr val="FFFFFF"/>
                </a:solidFill>
                <a:latin typeface="Arial" pitchFamily="34" charset="0"/>
                <a:ea typeface="Arial" pitchFamily="34" charset="-122"/>
                <a:cs typeface="Arial" pitchFamily="34" charset="-120"/>
              </a:rPr>
              <a:t>Такие метрики полезны для оценки внутренней неоднородности региона. Они дают более точное представление о разбросе, чем одно среднее число.
</a:t>
            </a:r>
            <a:endParaRPr lang="en-US" sz="1300" dirty="0"/>
          </a:p>
        </p:txBody>
      </p:sp>
      <p:sp>
        <p:nvSpPr>
          <p:cNvPr id="17" name="Text 9"/>
          <p:cNvSpPr txBox="1"/>
          <p:nvPr/>
        </p:nvSpPr>
        <p:spPr>
          <a:xfrm>
            <a:off x="4916844" y="3184155"/>
            <a:ext cx="3764400" cy="355500"/>
          </a:xfrm>
          <a:prstGeom prst="rect">
            <a:avLst/>
          </a:prstGeom>
          <a:noFill/>
          <a:ln/>
        </p:spPr>
        <p:txBody>
          <a:bodyPr wrap="square" lIns="0" tIns="0" rIns="0" bIns="0" rtlCol="0" anchor="ctr"/>
          <a:lstStyle/>
          <a:p>
            <a:pPr algn="l" indent="0" marL="0">
              <a:lnSpc>
                <a:spcPct val="100000"/>
              </a:lnSpc>
              <a:buNone/>
            </a:pPr>
            <a:r>
              <a:rPr lang="en-US" sz="1600" b="1" dirty="0">
                <a:solidFill>
                  <a:srgbClr val="232323"/>
                </a:solidFill>
                <a:latin typeface="Arial" pitchFamily="34" charset="0"/>
                <a:ea typeface="Arial" pitchFamily="34" charset="-122"/>
                <a:cs typeface="Arial" pitchFamily="34" charset="-120"/>
              </a:rPr>
              <a:t>Внутренняя неоднородность
</a:t>
            </a:r>
            <a:endParaRPr lang="en-US" sz="16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sp>
        <p:nvSpPr>
          <p:cNvPr id="4" name="Text 0"/>
          <p:cNvSpPr txBox="1"/>
          <p:nvPr/>
        </p:nvSpPr>
        <p:spPr>
          <a:xfrm>
            <a:off x="8784000" y="4783350"/>
            <a:ext cx="360000" cy="360300"/>
          </a:xfrm>
          <a:prstGeom prst="rect">
            <a:avLst/>
          </a:prstGeom>
          <a:noFill/>
          <a:ln/>
        </p:spPr>
        <p:txBody>
          <a:bodyPr wrap="square" lIns="0" tIns="0" rIns="0" bIns="0" rtlCol="0" anchor="t"/>
          <a:lstStyle/>
          <a:p>
            <a:pPr algn="ctr" indent="0" marL="0">
              <a:lnSpc>
                <a:spcPct val="90000"/>
              </a:lnSpc>
              <a:buNone/>
            </a:pPr>
            <a:r>
              <a:rPr lang="en-US" sz="1300" dirty="0">
                <a:solidFill>
                  <a:srgbClr val="FFFFFF"/>
                </a:solidFill>
                <a:latin typeface="Arial" pitchFamily="34" charset="0"/>
                <a:ea typeface="Arial" pitchFamily="34" charset="-122"/>
                <a:cs typeface="Arial" pitchFamily="34" charset="-120"/>
              </a:rPr>
              <a:t>10</a:t>
            </a:r>
            <a:endParaRPr lang="en-US" sz="1300" dirty="0"/>
          </a:p>
        </p:txBody>
      </p:sp>
      <p:sp>
        <p:nvSpPr>
          <p:cNvPr id="5" name="Text 1"/>
          <p:cNvSpPr txBox="1"/>
          <p:nvPr/>
        </p:nvSpPr>
        <p:spPr>
          <a:xfrm>
            <a:off x="4503425" y="1878106"/>
            <a:ext cx="4280700" cy="1540200"/>
          </a:xfrm>
          <a:prstGeom prst="rect">
            <a:avLst/>
          </a:prstGeom>
          <a:noFill/>
          <a:ln/>
        </p:spPr>
        <p:txBody>
          <a:bodyPr wrap="square" lIns="0" tIns="0" rIns="0" bIns="0" rtlCol="0" anchor="ctr"/>
          <a:lstStyle/>
          <a:p>
            <a:pPr algn="l" indent="0" marL="0">
              <a:lnSpc>
                <a:spcPct val="100000"/>
              </a:lnSpc>
              <a:buNone/>
            </a:pPr>
            <a:r>
              <a:rPr lang="en-US" sz="9700" b="1" dirty="0">
                <a:solidFill>
                  <a:srgbClr val="00FFBB"/>
                </a:solidFill>
                <a:latin typeface="Arial" pitchFamily="34" charset="0"/>
                <a:ea typeface="Arial" pitchFamily="34" charset="-122"/>
                <a:cs typeface="Arial" pitchFamily="34" charset="-120"/>
              </a:rPr>
              <a:t>2
</a:t>
            </a:r>
            <a:endParaRPr lang="en-US" sz="9700" dirty="0"/>
          </a:p>
        </p:txBody>
      </p:sp>
      <p:sp>
        <p:nvSpPr>
          <p:cNvPr id="6" name="Text 2"/>
          <p:cNvSpPr txBox="1"/>
          <p:nvPr/>
        </p:nvSpPr>
        <p:spPr>
          <a:xfrm>
            <a:off x="4503425" y="3556288"/>
            <a:ext cx="4280700" cy="819300"/>
          </a:xfrm>
          <a:prstGeom prst="rect">
            <a:avLst/>
          </a:prstGeom>
          <a:noFill/>
          <a:ln/>
        </p:spPr>
        <p:txBody>
          <a:bodyPr wrap="square" lIns="0" tIns="0" rIns="0" bIns="0" rtlCol="0" anchor="ctr"/>
          <a:lstStyle/>
          <a:p>
            <a:pPr algn="l" indent="0" marL="0">
              <a:lnSpc>
                <a:spcPct val="100000"/>
              </a:lnSpc>
              <a:buNone/>
            </a:pPr>
            <a:r>
              <a:rPr lang="en-US" sz="1400" dirty="0">
                <a:solidFill>
                  <a:srgbClr val="FFFFFF"/>
                </a:solidFill>
                <a:latin typeface="Arial" pitchFamily="34" charset="0"/>
                <a:ea typeface="Arial" pitchFamily="34" charset="-122"/>
                <a:cs typeface="Arial" pitchFamily="34" charset="-120"/>
              </a:rPr>
              <a:t>раза показывает относительное превосходство одного региона над другим.
</a:t>
            </a:r>
            <a:endParaRPr lang="en-US" sz="1400" dirty="0"/>
          </a:p>
        </p:txBody>
      </p:sp>
      <p:sp>
        <p:nvSpPr>
          <p:cNvPr id="7" name="Text 3"/>
          <p:cNvSpPr txBox="1"/>
          <p:nvPr/>
        </p:nvSpPr>
        <p:spPr>
          <a:xfrm>
            <a:off x="360000" y="1878100"/>
            <a:ext cx="3504600" cy="2577900"/>
          </a:xfrm>
          <a:prstGeom prst="rect">
            <a:avLst/>
          </a:prstGeom>
          <a:noFill/>
          <a:ln/>
        </p:spPr>
        <p:txBody>
          <a:bodyPr wrap="square" lIns="0" tIns="0" rIns="0" bIns="0" rtlCol="0" anchor="t"/>
          <a:lstStyle/>
          <a:p>
            <a:pPr algn="l" indent="0" marL="0">
              <a:lnSpc>
                <a:spcPct val="100000"/>
              </a:lnSpc>
              <a:buNone/>
            </a:pPr>
            <a:r>
              <a:rPr lang="en-US" sz="1800" dirty="0">
                <a:solidFill>
                  <a:srgbClr val="FFFFFF"/>
                </a:solidFill>
                <a:latin typeface="Arial" pitchFamily="34" charset="0"/>
                <a:ea typeface="Arial" pitchFamily="34" charset="-122"/>
                <a:cs typeface="Arial" pitchFamily="34" charset="-120"/>
              </a:rPr>
              <a:t>Относительный показатель удобен для сравнения, но сам по себе не показывает масштаб разницы в рублях, пунктах или людях.
</a:t>
            </a:r>
            <a:endParaRPr lang="en-US" sz="1800" dirty="0"/>
          </a:p>
        </p:txBody>
      </p:sp>
      <p:sp>
        <p:nvSpPr>
          <p:cNvPr id="8" name="Text 4"/>
          <p:cNvSpPr txBox="1"/>
          <p:nvPr/>
        </p:nvSpPr>
        <p:spPr>
          <a:xfrm>
            <a:off x="360000" y="4534050"/>
            <a:ext cx="3567000" cy="249300"/>
          </a:xfrm>
          <a:prstGeom prst="rect">
            <a:avLst/>
          </a:prstGeom>
          <a:noFill/>
          <a:ln/>
        </p:spPr>
        <p:txBody>
          <a:bodyPr wrap="square" lIns="0" tIns="0" rIns="0" bIns="0" rtlCol="0" anchor="b"/>
          <a:lstStyle/>
          <a:p>
            <a:pPr algn="l" indent="0" marL="0">
              <a:lnSpc>
                <a:spcPct val="90000"/>
              </a:lnSpc>
              <a:buNone/>
            </a:pPr>
            <a:r>
              <a:rPr lang="en-US" sz="1200" dirty="0">
                <a:solidFill>
                  <a:srgbClr val="FFFFFF"/>
                </a:solidFill>
                <a:latin typeface="Arial" pitchFamily="34" charset="0"/>
                <a:ea typeface="Arial" pitchFamily="34" charset="-122"/>
                <a:cs typeface="Arial" pitchFamily="34" charset="-120"/>
              </a:rPr>
              <a:t>Учебный пример
</a:t>
            </a:r>
            <a:endParaRPr lang="en-US" sz="120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1">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359925" y="1172517"/>
            <a:ext cx="2716500" cy="155456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3213738" y="1172517"/>
            <a:ext cx="2716500" cy="155456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pic>
        <p:nvPicPr>
          <p:cNvPr id="8" name="Image 6" descr="preencoded.png">    </p:cNvPr>
          <p:cNvPicPr>
            <a:picLocks noChangeAspect="1"/>
          </p:cNvPicPr>
          <p:nvPr/>
        </p:nvPicPr>
        <p:blipFill>
          <a:blip r:embed="rId7"/>
          <a:stretch>
            <a:fillRect/>
          </a:stretch>
        </p:blipFill>
        <p:spPr>
          <a:xfrm>
            <a:off x="6067563" y="1172517"/>
            <a:ext cx="2716500" cy="1554560"/>
          </a:xfrm>
          <a:prstGeom prst="rect">
            <a:avLst/>
          </a:prstGeom>
        </p:spPr>
      </p:pic>
      <p:sp>
        <p:nvSpPr>
          <p:cNvPr id="9" name="Text 0"/>
          <p:cNvSpPr txBox="1"/>
          <p:nvPr/>
        </p:nvSpPr>
        <p:spPr>
          <a:xfrm>
            <a:off x="8784000" y="4783350"/>
            <a:ext cx="360000" cy="360300"/>
          </a:xfrm>
          <a:prstGeom prst="rect">
            <a:avLst/>
          </a:prstGeom>
          <a:noFill/>
          <a:ln/>
        </p:spPr>
        <p:txBody>
          <a:bodyPr wrap="square" lIns="0" tIns="0" rIns="0" bIns="0" rtlCol="0" anchor="t"/>
          <a:lstStyle/>
          <a:p>
            <a:pPr algn="ctr" indent="0" marL="0">
              <a:lnSpc>
                <a:spcPct val="100000"/>
              </a:lnSpc>
              <a:buNone/>
            </a:pPr>
            <a:r>
              <a:rPr lang="en-US" sz="1300" dirty="0">
                <a:solidFill>
                  <a:srgbClr val="00FFBB"/>
                </a:solidFill>
                <a:latin typeface="Arial" pitchFamily="34" charset="0"/>
                <a:ea typeface="Arial" pitchFamily="34" charset="-122"/>
                <a:cs typeface="Arial" pitchFamily="34" charset="-120"/>
              </a:rPr>
              <a:t>11</a:t>
            </a:r>
            <a:endParaRPr lang="en-US" sz="1300" dirty="0"/>
          </a:p>
        </p:txBody>
      </p:sp>
      <p:sp>
        <p:nvSpPr>
          <p:cNvPr id="10" name="Text 1"/>
          <p:cNvSpPr txBox="1"/>
          <p:nvPr/>
        </p:nvSpPr>
        <p:spPr>
          <a:xfrm>
            <a:off x="360000" y="360000"/>
            <a:ext cx="8424000" cy="449100"/>
          </a:xfrm>
          <a:prstGeom prst="rect">
            <a:avLst/>
          </a:prstGeom>
          <a:noFill/>
          <a:ln/>
        </p:spPr>
        <p:txBody>
          <a:bodyPr wrap="square" lIns="0" tIns="0" rIns="0" bIns="0" rtlCol="0" anchor="t"/>
          <a:lstStyle/>
          <a:p>
            <a:pPr algn="l" indent="0" marL="0">
              <a:lnSpc>
                <a:spcPct val="100000"/>
              </a:lnSpc>
              <a:buNone/>
            </a:pPr>
            <a:r>
              <a:rPr lang="en-US" sz="2944" b="1" dirty="0">
                <a:solidFill>
                  <a:srgbClr val="00FFBB"/>
                </a:solidFill>
                <a:latin typeface="Arial" pitchFamily="34" charset="0"/>
                <a:ea typeface="Arial" pitchFamily="34" charset="-122"/>
                <a:cs typeface="Arial" pitchFamily="34" charset="-120"/>
              </a:rPr>
              <a:t>Коротко о том, что показывает карта
</a:t>
            </a:r>
            <a:endParaRPr lang="en-US" sz="2944" dirty="0"/>
          </a:p>
        </p:txBody>
      </p:sp>
      <p:sp>
        <p:nvSpPr>
          <p:cNvPr id="11" name="Text 2"/>
          <p:cNvSpPr txBox="1"/>
          <p:nvPr/>
        </p:nvSpPr>
        <p:spPr>
          <a:xfrm>
            <a:off x="463800" y="3640725"/>
            <a:ext cx="2533200" cy="1142700"/>
          </a:xfrm>
          <a:prstGeom prst="rect">
            <a:avLst/>
          </a:prstGeom>
          <a:noFill/>
          <a:ln/>
        </p:spPr>
        <p:txBody>
          <a:bodyPr wrap="square" lIns="0" tIns="0" rIns="0" bIns="0" rtlCol="0" anchor="t"/>
          <a:lstStyle/>
          <a:p>
            <a:pPr algn="l" indent="0" marL="0">
              <a:lnSpc>
                <a:spcPct val="100000"/>
              </a:lnSpc>
              <a:buNone/>
            </a:pPr>
            <a:r>
              <a:rPr lang="en-US" sz="1014" dirty="0">
                <a:solidFill>
                  <a:srgbClr val="FFFFFF"/>
                </a:solidFill>
                <a:latin typeface="Arial" pitchFamily="34" charset="0"/>
                <a:ea typeface="Arial" pitchFamily="34" charset="-122"/>
                <a:cs typeface="Arial" pitchFamily="34" charset="-120"/>
              </a:rPr>
              <a:t>На карте сразу видно, что соседние территории часто похожи друг на друга сильнее, чем удалённые. Поэтому кластеры бедности или занятости легче заметить визуально, чем в таблице. Но смысл рисунка меняется, если заменить общую шкалу цветов на отдельные шкалы по каждому региону.
</a:t>
            </a:r>
            <a:endParaRPr lang="en-US" sz="1014" dirty="0"/>
          </a:p>
        </p:txBody>
      </p:sp>
      <p:sp>
        <p:nvSpPr>
          <p:cNvPr id="12" name="Text 3"/>
          <p:cNvSpPr txBox="1"/>
          <p:nvPr/>
        </p:nvSpPr>
        <p:spPr>
          <a:xfrm>
            <a:off x="463800" y="2845747"/>
            <a:ext cx="2533200" cy="651300"/>
          </a:xfrm>
          <a:prstGeom prst="rect">
            <a:avLst/>
          </a:prstGeom>
          <a:noFill/>
          <a:ln/>
        </p:spPr>
        <p:txBody>
          <a:bodyPr wrap="square" lIns="0" tIns="0" rIns="0" bIns="0" rtlCol="0" anchor="ctr"/>
          <a:lstStyle/>
          <a:p>
            <a:pPr algn="l" indent="0" marL="0">
              <a:lnSpc>
                <a:spcPct val="100000"/>
              </a:lnSpc>
              <a:buNone/>
            </a:pPr>
            <a:r>
              <a:rPr lang="en-US" sz="1400" b="1" dirty="0">
                <a:solidFill>
                  <a:srgbClr val="232323"/>
                </a:solidFill>
                <a:latin typeface="Arial" pitchFamily="34" charset="0"/>
                <a:ea typeface="Arial" pitchFamily="34" charset="-122"/>
                <a:cs typeface="Arial" pitchFamily="34" charset="-120"/>
              </a:rPr>
              <a:t>Когда рисунок важнее таблицы
</a:t>
            </a:r>
            <a:endParaRPr lang="en-US" sz="1400" dirty="0"/>
          </a:p>
        </p:txBody>
      </p:sp>
      <p:sp>
        <p:nvSpPr>
          <p:cNvPr id="13" name="Text 4"/>
          <p:cNvSpPr txBox="1"/>
          <p:nvPr/>
        </p:nvSpPr>
        <p:spPr>
          <a:xfrm>
            <a:off x="3317600" y="2845747"/>
            <a:ext cx="2533200" cy="651300"/>
          </a:xfrm>
          <a:prstGeom prst="rect">
            <a:avLst/>
          </a:prstGeom>
          <a:noFill/>
          <a:ln/>
        </p:spPr>
        <p:txBody>
          <a:bodyPr wrap="square" lIns="0" tIns="0" rIns="0" bIns="0" rtlCol="0" anchor="ctr"/>
          <a:lstStyle/>
          <a:p>
            <a:pPr algn="l" indent="0" marL="0">
              <a:lnSpc>
                <a:spcPct val="100000"/>
              </a:lnSpc>
              <a:buNone/>
            </a:pPr>
            <a:r>
              <a:rPr lang="en-US" sz="1400" b="1" dirty="0">
                <a:solidFill>
                  <a:srgbClr val="232323"/>
                </a:solidFill>
                <a:latin typeface="Arial" pitchFamily="34" charset="0"/>
                <a:ea typeface="Arial" pitchFamily="34" charset="-122"/>
                <a:cs typeface="Arial" pitchFamily="34" charset="-120"/>
              </a:rPr>
              <a:t>Как увидеть соседние различия
</a:t>
            </a:r>
            <a:endParaRPr lang="en-US" sz="1400" dirty="0"/>
          </a:p>
        </p:txBody>
      </p:sp>
      <p:sp>
        <p:nvSpPr>
          <p:cNvPr id="14" name="Text 5"/>
          <p:cNvSpPr txBox="1"/>
          <p:nvPr/>
        </p:nvSpPr>
        <p:spPr>
          <a:xfrm>
            <a:off x="3317625" y="3640725"/>
            <a:ext cx="2533200" cy="1142700"/>
          </a:xfrm>
          <a:prstGeom prst="rect">
            <a:avLst/>
          </a:prstGeom>
          <a:noFill/>
          <a:ln/>
        </p:spPr>
        <p:txBody>
          <a:bodyPr wrap="square" lIns="0" tIns="0" rIns="0" bIns="0" rtlCol="0" anchor="t"/>
          <a:lstStyle/>
          <a:p>
            <a:pPr algn="l" indent="0" marL="0">
              <a:lnSpc>
                <a:spcPct val="100000"/>
              </a:lnSpc>
              <a:buNone/>
            </a:pPr>
            <a:r>
              <a:rPr lang="en-US" sz="1080" dirty="0">
                <a:solidFill>
                  <a:srgbClr val="FFFFFF"/>
                </a:solidFill>
                <a:latin typeface="Arial" pitchFamily="34" charset="0"/>
                <a:ea typeface="Arial" pitchFamily="34" charset="-122"/>
                <a:cs typeface="Arial" pitchFamily="34" charset="-120"/>
              </a:rPr>
              <a:t>Карта помогает сравнить доступность школ, больниц и рабочих мест в пространстве. Светлые и тёмные зоны показывают не просто различия, а их соседство и протяжённость. Именно это важно, когда нужно понять, где проблема локальная, а где охватывает целую полосу территорий.
</a:t>
            </a:r>
            <a:endParaRPr lang="en-US" sz="1080" dirty="0"/>
          </a:p>
        </p:txBody>
      </p:sp>
      <p:sp>
        <p:nvSpPr>
          <p:cNvPr id="15" name="Text 6"/>
          <p:cNvSpPr txBox="1"/>
          <p:nvPr/>
        </p:nvSpPr>
        <p:spPr>
          <a:xfrm>
            <a:off x="6171450" y="3640725"/>
            <a:ext cx="2533200" cy="1142700"/>
          </a:xfrm>
          <a:prstGeom prst="rect">
            <a:avLst/>
          </a:prstGeom>
          <a:noFill/>
          <a:ln/>
        </p:spPr>
        <p:txBody>
          <a:bodyPr wrap="square" lIns="0" tIns="0" rIns="0" bIns="0" rtlCol="0" anchor="t"/>
          <a:lstStyle/>
          <a:p>
            <a:pPr algn="l" indent="0" marL="0">
              <a:lnSpc>
                <a:spcPct val="100000"/>
              </a:lnSpc>
              <a:buNone/>
            </a:pPr>
            <a:r>
              <a:rPr lang="en-US" sz="1003" dirty="0">
                <a:solidFill>
                  <a:srgbClr val="FFFFFF"/>
                </a:solidFill>
                <a:latin typeface="Arial" pitchFamily="34" charset="0"/>
                <a:ea typeface="Arial" pitchFamily="34" charset="-122"/>
                <a:cs typeface="Arial" pitchFamily="34" charset="-120"/>
              </a:rPr>
              <a:t>Один и тот же диапазон значений должен обозначаться одинаковыми цветами по всей карте. Иначе соседние регионы могут выглядеть как резко противоположные, хотя различие между ними небольшое. Для школьного анализа это ключевое правило интерпретации пространственных данных.
</a:t>
            </a:r>
            <a:endParaRPr lang="en-US" sz="1003" dirty="0"/>
          </a:p>
        </p:txBody>
      </p:sp>
      <p:sp>
        <p:nvSpPr>
          <p:cNvPr id="16" name="Text 7"/>
          <p:cNvSpPr txBox="1"/>
          <p:nvPr/>
        </p:nvSpPr>
        <p:spPr>
          <a:xfrm>
            <a:off x="6171425" y="2845747"/>
            <a:ext cx="2533200" cy="651300"/>
          </a:xfrm>
          <a:prstGeom prst="rect">
            <a:avLst/>
          </a:prstGeom>
          <a:noFill/>
          <a:ln/>
        </p:spPr>
        <p:txBody>
          <a:bodyPr wrap="square" lIns="0" tIns="0" rIns="0" bIns="0" rtlCol="0" anchor="ctr"/>
          <a:lstStyle/>
          <a:p>
            <a:pPr algn="l" indent="0" marL="0">
              <a:lnSpc>
                <a:spcPct val="100000"/>
              </a:lnSpc>
              <a:buNone/>
            </a:pPr>
            <a:r>
              <a:rPr lang="en-US" sz="1400" b="1" dirty="0">
                <a:solidFill>
                  <a:srgbClr val="232323"/>
                </a:solidFill>
                <a:latin typeface="Arial" pitchFamily="34" charset="0"/>
                <a:ea typeface="Arial" pitchFamily="34" charset="-122"/>
                <a:cs typeface="Arial" pitchFamily="34" charset="-120"/>
              </a:rPr>
              <a:t>Почему важна единая шкала
</a:t>
            </a:r>
            <a:endParaRPr lang="en-US" sz="140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12">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374475" y="1557551"/>
            <a:ext cx="4516200" cy="3215649"/>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sp>
        <p:nvSpPr>
          <p:cNvPr id="5" name="Text 0"/>
          <p:cNvSpPr txBox="1"/>
          <p:nvPr/>
        </p:nvSpPr>
        <p:spPr>
          <a:xfrm>
            <a:off x="360000" y="360000"/>
            <a:ext cx="8424000" cy="839100"/>
          </a:xfrm>
          <a:prstGeom prst="rect">
            <a:avLst/>
          </a:prstGeom>
          <a:noFill/>
          <a:ln/>
        </p:spPr>
        <p:txBody>
          <a:bodyPr wrap="square" lIns="0" tIns="0" rIns="0" bIns="0" rtlCol="0" anchor="t"/>
          <a:lstStyle/>
          <a:p>
            <a:pPr algn="l" indent="0" marL="0">
              <a:lnSpc>
                <a:spcPct val="100000"/>
              </a:lnSpc>
              <a:buNone/>
            </a:pPr>
            <a:r>
              <a:rPr lang="en-US" sz="3003" b="1" dirty="0">
                <a:solidFill>
                  <a:srgbClr val="FFFFFF"/>
                </a:solidFill>
                <a:latin typeface="Arial" pitchFamily="34" charset="0"/>
                <a:ea typeface="Arial" pitchFamily="34" charset="-122"/>
                <a:cs typeface="Arial" pitchFamily="34" charset="-120"/>
              </a:rPr>
              <a:t>Графики распределения: гистограмма и боксплот
</a:t>
            </a:r>
            <a:endParaRPr lang="en-US" sz="3003" dirty="0"/>
          </a:p>
        </p:txBody>
      </p:sp>
      <p:sp>
        <p:nvSpPr>
          <p:cNvPr id="6" name="Text 1"/>
          <p:cNvSpPr txBox="1"/>
          <p:nvPr/>
        </p:nvSpPr>
        <p:spPr>
          <a:xfrm>
            <a:off x="8784000" y="4783350"/>
            <a:ext cx="360000" cy="360300"/>
          </a:xfrm>
          <a:prstGeom prst="rect">
            <a:avLst/>
          </a:prstGeom>
          <a:noFill/>
          <a:ln/>
        </p:spPr>
        <p:txBody>
          <a:bodyPr wrap="square" lIns="0" tIns="0" rIns="0" bIns="0" rtlCol="0" anchor="t"/>
          <a:lstStyle/>
          <a:p>
            <a:pPr algn="ctr" indent="0" marL="0">
              <a:lnSpc>
                <a:spcPct val="90000"/>
              </a:lnSpc>
              <a:buNone/>
            </a:pPr>
            <a:r>
              <a:rPr lang="en-US" sz="1300" dirty="0">
                <a:solidFill>
                  <a:srgbClr val="FFFFFF"/>
                </a:solidFill>
                <a:latin typeface="Arial" pitchFamily="34" charset="0"/>
                <a:ea typeface="Arial" pitchFamily="34" charset="-122"/>
                <a:cs typeface="Arial" pitchFamily="34" charset="-120"/>
              </a:rPr>
              <a:t>12</a:t>
            </a:r>
            <a:endParaRPr lang="en-US" sz="1300" dirty="0"/>
          </a:p>
        </p:txBody>
      </p:sp>
      <p:sp>
        <p:nvSpPr>
          <p:cNvPr id="7" name="Text 2"/>
          <p:cNvSpPr txBox="1"/>
          <p:nvPr/>
        </p:nvSpPr>
        <p:spPr>
          <a:xfrm>
            <a:off x="5356100" y="1556613"/>
            <a:ext cx="3430800" cy="1092600"/>
          </a:xfrm>
          <a:prstGeom prst="rect">
            <a:avLst/>
          </a:prstGeom>
          <a:noFill/>
          <a:ln/>
        </p:spPr>
        <p:txBody>
          <a:bodyPr wrap="square" lIns="0" tIns="0" rIns="0" bIns="0" rtlCol="0" anchor="b"/>
          <a:lstStyle/>
          <a:p>
            <a:pPr algn="l" indent="0" marL="0">
              <a:lnSpc>
                <a:spcPct val="100000"/>
              </a:lnSpc>
              <a:buNone/>
            </a:pPr>
            <a:r>
              <a:rPr lang="en-US" sz="1400" dirty="0">
                <a:solidFill>
                  <a:srgbClr val="FFFFFF"/>
                </a:solidFill>
                <a:latin typeface="Arial" pitchFamily="34" charset="0"/>
                <a:ea typeface="Arial" pitchFamily="34" charset="-122"/>
                <a:cs typeface="Arial" pitchFamily="34" charset="-120"/>
              </a:rPr>
              <a:t>Гистограмма показывает, как часто встречаются низкие, средние и высокие значения. Боксплот дополняет её, выделяя медиану и выбросы.
</a:t>
            </a:r>
            <a:endParaRPr lang="en-US" sz="1400" dirty="0"/>
          </a:p>
        </p:txBody>
      </p:sp>
      <p:sp>
        <p:nvSpPr>
          <p:cNvPr id="8" name="Text 3"/>
          <p:cNvSpPr txBox="1"/>
          <p:nvPr/>
        </p:nvSpPr>
        <p:spPr>
          <a:xfrm>
            <a:off x="5356100" y="3047025"/>
            <a:ext cx="3430800" cy="1092600"/>
          </a:xfrm>
          <a:prstGeom prst="rect">
            <a:avLst/>
          </a:prstGeom>
          <a:noFill/>
          <a:ln/>
        </p:spPr>
        <p:txBody>
          <a:bodyPr wrap="square" lIns="0" tIns="0" rIns="0" bIns="0" rtlCol="0" anchor="t"/>
          <a:lstStyle/>
          <a:p>
            <a:pPr algn="l" indent="0" marL="0">
              <a:lnSpc>
                <a:spcPct val="100000"/>
              </a:lnSpc>
              <a:buNone/>
            </a:pPr>
            <a:r>
              <a:rPr lang="en-US" sz="1400" dirty="0">
                <a:solidFill>
                  <a:srgbClr val="FFFFFF"/>
                </a:solidFill>
                <a:latin typeface="Arial" pitchFamily="34" charset="0"/>
                <a:ea typeface="Arial" pitchFamily="34" charset="-122"/>
                <a:cs typeface="Arial" pitchFamily="34" charset="-120"/>
              </a:rPr>
              <a:t>Основная масса регионов сосредоточена в середине, но есть более высокие значения, которые расширяют общий разброс.
</a:t>
            </a:r>
            <a:endParaRPr lang="en-US" sz="1400" dirty="0"/>
          </a:p>
        </p:txBody>
      </p:sp>
      <p:sp>
        <p:nvSpPr>
          <p:cNvPr id="9" name="Text 4"/>
          <p:cNvSpPr txBox="1"/>
          <p:nvPr/>
        </p:nvSpPr>
        <p:spPr>
          <a:xfrm>
            <a:off x="5356100" y="4225200"/>
            <a:ext cx="3430800" cy="558300"/>
          </a:xfrm>
          <a:prstGeom prst="rect">
            <a:avLst/>
          </a:prstGeom>
          <a:noFill/>
          <a:ln/>
        </p:spPr>
        <p:txBody>
          <a:bodyPr wrap="square" lIns="0" tIns="0" rIns="0" bIns="0" rtlCol="0" anchor="b"/>
          <a:lstStyle/>
          <a:p>
            <a:pPr algn="l" indent="0" marL="0">
              <a:lnSpc>
                <a:spcPct val="90000"/>
              </a:lnSpc>
              <a:buNone/>
            </a:pPr>
            <a:r>
              <a:rPr lang="en-US" sz="1400" dirty="0">
                <a:solidFill>
                  <a:srgbClr val="00FFBB"/>
                </a:solidFill>
                <a:latin typeface="Arial" pitchFamily="34" charset="0"/>
                <a:ea typeface="Arial" pitchFamily="34" charset="-122"/>
                <a:cs typeface="Arial" pitchFamily="34" charset="-120"/>
              </a:rPr>
              <a:t>Иллюстративный пример для учебной визуализации, 2025
</a:t>
            </a:r>
            <a:endParaRPr lang="en-US" sz="1400"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 13">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sp>
        <p:nvSpPr>
          <p:cNvPr id="7" name="Text 0"/>
          <p:cNvSpPr txBox="1"/>
          <p:nvPr/>
        </p:nvSpPr>
        <p:spPr>
          <a:xfrm>
            <a:off x="4640575" y="457194"/>
            <a:ext cx="4143300" cy="1365900"/>
          </a:xfrm>
          <a:prstGeom prst="rect">
            <a:avLst/>
          </a:prstGeom>
          <a:noFill/>
          <a:ln/>
        </p:spPr>
        <p:txBody>
          <a:bodyPr wrap="square" lIns="0" tIns="0" rIns="0" bIns="0" rtlCol="0" anchor="t"/>
          <a:lstStyle/>
          <a:p>
            <a:pPr algn="l" indent="0" marL="0">
              <a:lnSpc>
                <a:spcPct val="100000"/>
              </a:lnSpc>
              <a:buNone/>
            </a:pPr>
            <a:r>
              <a:rPr lang="en-US" sz="3200" b="1" dirty="0">
                <a:solidFill>
                  <a:srgbClr val="FFFFFF"/>
                </a:solidFill>
                <a:latin typeface="Arial" pitchFamily="34" charset="0"/>
                <a:ea typeface="Arial" pitchFamily="34" charset="-122"/>
                <a:cs typeface="Arial" pitchFamily="34" charset="-120"/>
              </a:rPr>
              <a:t>Две простые меры разброса
</a:t>
            </a:r>
            <a:endParaRPr lang="en-US" sz="3200" dirty="0"/>
          </a:p>
        </p:txBody>
      </p:sp>
      <p:sp>
        <p:nvSpPr>
          <p:cNvPr id="8" name="Text 1"/>
          <p:cNvSpPr txBox="1"/>
          <p:nvPr/>
        </p:nvSpPr>
        <p:spPr>
          <a:xfrm>
            <a:off x="8784000" y="4783350"/>
            <a:ext cx="360000" cy="360300"/>
          </a:xfrm>
          <a:prstGeom prst="rect">
            <a:avLst/>
          </a:prstGeom>
          <a:noFill/>
          <a:ln/>
        </p:spPr>
        <p:txBody>
          <a:bodyPr wrap="square" lIns="0" tIns="0" rIns="0" bIns="0" rtlCol="0" anchor="t"/>
          <a:lstStyle/>
          <a:p>
            <a:pPr algn="ctr" indent="0" marL="0">
              <a:lnSpc>
                <a:spcPct val="100000"/>
              </a:lnSpc>
              <a:buNone/>
            </a:pPr>
            <a:r>
              <a:rPr lang="en-US" sz="1300" dirty="0">
                <a:solidFill>
                  <a:srgbClr val="00FFBB"/>
                </a:solidFill>
                <a:latin typeface="Arial" pitchFamily="34" charset="0"/>
                <a:ea typeface="Arial" pitchFamily="34" charset="-122"/>
                <a:cs typeface="Arial" pitchFamily="34" charset="-120"/>
              </a:rPr>
              <a:t>13</a:t>
            </a:r>
            <a:endParaRPr lang="en-US" sz="1300" dirty="0"/>
          </a:p>
        </p:txBody>
      </p:sp>
      <p:sp>
        <p:nvSpPr>
          <p:cNvPr id="9" name="Text 2"/>
          <p:cNvSpPr txBox="1"/>
          <p:nvPr/>
        </p:nvSpPr>
        <p:spPr>
          <a:xfrm>
            <a:off x="5096875" y="2446397"/>
            <a:ext cx="3747000" cy="503400"/>
          </a:xfrm>
          <a:prstGeom prst="rect">
            <a:avLst/>
          </a:prstGeom>
          <a:noFill/>
          <a:ln/>
        </p:spPr>
        <p:txBody>
          <a:bodyPr wrap="square" lIns="0" tIns="0" rIns="0" bIns="0" rtlCol="0" anchor="t"/>
          <a:lstStyle/>
          <a:p>
            <a:pPr algn="l" indent="0" marL="0">
              <a:lnSpc>
                <a:spcPct val="100000"/>
              </a:lnSpc>
              <a:buNone/>
            </a:pPr>
            <a:r>
              <a:rPr lang="en-US" sz="943" dirty="0">
                <a:solidFill>
                  <a:srgbClr val="FFFFFF"/>
                </a:solidFill>
                <a:latin typeface="Arial" pitchFamily="34" charset="0"/>
                <a:ea typeface="Arial" pitchFamily="34" charset="-122"/>
                <a:cs typeface="Arial" pitchFamily="34" charset="-120"/>
              </a:rPr>
              <a:t>Размах — это самый быстрый способ увидеть, насколько далеко друг от друга находятся крайние значения. Он полезен для первого взгляда на данные, но может сильно меняться из-за одного необычного региона.
</a:t>
            </a:r>
            <a:endParaRPr lang="en-US" sz="943" dirty="0"/>
          </a:p>
        </p:txBody>
      </p:sp>
      <p:sp>
        <p:nvSpPr>
          <p:cNvPr id="10" name="Text 3"/>
          <p:cNvSpPr txBox="1"/>
          <p:nvPr/>
        </p:nvSpPr>
        <p:spPr>
          <a:xfrm>
            <a:off x="5096875" y="2160300"/>
            <a:ext cx="3747000" cy="244200"/>
          </a:xfrm>
          <a:prstGeom prst="rect">
            <a:avLst/>
          </a:prstGeom>
          <a:noFill/>
          <a:ln/>
        </p:spPr>
        <p:txBody>
          <a:bodyPr wrap="square" lIns="0" tIns="0" rIns="0" bIns="0" rtlCol="0" anchor="ctr"/>
          <a:lstStyle/>
          <a:p>
            <a:pPr algn="l" indent="0" marL="0">
              <a:lnSpc>
                <a:spcPct val="100000"/>
              </a:lnSpc>
              <a:buNone/>
            </a:pPr>
            <a:r>
              <a:rPr lang="en-US" sz="1400" b="1" dirty="0">
                <a:solidFill>
                  <a:srgbClr val="00FFBB"/>
                </a:solidFill>
                <a:latin typeface="Arial" pitchFamily="34" charset="0"/>
                <a:ea typeface="Arial" pitchFamily="34" charset="-122"/>
                <a:cs typeface="Arial" pitchFamily="34" charset="-120"/>
              </a:rPr>
              <a:t>Что показывает размах
</a:t>
            </a:r>
            <a:endParaRPr lang="en-US" sz="1400" dirty="0"/>
          </a:p>
        </p:txBody>
      </p:sp>
      <p:sp>
        <p:nvSpPr>
          <p:cNvPr id="11" name="Text 4"/>
          <p:cNvSpPr txBox="1"/>
          <p:nvPr/>
        </p:nvSpPr>
        <p:spPr>
          <a:xfrm>
            <a:off x="5096875" y="4279947"/>
            <a:ext cx="3747000" cy="503400"/>
          </a:xfrm>
          <a:prstGeom prst="rect">
            <a:avLst/>
          </a:prstGeom>
          <a:noFill/>
          <a:ln/>
        </p:spPr>
        <p:txBody>
          <a:bodyPr wrap="square" lIns="0" tIns="0" rIns="0" bIns="0" rtlCol="0" anchor="t"/>
          <a:lstStyle/>
          <a:p>
            <a:pPr algn="l" indent="0" marL="0">
              <a:lnSpc>
                <a:spcPct val="100000"/>
              </a:lnSpc>
              <a:buNone/>
            </a:pPr>
            <a:r>
              <a:rPr lang="en-US" sz="959" dirty="0">
                <a:solidFill>
                  <a:srgbClr val="FFFFFF"/>
                </a:solidFill>
                <a:latin typeface="Arial" pitchFamily="34" charset="0"/>
                <a:ea typeface="Arial" pitchFamily="34" charset="-122"/>
                <a:cs typeface="Arial" pitchFamily="34" charset="-120"/>
              </a:rPr>
              <a:t>Обе меры удобно считать, когда нужен короткий ответ, но нельзя делать по ним единственный вывод. Один выброс способен заметно исказить картину, особенно если регионов немного.
</a:t>
            </a:r>
            <a:endParaRPr lang="en-US" sz="959" dirty="0"/>
          </a:p>
        </p:txBody>
      </p:sp>
      <p:sp>
        <p:nvSpPr>
          <p:cNvPr id="12" name="Text 5"/>
          <p:cNvSpPr txBox="1"/>
          <p:nvPr/>
        </p:nvSpPr>
        <p:spPr>
          <a:xfrm>
            <a:off x="5096875" y="3993850"/>
            <a:ext cx="3747000" cy="244200"/>
          </a:xfrm>
          <a:prstGeom prst="rect">
            <a:avLst/>
          </a:prstGeom>
          <a:noFill/>
          <a:ln/>
        </p:spPr>
        <p:txBody>
          <a:bodyPr wrap="square" lIns="0" tIns="0" rIns="0" bIns="0" rtlCol="0" anchor="ctr"/>
          <a:lstStyle/>
          <a:p>
            <a:pPr algn="l" indent="0" marL="0">
              <a:lnSpc>
                <a:spcPct val="100000"/>
              </a:lnSpc>
              <a:buNone/>
            </a:pPr>
            <a:r>
              <a:rPr lang="en-US" sz="1400" b="1" dirty="0">
                <a:solidFill>
                  <a:srgbClr val="00FFBB"/>
                </a:solidFill>
                <a:latin typeface="Arial" pitchFamily="34" charset="0"/>
                <a:ea typeface="Arial" pitchFamily="34" charset="-122"/>
                <a:cs typeface="Arial" pitchFamily="34" charset="-120"/>
              </a:rPr>
              <a:t>Почему нужна осторожность
</a:t>
            </a:r>
            <a:endParaRPr lang="en-US" sz="1400" dirty="0"/>
          </a:p>
        </p:txBody>
      </p:sp>
      <p:sp>
        <p:nvSpPr>
          <p:cNvPr id="13" name="Text 6"/>
          <p:cNvSpPr txBox="1"/>
          <p:nvPr/>
        </p:nvSpPr>
        <p:spPr>
          <a:xfrm>
            <a:off x="5096875" y="3363172"/>
            <a:ext cx="3747000" cy="503400"/>
          </a:xfrm>
          <a:prstGeom prst="rect">
            <a:avLst/>
          </a:prstGeom>
          <a:noFill/>
          <a:ln/>
        </p:spPr>
        <p:txBody>
          <a:bodyPr wrap="square" lIns="0" tIns="0" rIns="0" bIns="0" rtlCol="0" anchor="t"/>
          <a:lstStyle/>
          <a:p>
            <a:pPr algn="l" indent="0" marL="0">
              <a:lnSpc>
                <a:spcPct val="100000"/>
              </a:lnSpc>
              <a:buNone/>
            </a:pPr>
            <a:r>
              <a:rPr lang="en-US" sz="943" dirty="0">
                <a:solidFill>
                  <a:srgbClr val="FFFFFF"/>
                </a:solidFill>
                <a:latin typeface="Arial" pitchFamily="34" charset="0"/>
                <a:ea typeface="Arial" pitchFamily="34" charset="-122"/>
                <a:cs typeface="Arial" pitchFamily="34" charset="-120"/>
              </a:rPr>
              <a:t>Коэффициент вариации сравнивает разброс с уровнем среднего и помогает сопоставлять показатели разного масштаба. Если средние сильно отличаются, эта мера даёт более честное ощущение относительной неоднородности.
</a:t>
            </a:r>
            <a:endParaRPr lang="en-US" sz="943" dirty="0"/>
          </a:p>
        </p:txBody>
      </p:sp>
      <p:sp>
        <p:nvSpPr>
          <p:cNvPr id="14" name="Text 7"/>
          <p:cNvSpPr txBox="1"/>
          <p:nvPr/>
        </p:nvSpPr>
        <p:spPr>
          <a:xfrm>
            <a:off x="5096875" y="3077075"/>
            <a:ext cx="3747000" cy="244200"/>
          </a:xfrm>
          <a:prstGeom prst="rect">
            <a:avLst/>
          </a:prstGeom>
          <a:noFill/>
          <a:ln/>
        </p:spPr>
        <p:txBody>
          <a:bodyPr wrap="square" lIns="0" tIns="0" rIns="0" bIns="0" rtlCol="0" anchor="ctr"/>
          <a:lstStyle/>
          <a:p>
            <a:pPr algn="l" indent="0" marL="0">
              <a:lnSpc>
                <a:spcPct val="100000"/>
              </a:lnSpc>
              <a:buNone/>
            </a:pPr>
            <a:r>
              <a:rPr lang="en-US" sz="1400" b="1" dirty="0">
                <a:solidFill>
                  <a:srgbClr val="00FFBB"/>
                </a:solidFill>
                <a:latin typeface="Arial" pitchFamily="34" charset="0"/>
                <a:ea typeface="Arial" pitchFamily="34" charset="-122"/>
                <a:cs typeface="Arial" pitchFamily="34" charset="-120"/>
              </a:rPr>
              <a:t>Зачем нужен коэффициент вариации
</a:t>
            </a:r>
            <a:endParaRPr lang="en-US" sz="1400"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 14">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sp>
        <p:nvSpPr>
          <p:cNvPr id="6" name="Text 0"/>
          <p:cNvSpPr txBox="1"/>
          <p:nvPr/>
        </p:nvSpPr>
        <p:spPr>
          <a:xfrm>
            <a:off x="8784000" y="4783350"/>
            <a:ext cx="360000" cy="360300"/>
          </a:xfrm>
          <a:prstGeom prst="rect">
            <a:avLst/>
          </a:prstGeom>
          <a:noFill/>
          <a:ln/>
        </p:spPr>
        <p:txBody>
          <a:bodyPr wrap="square" lIns="0" tIns="0" rIns="0" bIns="0" rtlCol="0" anchor="t"/>
          <a:lstStyle/>
          <a:p>
            <a:pPr algn="ctr" indent="0" marL="0">
              <a:lnSpc>
                <a:spcPct val="100000"/>
              </a:lnSpc>
              <a:buNone/>
            </a:pPr>
            <a:r>
              <a:rPr lang="en-US" sz="1300" dirty="0">
                <a:solidFill>
                  <a:srgbClr val="232323"/>
                </a:solidFill>
                <a:latin typeface="Arial" pitchFamily="34" charset="0"/>
                <a:ea typeface="Arial" pitchFamily="34" charset="-122"/>
                <a:cs typeface="Arial" pitchFamily="34" charset="-120"/>
              </a:rPr>
              <a:t>14</a:t>
            </a:r>
            <a:endParaRPr lang="en-US" sz="1300" dirty="0"/>
          </a:p>
        </p:txBody>
      </p:sp>
      <p:sp>
        <p:nvSpPr>
          <p:cNvPr id="7" name="Text 1"/>
          <p:cNvSpPr txBox="1"/>
          <p:nvPr/>
        </p:nvSpPr>
        <p:spPr>
          <a:xfrm>
            <a:off x="360000" y="360000"/>
            <a:ext cx="8228400" cy="810300"/>
          </a:xfrm>
          <a:prstGeom prst="rect">
            <a:avLst/>
          </a:prstGeom>
          <a:noFill/>
          <a:ln/>
        </p:spPr>
        <p:txBody>
          <a:bodyPr wrap="square" lIns="0" tIns="0" rIns="0" bIns="0" rtlCol="0" anchor="t"/>
          <a:lstStyle/>
          <a:p>
            <a:pPr algn="l" indent="0" marL="0">
              <a:lnSpc>
                <a:spcPct val="100000"/>
              </a:lnSpc>
              <a:buNone/>
            </a:pPr>
            <a:r>
              <a:rPr lang="en-US" sz="3200" b="1" dirty="0">
                <a:solidFill>
                  <a:srgbClr val="232323"/>
                </a:solidFill>
                <a:latin typeface="Arial" pitchFamily="34" charset="0"/>
                <a:ea typeface="Arial" pitchFamily="34" charset="-122"/>
                <a:cs typeface="Arial" pitchFamily="34" charset="-120"/>
              </a:rPr>
              <a:t>Более устойчивая оценка разброса
</a:t>
            </a:r>
            <a:endParaRPr lang="en-US" sz="3200" dirty="0"/>
          </a:p>
        </p:txBody>
      </p:sp>
      <p:sp>
        <p:nvSpPr>
          <p:cNvPr id="8" name="Text 2"/>
          <p:cNvSpPr txBox="1"/>
          <p:nvPr/>
        </p:nvSpPr>
        <p:spPr>
          <a:xfrm>
            <a:off x="360000" y="3044977"/>
            <a:ext cx="2644500" cy="1674300"/>
          </a:xfrm>
          <a:prstGeom prst="rect">
            <a:avLst/>
          </a:prstGeom>
          <a:noFill/>
          <a:ln/>
        </p:spPr>
        <p:txBody>
          <a:bodyPr wrap="square" lIns="0" tIns="0" rIns="0" bIns="0" rtlCol="0" anchor="t"/>
          <a:lstStyle/>
          <a:p>
            <a:pPr algn="l" indent="0" marL="0">
              <a:lnSpc>
                <a:spcPct val="100000"/>
              </a:lnSpc>
              <a:buNone/>
            </a:pPr>
            <a:r>
              <a:rPr lang="en-US" sz="1400" dirty="0">
                <a:solidFill>
                  <a:srgbClr val="232323"/>
                </a:solidFill>
                <a:latin typeface="Arial" pitchFamily="34" charset="0"/>
                <a:ea typeface="Arial" pitchFamily="34" charset="-122"/>
                <a:cs typeface="Arial" pitchFamily="34" charset="-120"/>
              </a:rPr>
              <a:t>Межквартильный разрыв смотрит только на середину распределения между 25-м и 75-м процентилем. Поэтому он показывает, как различаются типичные регионы, а не самые крайние случаи.
</a:t>
            </a:r>
            <a:endParaRPr lang="en-US" sz="1400" dirty="0"/>
          </a:p>
        </p:txBody>
      </p:sp>
      <p:sp>
        <p:nvSpPr>
          <p:cNvPr id="9" name="Text 3"/>
          <p:cNvSpPr txBox="1"/>
          <p:nvPr/>
        </p:nvSpPr>
        <p:spPr>
          <a:xfrm>
            <a:off x="360000" y="2470775"/>
            <a:ext cx="2644500" cy="449400"/>
          </a:xfrm>
          <a:prstGeom prst="rect">
            <a:avLst/>
          </a:prstGeom>
          <a:noFill/>
          <a:ln/>
        </p:spPr>
        <p:txBody>
          <a:bodyPr wrap="square" lIns="0" tIns="0" rIns="0" bIns="0" rtlCol="0" anchor="ctr"/>
          <a:lstStyle/>
          <a:p>
            <a:pPr algn="l" indent="0" marL="0">
              <a:lnSpc>
                <a:spcPct val="100000"/>
              </a:lnSpc>
              <a:buNone/>
            </a:pPr>
            <a:r>
              <a:rPr lang="en-US" sz="1600" b="1" dirty="0">
                <a:solidFill>
                  <a:srgbClr val="232323"/>
                </a:solidFill>
                <a:latin typeface="Arial" pitchFamily="34" charset="0"/>
                <a:ea typeface="Arial" pitchFamily="34" charset="-122"/>
                <a:cs typeface="Arial" pitchFamily="34" charset="-120"/>
              </a:rPr>
              <a:t>Середина распределения
</a:t>
            </a:r>
            <a:endParaRPr lang="en-US" sz="1600" dirty="0"/>
          </a:p>
        </p:txBody>
      </p:sp>
      <p:sp>
        <p:nvSpPr>
          <p:cNvPr id="10" name="Text 4"/>
          <p:cNvSpPr txBox="1"/>
          <p:nvPr/>
        </p:nvSpPr>
        <p:spPr>
          <a:xfrm>
            <a:off x="6136450" y="3044977"/>
            <a:ext cx="2644500" cy="1674300"/>
          </a:xfrm>
          <a:prstGeom prst="rect">
            <a:avLst/>
          </a:prstGeom>
          <a:noFill/>
          <a:ln/>
        </p:spPr>
        <p:txBody>
          <a:bodyPr wrap="square" lIns="0" tIns="0" rIns="0" bIns="0" rtlCol="0" anchor="t"/>
          <a:lstStyle/>
          <a:p>
            <a:pPr algn="l" indent="0" marL="0">
              <a:lnSpc>
                <a:spcPct val="100000"/>
              </a:lnSpc>
              <a:buNone/>
            </a:pPr>
            <a:r>
              <a:rPr lang="en-US" sz="1400" dirty="0">
                <a:solidFill>
                  <a:srgbClr val="232323"/>
                </a:solidFill>
                <a:latin typeface="Arial" pitchFamily="34" charset="0"/>
                <a:ea typeface="Arial" pitchFamily="34" charset="-122"/>
                <a:cs typeface="Arial" pitchFamily="34" charset="-120"/>
              </a:rPr>
              <a:t>Для сравнения территорий с нестабильными данными это часто лучший выбор. Он особенно полезен, когда нужно понять, насколько неоднородна основная часть регионов, а не отдельные исключения.
</a:t>
            </a:r>
            <a:endParaRPr lang="en-US" sz="1400" dirty="0"/>
          </a:p>
        </p:txBody>
      </p:sp>
      <p:sp>
        <p:nvSpPr>
          <p:cNvPr id="11" name="Text 5"/>
          <p:cNvSpPr txBox="1"/>
          <p:nvPr/>
        </p:nvSpPr>
        <p:spPr>
          <a:xfrm>
            <a:off x="6136450" y="2470775"/>
            <a:ext cx="2644500" cy="449400"/>
          </a:xfrm>
          <a:prstGeom prst="rect">
            <a:avLst/>
          </a:prstGeom>
          <a:noFill/>
          <a:ln/>
        </p:spPr>
        <p:txBody>
          <a:bodyPr wrap="square" lIns="0" tIns="0" rIns="0" bIns="0" rtlCol="0" anchor="ctr"/>
          <a:lstStyle/>
          <a:p>
            <a:pPr algn="l" indent="0" marL="0">
              <a:lnSpc>
                <a:spcPct val="100000"/>
              </a:lnSpc>
              <a:buNone/>
            </a:pPr>
            <a:r>
              <a:rPr lang="en-US" sz="1600" b="1" dirty="0">
                <a:solidFill>
                  <a:srgbClr val="232323"/>
                </a:solidFill>
                <a:latin typeface="Arial" pitchFamily="34" charset="0"/>
                <a:ea typeface="Arial" pitchFamily="34" charset="-122"/>
                <a:cs typeface="Arial" pitchFamily="34" charset="-120"/>
              </a:rPr>
              <a:t>Когда применять
</a:t>
            </a:r>
            <a:endParaRPr lang="en-US" sz="1600" dirty="0"/>
          </a:p>
        </p:txBody>
      </p:sp>
      <p:sp>
        <p:nvSpPr>
          <p:cNvPr id="12" name="Text 6"/>
          <p:cNvSpPr txBox="1"/>
          <p:nvPr/>
        </p:nvSpPr>
        <p:spPr>
          <a:xfrm>
            <a:off x="3248225" y="3044977"/>
            <a:ext cx="2644500" cy="1674300"/>
          </a:xfrm>
          <a:prstGeom prst="rect">
            <a:avLst/>
          </a:prstGeom>
          <a:noFill/>
          <a:ln/>
        </p:spPr>
        <p:txBody>
          <a:bodyPr wrap="square" lIns="0" tIns="0" rIns="0" bIns="0" rtlCol="0" anchor="t"/>
          <a:lstStyle/>
          <a:p>
            <a:pPr algn="l" indent="0" marL="0">
              <a:lnSpc>
                <a:spcPct val="100000"/>
              </a:lnSpc>
              <a:buNone/>
            </a:pPr>
            <a:r>
              <a:rPr lang="en-US" sz="1400" dirty="0">
                <a:solidFill>
                  <a:srgbClr val="232323"/>
                </a:solidFill>
                <a:latin typeface="Arial" pitchFamily="34" charset="0"/>
                <a:ea typeface="Arial" pitchFamily="34" charset="-122"/>
                <a:cs typeface="Arial" pitchFamily="34" charset="-120"/>
              </a:rPr>
              <a:t>Эта мера меньше реагирует на редкие экстремальные значения, чем размах. Если один регион резко выделяется, межквартильный разрыв всё равно сохраняет устойчивую оценку общего разброса.
</a:t>
            </a:r>
            <a:endParaRPr lang="en-US" sz="1400" dirty="0"/>
          </a:p>
        </p:txBody>
      </p:sp>
      <p:sp>
        <p:nvSpPr>
          <p:cNvPr id="13" name="Text 7"/>
          <p:cNvSpPr txBox="1"/>
          <p:nvPr/>
        </p:nvSpPr>
        <p:spPr>
          <a:xfrm>
            <a:off x="3248225" y="2470775"/>
            <a:ext cx="2644500" cy="449400"/>
          </a:xfrm>
          <a:prstGeom prst="rect">
            <a:avLst/>
          </a:prstGeom>
          <a:noFill/>
          <a:ln/>
        </p:spPr>
        <p:txBody>
          <a:bodyPr wrap="square" lIns="0" tIns="0" rIns="0" bIns="0" rtlCol="0" anchor="ctr"/>
          <a:lstStyle/>
          <a:p>
            <a:pPr algn="l" indent="0" marL="0">
              <a:lnSpc>
                <a:spcPct val="100000"/>
              </a:lnSpc>
              <a:buNone/>
            </a:pPr>
            <a:r>
              <a:rPr lang="en-US" sz="1600" b="1" dirty="0">
                <a:solidFill>
                  <a:srgbClr val="232323"/>
                </a:solidFill>
                <a:latin typeface="Arial" pitchFamily="34" charset="0"/>
                <a:ea typeface="Arial" pitchFamily="34" charset="-122"/>
                <a:cs typeface="Arial" pitchFamily="34" charset="-120"/>
              </a:rPr>
              <a:t>Защита от выбросов
</a:t>
            </a:r>
            <a:endParaRPr lang="en-US" sz="1600"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 15">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sp>
        <p:nvSpPr>
          <p:cNvPr id="4" name="Text 0"/>
          <p:cNvSpPr txBox="1"/>
          <p:nvPr/>
        </p:nvSpPr>
        <p:spPr>
          <a:xfrm>
            <a:off x="8784000" y="4783350"/>
            <a:ext cx="360000" cy="360300"/>
          </a:xfrm>
          <a:prstGeom prst="rect">
            <a:avLst/>
          </a:prstGeom>
          <a:noFill/>
          <a:ln/>
        </p:spPr>
        <p:txBody>
          <a:bodyPr wrap="square" lIns="0" tIns="0" rIns="0" bIns="0" rtlCol="0" anchor="t"/>
          <a:lstStyle/>
          <a:p>
            <a:pPr algn="ctr" indent="0" marL="0">
              <a:lnSpc>
                <a:spcPct val="90000"/>
              </a:lnSpc>
              <a:buNone/>
            </a:pPr>
            <a:r>
              <a:rPr lang="en-US" sz="1300" dirty="0">
                <a:solidFill>
                  <a:srgbClr val="FFFFFF"/>
                </a:solidFill>
                <a:latin typeface="Arial" pitchFamily="34" charset="0"/>
                <a:ea typeface="Arial" pitchFamily="34" charset="-122"/>
                <a:cs typeface="Arial" pitchFamily="34" charset="-120"/>
              </a:rPr>
              <a:t>15</a:t>
            </a:r>
            <a:endParaRPr lang="en-US" sz="1300" dirty="0"/>
          </a:p>
        </p:txBody>
      </p:sp>
      <p:sp>
        <p:nvSpPr>
          <p:cNvPr id="5" name="Text 1"/>
          <p:cNvSpPr txBox="1"/>
          <p:nvPr/>
        </p:nvSpPr>
        <p:spPr>
          <a:xfrm>
            <a:off x="4503425" y="1878106"/>
            <a:ext cx="4280700" cy="1540200"/>
          </a:xfrm>
          <a:prstGeom prst="rect">
            <a:avLst/>
          </a:prstGeom>
          <a:noFill/>
          <a:ln/>
        </p:spPr>
        <p:txBody>
          <a:bodyPr wrap="square" lIns="0" tIns="0" rIns="0" bIns="0" rtlCol="0" anchor="ctr"/>
          <a:lstStyle/>
          <a:p>
            <a:pPr algn="l" indent="0" marL="0">
              <a:lnSpc>
                <a:spcPct val="100000"/>
              </a:lnSpc>
              <a:buNone/>
            </a:pPr>
            <a:r>
              <a:rPr lang="en-US" sz="9700" b="1" dirty="0">
                <a:solidFill>
                  <a:srgbClr val="00FFBB"/>
                </a:solidFill>
                <a:latin typeface="Arial" pitchFamily="34" charset="0"/>
                <a:ea typeface="Arial" pitchFamily="34" charset="-122"/>
                <a:cs typeface="Arial" pitchFamily="34" charset="-120"/>
              </a:rPr>
              <a:t>50%
</a:t>
            </a:r>
            <a:endParaRPr lang="en-US" sz="9700" dirty="0"/>
          </a:p>
        </p:txBody>
      </p:sp>
      <p:sp>
        <p:nvSpPr>
          <p:cNvPr id="6" name="Text 2"/>
          <p:cNvSpPr txBox="1"/>
          <p:nvPr/>
        </p:nvSpPr>
        <p:spPr>
          <a:xfrm>
            <a:off x="4503425" y="3556288"/>
            <a:ext cx="4280700" cy="819300"/>
          </a:xfrm>
          <a:prstGeom prst="rect">
            <a:avLst/>
          </a:prstGeom>
          <a:noFill/>
          <a:ln/>
        </p:spPr>
        <p:txBody>
          <a:bodyPr wrap="square" lIns="0" tIns="0" rIns="0" bIns="0" rtlCol="0" anchor="ctr"/>
          <a:lstStyle/>
          <a:p>
            <a:pPr algn="l" indent="0" marL="0">
              <a:lnSpc>
                <a:spcPct val="100000"/>
              </a:lnSpc>
              <a:buNone/>
            </a:pPr>
            <a:r>
              <a:rPr lang="en-US" sz="1400" dirty="0">
                <a:solidFill>
                  <a:srgbClr val="FFFFFF"/>
                </a:solidFill>
                <a:latin typeface="Arial" pitchFamily="34" charset="0"/>
                <a:ea typeface="Arial" pitchFamily="34" charset="-122"/>
                <a:cs typeface="Arial" pitchFamily="34" charset="-120"/>
              </a:rPr>
              <a:t>регионов окажутся ниже медианы.
</a:t>
            </a:r>
            <a:endParaRPr lang="en-US" sz="1400" dirty="0"/>
          </a:p>
        </p:txBody>
      </p:sp>
      <p:sp>
        <p:nvSpPr>
          <p:cNvPr id="7" name="Text 3"/>
          <p:cNvSpPr txBox="1"/>
          <p:nvPr/>
        </p:nvSpPr>
        <p:spPr>
          <a:xfrm>
            <a:off x="360000" y="1878100"/>
            <a:ext cx="3504600" cy="2577900"/>
          </a:xfrm>
          <a:prstGeom prst="rect">
            <a:avLst/>
          </a:prstGeom>
          <a:noFill/>
          <a:ln/>
        </p:spPr>
        <p:txBody>
          <a:bodyPr wrap="square" lIns="0" tIns="0" rIns="0" bIns="0" rtlCol="0" anchor="t"/>
          <a:lstStyle/>
          <a:p>
            <a:pPr algn="l" indent="0" marL="0">
              <a:lnSpc>
                <a:spcPct val="100000"/>
              </a:lnSpc>
              <a:buNone/>
            </a:pPr>
            <a:r>
              <a:rPr lang="en-US" sz="1800" dirty="0">
                <a:solidFill>
                  <a:srgbClr val="FFFFFF"/>
                </a:solidFill>
                <a:latin typeface="Arial" pitchFamily="34" charset="0"/>
                <a:ea typeface="Arial" pitchFamily="34" charset="-122"/>
                <a:cs typeface="Arial" pitchFamily="34" charset="-120"/>
              </a:rPr>
              <a:t>По определению половина территорий лежит ниже медианы, поэтому этот порог сразу показывает масштаб отставания и удобен для регулярного мониторинга.
</a:t>
            </a:r>
            <a:endParaRPr lang="en-US" sz="1800" dirty="0"/>
          </a:p>
        </p:txBody>
      </p:sp>
      <p:sp>
        <p:nvSpPr>
          <p:cNvPr id="8" name="Text 4"/>
          <p:cNvSpPr txBox="1"/>
          <p:nvPr/>
        </p:nvSpPr>
        <p:spPr>
          <a:xfrm>
            <a:off x="360000" y="4534050"/>
            <a:ext cx="3567000" cy="249300"/>
          </a:xfrm>
          <a:prstGeom prst="rect">
            <a:avLst/>
          </a:prstGeom>
          <a:noFill/>
          <a:ln/>
        </p:spPr>
        <p:txBody>
          <a:bodyPr wrap="square" lIns="0" tIns="0" rIns="0" bIns="0" rtlCol="0" anchor="b"/>
          <a:lstStyle/>
          <a:p>
            <a:pPr algn="l" indent="0" marL="0">
              <a:lnSpc>
                <a:spcPct val="90000"/>
              </a:lnSpc>
              <a:buNone/>
            </a:pPr>
            <a:r>
              <a:rPr lang="en-US" sz="934" dirty="0">
                <a:solidFill>
                  <a:srgbClr val="FFFFFF"/>
                </a:solidFill>
                <a:latin typeface="Arial" pitchFamily="34" charset="0"/>
                <a:ea typeface="Arial" pitchFamily="34" charset="-122"/>
                <a:cs typeface="Arial" pitchFamily="34" charset="-120"/>
              </a:rPr>
              <a:t>Медиана как статистическое определение порога; учебный вывод на основе метода расчёта.
</a:t>
            </a:r>
            <a:endParaRPr lang="en-US" sz="934"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name="Slide 16">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sp>
        <p:nvSpPr>
          <p:cNvPr id="7" name="Text 0"/>
          <p:cNvSpPr txBox="1"/>
          <p:nvPr/>
        </p:nvSpPr>
        <p:spPr>
          <a:xfrm>
            <a:off x="4640575" y="457194"/>
            <a:ext cx="4143300" cy="1365900"/>
          </a:xfrm>
          <a:prstGeom prst="rect">
            <a:avLst/>
          </a:prstGeom>
          <a:noFill/>
          <a:ln/>
        </p:spPr>
        <p:txBody>
          <a:bodyPr wrap="square" lIns="0" tIns="0" rIns="0" bIns="0" rtlCol="0" anchor="t"/>
          <a:lstStyle/>
          <a:p>
            <a:pPr algn="l" indent="0" marL="0">
              <a:lnSpc>
                <a:spcPct val="100000"/>
              </a:lnSpc>
              <a:buNone/>
            </a:pPr>
            <a:r>
              <a:rPr lang="en-US" sz="3200" b="1" dirty="0">
                <a:solidFill>
                  <a:srgbClr val="FFFFFF"/>
                </a:solidFill>
                <a:latin typeface="Arial" pitchFamily="34" charset="0"/>
                <a:ea typeface="Arial" pitchFamily="34" charset="-122"/>
                <a:cs typeface="Arial" pitchFamily="34" charset="-120"/>
              </a:rPr>
              <a:t>Сводные индикаторы неравномерности
</a:t>
            </a:r>
            <a:endParaRPr lang="en-US" sz="3200" dirty="0"/>
          </a:p>
        </p:txBody>
      </p:sp>
      <p:sp>
        <p:nvSpPr>
          <p:cNvPr id="8" name="Text 1"/>
          <p:cNvSpPr txBox="1"/>
          <p:nvPr/>
        </p:nvSpPr>
        <p:spPr>
          <a:xfrm>
            <a:off x="8784000" y="4783350"/>
            <a:ext cx="360000" cy="360300"/>
          </a:xfrm>
          <a:prstGeom prst="rect">
            <a:avLst/>
          </a:prstGeom>
          <a:noFill/>
          <a:ln/>
        </p:spPr>
        <p:txBody>
          <a:bodyPr wrap="square" lIns="0" tIns="0" rIns="0" bIns="0" rtlCol="0" anchor="t"/>
          <a:lstStyle/>
          <a:p>
            <a:pPr algn="ctr" indent="0" marL="0">
              <a:lnSpc>
                <a:spcPct val="100000"/>
              </a:lnSpc>
              <a:buNone/>
            </a:pPr>
            <a:r>
              <a:rPr lang="en-US" sz="1300" dirty="0">
                <a:solidFill>
                  <a:srgbClr val="00FFBB"/>
                </a:solidFill>
                <a:latin typeface="Arial" pitchFamily="34" charset="0"/>
                <a:ea typeface="Arial" pitchFamily="34" charset="-122"/>
                <a:cs typeface="Arial" pitchFamily="34" charset="-120"/>
              </a:rPr>
              <a:t>16</a:t>
            </a:r>
            <a:endParaRPr lang="en-US" sz="1300" dirty="0"/>
          </a:p>
        </p:txBody>
      </p:sp>
      <p:sp>
        <p:nvSpPr>
          <p:cNvPr id="9" name="Text 2"/>
          <p:cNvSpPr txBox="1"/>
          <p:nvPr/>
        </p:nvSpPr>
        <p:spPr>
          <a:xfrm>
            <a:off x="5096875" y="2446397"/>
            <a:ext cx="3747000" cy="503400"/>
          </a:xfrm>
          <a:prstGeom prst="rect">
            <a:avLst/>
          </a:prstGeom>
          <a:noFill/>
          <a:ln/>
        </p:spPr>
        <p:txBody>
          <a:bodyPr wrap="square" lIns="0" tIns="0" rIns="0" bIns="0" rtlCol="0" anchor="t"/>
          <a:lstStyle/>
          <a:p>
            <a:pPr algn="l" indent="0" marL="0">
              <a:lnSpc>
                <a:spcPct val="100000"/>
              </a:lnSpc>
              <a:buNone/>
            </a:pPr>
            <a:r>
              <a:rPr lang="en-US" sz="945" dirty="0">
                <a:solidFill>
                  <a:srgbClr val="FFFFFF"/>
                </a:solidFill>
                <a:latin typeface="Arial" pitchFamily="34" charset="0"/>
                <a:ea typeface="Arial" pitchFamily="34" charset="-122"/>
                <a:cs typeface="Arial" pitchFamily="34" charset="-120"/>
              </a:rPr>
              <a:t>Индексы Джини и Тейла сводят сложное распределение к одному числу. Это удобно, когда нужно быстро сравнить несколько периодов или территорий без просмотра всей таблицы значений.
</a:t>
            </a:r>
            <a:endParaRPr lang="en-US" sz="945" dirty="0"/>
          </a:p>
        </p:txBody>
      </p:sp>
      <p:sp>
        <p:nvSpPr>
          <p:cNvPr id="10" name="Text 3"/>
          <p:cNvSpPr txBox="1"/>
          <p:nvPr/>
        </p:nvSpPr>
        <p:spPr>
          <a:xfrm>
            <a:off x="5096875" y="2160300"/>
            <a:ext cx="3747000" cy="244200"/>
          </a:xfrm>
          <a:prstGeom prst="rect">
            <a:avLst/>
          </a:prstGeom>
          <a:noFill/>
          <a:ln/>
        </p:spPr>
        <p:txBody>
          <a:bodyPr wrap="square" lIns="0" tIns="0" rIns="0" bIns="0" rtlCol="0" anchor="ctr"/>
          <a:lstStyle/>
          <a:p>
            <a:pPr algn="l" indent="0" marL="0">
              <a:lnSpc>
                <a:spcPct val="100000"/>
              </a:lnSpc>
              <a:buNone/>
            </a:pPr>
            <a:r>
              <a:rPr lang="en-US" sz="1400" b="1" dirty="0">
                <a:solidFill>
                  <a:srgbClr val="00FFBB"/>
                </a:solidFill>
                <a:latin typeface="Arial" pitchFamily="34" charset="0"/>
                <a:ea typeface="Arial" pitchFamily="34" charset="-122"/>
                <a:cs typeface="Arial" pitchFamily="34" charset="-120"/>
              </a:rPr>
              <a:t>Одна цифра для сравнения
</a:t>
            </a:r>
            <a:endParaRPr lang="en-US" sz="1400" dirty="0"/>
          </a:p>
        </p:txBody>
      </p:sp>
      <p:sp>
        <p:nvSpPr>
          <p:cNvPr id="11" name="Text 4"/>
          <p:cNvSpPr txBox="1"/>
          <p:nvPr/>
        </p:nvSpPr>
        <p:spPr>
          <a:xfrm>
            <a:off x="5096875" y="4279947"/>
            <a:ext cx="3747000" cy="503400"/>
          </a:xfrm>
          <a:prstGeom prst="rect">
            <a:avLst/>
          </a:prstGeom>
          <a:noFill/>
          <a:ln/>
        </p:spPr>
        <p:txBody>
          <a:bodyPr wrap="square" lIns="0" tIns="0" rIns="0" bIns="0" rtlCol="0" anchor="t"/>
          <a:lstStyle/>
          <a:p>
            <a:pPr algn="l" indent="0" marL="0">
              <a:lnSpc>
                <a:spcPct val="100000"/>
              </a:lnSpc>
              <a:buNone/>
            </a:pPr>
            <a:r>
              <a:rPr lang="en-US" sz="1000" dirty="0">
                <a:solidFill>
                  <a:srgbClr val="FFFFFF"/>
                </a:solidFill>
                <a:latin typeface="Arial" pitchFamily="34" charset="0"/>
                <a:ea typeface="Arial" pitchFamily="34" charset="-122"/>
                <a:cs typeface="Arial" pitchFamily="34" charset="-120"/>
              </a:rPr>
              <a:t>У каждого индекса есть смысл и ограничение: он упрощает анализ, но скрывает детали. Поэтому итоговый показатель лучше читать вместе с графиками распределения и картой.
</a:t>
            </a:r>
            <a:endParaRPr lang="en-US" sz="1000" dirty="0"/>
          </a:p>
        </p:txBody>
      </p:sp>
      <p:sp>
        <p:nvSpPr>
          <p:cNvPr id="12" name="Text 5"/>
          <p:cNvSpPr txBox="1"/>
          <p:nvPr/>
        </p:nvSpPr>
        <p:spPr>
          <a:xfrm>
            <a:off x="5096875" y="3993850"/>
            <a:ext cx="3747000" cy="244200"/>
          </a:xfrm>
          <a:prstGeom prst="rect">
            <a:avLst/>
          </a:prstGeom>
          <a:noFill/>
          <a:ln/>
        </p:spPr>
        <p:txBody>
          <a:bodyPr wrap="square" lIns="0" tIns="0" rIns="0" bIns="0" rtlCol="0" anchor="ctr"/>
          <a:lstStyle/>
          <a:p>
            <a:pPr algn="l" indent="0" marL="0">
              <a:lnSpc>
                <a:spcPct val="100000"/>
              </a:lnSpc>
              <a:buNone/>
            </a:pPr>
            <a:r>
              <a:rPr lang="en-US" sz="1400" b="1" dirty="0">
                <a:solidFill>
                  <a:srgbClr val="00FFBB"/>
                </a:solidFill>
                <a:latin typeface="Arial" pitchFamily="34" charset="0"/>
                <a:ea typeface="Arial" pitchFamily="34" charset="-122"/>
                <a:cs typeface="Arial" pitchFamily="34" charset="-120"/>
              </a:rPr>
              <a:t>Нужно смотреть в связке
</a:t>
            </a:r>
            <a:endParaRPr lang="en-US" sz="1400" dirty="0"/>
          </a:p>
        </p:txBody>
      </p:sp>
      <p:sp>
        <p:nvSpPr>
          <p:cNvPr id="13" name="Text 6"/>
          <p:cNvSpPr txBox="1"/>
          <p:nvPr/>
        </p:nvSpPr>
        <p:spPr>
          <a:xfrm>
            <a:off x="5096875" y="3363172"/>
            <a:ext cx="3747000" cy="503400"/>
          </a:xfrm>
          <a:prstGeom prst="rect">
            <a:avLst/>
          </a:prstGeom>
          <a:noFill/>
          <a:ln/>
        </p:spPr>
        <p:txBody>
          <a:bodyPr wrap="square" lIns="0" tIns="0" rIns="0" bIns="0" rtlCol="0" anchor="t"/>
          <a:lstStyle/>
          <a:p>
            <a:pPr algn="l" indent="0" marL="0">
              <a:lnSpc>
                <a:spcPct val="100000"/>
              </a:lnSpc>
              <a:buNone/>
            </a:pPr>
            <a:r>
              <a:rPr lang="en-US" sz="956" dirty="0">
                <a:solidFill>
                  <a:srgbClr val="FFFFFF"/>
                </a:solidFill>
                <a:latin typeface="Arial" pitchFamily="34" charset="0"/>
                <a:ea typeface="Arial" pitchFamily="34" charset="-122"/>
                <a:cs typeface="Arial" pitchFamily="34" charset="-120"/>
              </a:rPr>
              <a:t>Такие индексы описывают не отдельную пару регионов, а общую картину неравномерности. Они особенно полезны, если важно понять, стала ли система в целом более или менее однородной.
</a:t>
            </a:r>
            <a:endParaRPr lang="en-US" sz="956" dirty="0"/>
          </a:p>
        </p:txBody>
      </p:sp>
      <p:sp>
        <p:nvSpPr>
          <p:cNvPr id="14" name="Text 7"/>
          <p:cNvSpPr txBox="1"/>
          <p:nvPr/>
        </p:nvSpPr>
        <p:spPr>
          <a:xfrm>
            <a:off x="5096875" y="3077075"/>
            <a:ext cx="3747000" cy="244200"/>
          </a:xfrm>
          <a:prstGeom prst="rect">
            <a:avLst/>
          </a:prstGeom>
          <a:noFill/>
          <a:ln/>
        </p:spPr>
        <p:txBody>
          <a:bodyPr wrap="square" lIns="0" tIns="0" rIns="0" bIns="0" rtlCol="0" anchor="ctr"/>
          <a:lstStyle/>
          <a:p>
            <a:pPr algn="l" indent="0" marL="0">
              <a:lnSpc>
                <a:spcPct val="100000"/>
              </a:lnSpc>
              <a:buNone/>
            </a:pPr>
            <a:r>
              <a:rPr lang="en-US" sz="1400" b="1" dirty="0">
                <a:solidFill>
                  <a:srgbClr val="00FFBB"/>
                </a:solidFill>
                <a:latin typeface="Arial" pitchFamily="34" charset="0"/>
                <a:ea typeface="Arial" pitchFamily="34" charset="-122"/>
                <a:cs typeface="Arial" pitchFamily="34" charset="-120"/>
              </a:rPr>
              <a:t>Общая структура, а не пары
</a:t>
            </a:r>
            <a:endParaRPr lang="en-US" sz="1400"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name="Slide 17">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374475" y="1557551"/>
            <a:ext cx="4516200" cy="3215649"/>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sp>
        <p:nvSpPr>
          <p:cNvPr id="5" name="Text 0"/>
          <p:cNvSpPr txBox="1"/>
          <p:nvPr/>
        </p:nvSpPr>
        <p:spPr>
          <a:xfrm>
            <a:off x="360000" y="360000"/>
            <a:ext cx="8424000" cy="839100"/>
          </a:xfrm>
          <a:prstGeom prst="rect">
            <a:avLst/>
          </a:prstGeom>
          <a:noFill/>
          <a:ln/>
        </p:spPr>
        <p:txBody>
          <a:bodyPr wrap="square" lIns="0" tIns="0" rIns="0" bIns="0" rtlCol="0" anchor="t"/>
          <a:lstStyle/>
          <a:p>
            <a:pPr algn="l" indent="0" marL="0">
              <a:lnSpc>
                <a:spcPct val="100000"/>
              </a:lnSpc>
              <a:buNone/>
            </a:pPr>
            <a:r>
              <a:rPr lang="en-US" sz="3200" b="1" dirty="0">
                <a:solidFill>
                  <a:srgbClr val="FFFFFF"/>
                </a:solidFill>
                <a:latin typeface="Arial" pitchFamily="34" charset="0"/>
                <a:ea typeface="Arial" pitchFamily="34" charset="-122"/>
                <a:cs typeface="Arial" pitchFamily="34" charset="-120"/>
              </a:rPr>
              <a:t>Динамика: неравенство во времени
</a:t>
            </a:r>
            <a:endParaRPr lang="en-US" sz="3200" dirty="0"/>
          </a:p>
        </p:txBody>
      </p:sp>
      <p:sp>
        <p:nvSpPr>
          <p:cNvPr id="6" name="Text 1"/>
          <p:cNvSpPr txBox="1"/>
          <p:nvPr/>
        </p:nvSpPr>
        <p:spPr>
          <a:xfrm>
            <a:off x="8784000" y="4783350"/>
            <a:ext cx="360000" cy="360300"/>
          </a:xfrm>
          <a:prstGeom prst="rect">
            <a:avLst/>
          </a:prstGeom>
          <a:noFill/>
          <a:ln/>
        </p:spPr>
        <p:txBody>
          <a:bodyPr wrap="square" lIns="0" tIns="0" rIns="0" bIns="0" rtlCol="0" anchor="t"/>
          <a:lstStyle/>
          <a:p>
            <a:pPr algn="ctr" indent="0" marL="0">
              <a:lnSpc>
                <a:spcPct val="90000"/>
              </a:lnSpc>
              <a:buNone/>
            </a:pPr>
            <a:r>
              <a:rPr lang="en-US" sz="1300" dirty="0">
                <a:solidFill>
                  <a:srgbClr val="FFFFFF"/>
                </a:solidFill>
                <a:latin typeface="Arial" pitchFamily="34" charset="0"/>
                <a:ea typeface="Arial" pitchFamily="34" charset="-122"/>
                <a:cs typeface="Arial" pitchFamily="34" charset="-120"/>
              </a:rPr>
              <a:t>17</a:t>
            </a:r>
            <a:endParaRPr lang="en-US" sz="1300" dirty="0"/>
          </a:p>
        </p:txBody>
      </p:sp>
      <p:sp>
        <p:nvSpPr>
          <p:cNvPr id="7" name="Text 2"/>
          <p:cNvSpPr txBox="1"/>
          <p:nvPr/>
        </p:nvSpPr>
        <p:spPr>
          <a:xfrm>
            <a:off x="5356100" y="1556613"/>
            <a:ext cx="3430800" cy="1092600"/>
          </a:xfrm>
          <a:prstGeom prst="rect">
            <a:avLst/>
          </a:prstGeom>
          <a:noFill/>
          <a:ln/>
        </p:spPr>
        <p:txBody>
          <a:bodyPr wrap="square" lIns="0" tIns="0" rIns="0" bIns="0" rtlCol="0" anchor="b"/>
          <a:lstStyle/>
          <a:p>
            <a:pPr algn="l" indent="0" marL="0">
              <a:lnSpc>
                <a:spcPct val="100000"/>
              </a:lnSpc>
              <a:buNone/>
            </a:pPr>
            <a:r>
              <a:rPr lang="en-US" sz="1400" dirty="0">
                <a:solidFill>
                  <a:srgbClr val="FFFFFF"/>
                </a:solidFill>
                <a:latin typeface="Arial" pitchFamily="34" charset="0"/>
                <a:ea typeface="Arial" pitchFamily="34" charset="-122"/>
                <a:cs typeface="Arial" pitchFamily="34" charset="-120"/>
              </a:rPr>
              <a:t>На временном графике полезно видеть не только старт и финиш, но и промежуточные колебания. Они показывают, был ли тренд устойчивым или зависел от одного удачного года.
</a:t>
            </a:r>
            <a:endParaRPr lang="en-US" sz="1400" dirty="0"/>
          </a:p>
        </p:txBody>
      </p:sp>
      <p:sp>
        <p:nvSpPr>
          <p:cNvPr id="8" name="Text 3"/>
          <p:cNvSpPr txBox="1"/>
          <p:nvPr/>
        </p:nvSpPr>
        <p:spPr>
          <a:xfrm>
            <a:off x="5356100" y="3047025"/>
            <a:ext cx="3430800" cy="1092600"/>
          </a:xfrm>
          <a:prstGeom prst="rect">
            <a:avLst/>
          </a:prstGeom>
          <a:noFill/>
          <a:ln/>
        </p:spPr>
        <p:txBody>
          <a:bodyPr wrap="square" lIns="0" tIns="0" rIns="0" bIns="0" rtlCol="0" anchor="t"/>
          <a:lstStyle/>
          <a:p>
            <a:pPr algn="l" indent="0" marL="0">
              <a:lnSpc>
                <a:spcPct val="100000"/>
              </a:lnSpc>
              <a:buNone/>
            </a:pPr>
            <a:r>
              <a:rPr lang="en-US" sz="1400" dirty="0">
                <a:solidFill>
                  <a:srgbClr val="FFFFFF"/>
                </a:solidFill>
                <a:latin typeface="Arial" pitchFamily="34" charset="0"/>
                <a:ea typeface="Arial" pitchFamily="34" charset="-122"/>
                <a:cs typeface="Arial" pitchFamily="34" charset="-120"/>
              </a:rPr>
              <a:t>Линия постепенно снижается, значит различия между регионами в примере ослабевают. Для вывода важно проверить, сохраняется ли этот спад несколько лет подряд.
</a:t>
            </a:r>
            <a:endParaRPr lang="en-US" sz="1400" dirty="0"/>
          </a:p>
        </p:txBody>
      </p:sp>
      <p:sp>
        <p:nvSpPr>
          <p:cNvPr id="9" name="Text 4"/>
          <p:cNvSpPr txBox="1"/>
          <p:nvPr/>
        </p:nvSpPr>
        <p:spPr>
          <a:xfrm>
            <a:off x="5356100" y="4225200"/>
            <a:ext cx="3430800" cy="558300"/>
          </a:xfrm>
          <a:prstGeom prst="rect">
            <a:avLst/>
          </a:prstGeom>
          <a:noFill/>
          <a:ln/>
        </p:spPr>
        <p:txBody>
          <a:bodyPr wrap="square" lIns="0" tIns="0" rIns="0" bIns="0" rtlCol="0" anchor="b"/>
          <a:lstStyle/>
          <a:p>
            <a:pPr algn="l" indent="0" marL="0">
              <a:lnSpc>
                <a:spcPct val="90000"/>
              </a:lnSpc>
              <a:buNone/>
            </a:pPr>
            <a:r>
              <a:rPr lang="en-US" sz="1400" dirty="0">
                <a:solidFill>
                  <a:srgbClr val="00FFBB"/>
                </a:solidFill>
                <a:latin typeface="Arial" pitchFamily="34" charset="0"/>
                <a:ea typeface="Arial" pitchFamily="34" charset="-122"/>
                <a:cs typeface="Arial" pitchFamily="34" charset="-120"/>
              </a:rPr>
              <a:t>Иллюстративный пример для учебной визуализации, 2025
</a:t>
            </a:r>
            <a:endParaRPr lang="en-US" sz="1400"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name="Slide 18">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sp>
        <p:nvSpPr>
          <p:cNvPr id="6" name="Text 0"/>
          <p:cNvSpPr txBox="1"/>
          <p:nvPr/>
        </p:nvSpPr>
        <p:spPr>
          <a:xfrm>
            <a:off x="8784000" y="4783350"/>
            <a:ext cx="360000" cy="360300"/>
          </a:xfrm>
          <a:prstGeom prst="rect">
            <a:avLst/>
          </a:prstGeom>
          <a:noFill/>
          <a:ln/>
        </p:spPr>
        <p:txBody>
          <a:bodyPr wrap="square" lIns="0" tIns="0" rIns="0" bIns="0" rtlCol="0" anchor="t"/>
          <a:lstStyle/>
          <a:p>
            <a:pPr algn="ctr" indent="0" marL="0">
              <a:lnSpc>
                <a:spcPct val="100000"/>
              </a:lnSpc>
              <a:buNone/>
            </a:pPr>
            <a:r>
              <a:rPr lang="en-US" sz="1300" dirty="0">
                <a:solidFill>
                  <a:srgbClr val="232323"/>
                </a:solidFill>
                <a:latin typeface="Arial" pitchFamily="34" charset="0"/>
                <a:ea typeface="Arial" pitchFamily="34" charset="-122"/>
                <a:cs typeface="Arial" pitchFamily="34" charset="-120"/>
              </a:rPr>
              <a:t>18</a:t>
            </a:r>
            <a:endParaRPr lang="en-US" sz="1300" dirty="0"/>
          </a:p>
        </p:txBody>
      </p:sp>
      <p:sp>
        <p:nvSpPr>
          <p:cNvPr id="7" name="Text 1"/>
          <p:cNvSpPr txBox="1"/>
          <p:nvPr/>
        </p:nvSpPr>
        <p:spPr>
          <a:xfrm>
            <a:off x="360000" y="360000"/>
            <a:ext cx="8228400" cy="810300"/>
          </a:xfrm>
          <a:prstGeom prst="rect">
            <a:avLst/>
          </a:prstGeom>
          <a:noFill/>
          <a:ln/>
        </p:spPr>
        <p:txBody>
          <a:bodyPr wrap="square" lIns="0" tIns="0" rIns="0" bIns="0" rtlCol="0" anchor="t"/>
          <a:lstStyle/>
          <a:p>
            <a:pPr algn="l" indent="0" marL="0">
              <a:lnSpc>
                <a:spcPct val="100000"/>
              </a:lnSpc>
              <a:buNone/>
            </a:pPr>
            <a:r>
              <a:rPr lang="en-US" sz="3200" b="1" dirty="0">
                <a:solidFill>
                  <a:srgbClr val="232323"/>
                </a:solidFill>
                <a:latin typeface="Arial" pitchFamily="34" charset="0"/>
                <a:ea typeface="Arial" pitchFamily="34" charset="-122"/>
                <a:cs typeface="Arial" pitchFamily="34" charset="-120"/>
              </a:rPr>
              <a:t>Что нужно учесть перед сравнением
</a:t>
            </a:r>
            <a:endParaRPr lang="en-US" sz="3200" dirty="0"/>
          </a:p>
        </p:txBody>
      </p:sp>
      <p:sp>
        <p:nvSpPr>
          <p:cNvPr id="8" name="Text 2"/>
          <p:cNvSpPr txBox="1"/>
          <p:nvPr/>
        </p:nvSpPr>
        <p:spPr>
          <a:xfrm>
            <a:off x="360000" y="3044977"/>
            <a:ext cx="2644500" cy="1674300"/>
          </a:xfrm>
          <a:prstGeom prst="rect">
            <a:avLst/>
          </a:prstGeom>
          <a:noFill/>
          <a:ln/>
        </p:spPr>
        <p:txBody>
          <a:bodyPr wrap="square" lIns="0" tIns="0" rIns="0" bIns="0" rtlCol="0" anchor="t"/>
          <a:lstStyle/>
          <a:p>
            <a:pPr algn="l" indent="0" marL="0">
              <a:lnSpc>
                <a:spcPct val="100000"/>
              </a:lnSpc>
              <a:buNone/>
            </a:pPr>
            <a:r>
              <a:rPr lang="en-US" sz="1400" dirty="0">
                <a:solidFill>
                  <a:srgbClr val="232323"/>
                </a:solidFill>
                <a:latin typeface="Arial" pitchFamily="34" charset="0"/>
                <a:ea typeface="Arial" pitchFamily="34" charset="-122"/>
                <a:cs typeface="Arial" pitchFamily="34" charset="-120"/>
              </a:rPr>
              <a:t>Доходы между регионами нельзя сравнивать без учёта цены жизни. Там, где товары и услуги дороже, номинально высокий доход не всегда означает более высокий реальный уровень жизни.
</a:t>
            </a:r>
            <a:endParaRPr lang="en-US" sz="1400" dirty="0"/>
          </a:p>
        </p:txBody>
      </p:sp>
      <p:sp>
        <p:nvSpPr>
          <p:cNvPr id="9" name="Text 3"/>
          <p:cNvSpPr txBox="1"/>
          <p:nvPr/>
        </p:nvSpPr>
        <p:spPr>
          <a:xfrm>
            <a:off x="360000" y="2470775"/>
            <a:ext cx="2644500" cy="449400"/>
          </a:xfrm>
          <a:prstGeom prst="rect">
            <a:avLst/>
          </a:prstGeom>
          <a:noFill/>
          <a:ln/>
        </p:spPr>
        <p:txBody>
          <a:bodyPr wrap="square" lIns="0" tIns="0" rIns="0" bIns="0" rtlCol="0" anchor="ctr"/>
          <a:lstStyle/>
          <a:p>
            <a:pPr algn="l" indent="0" marL="0">
              <a:lnSpc>
                <a:spcPct val="100000"/>
              </a:lnSpc>
              <a:buNone/>
            </a:pPr>
            <a:r>
              <a:rPr lang="en-US" sz="1600" b="1" dirty="0">
                <a:solidFill>
                  <a:srgbClr val="232323"/>
                </a:solidFill>
                <a:latin typeface="Arial" pitchFamily="34" charset="0"/>
                <a:ea typeface="Arial" pitchFamily="34" charset="-122"/>
                <a:cs typeface="Arial" pitchFamily="34" charset="-120"/>
              </a:rPr>
              <a:t>Поправка на цены
</a:t>
            </a:r>
            <a:endParaRPr lang="en-US" sz="1600" dirty="0"/>
          </a:p>
        </p:txBody>
      </p:sp>
      <p:sp>
        <p:nvSpPr>
          <p:cNvPr id="10" name="Text 4"/>
          <p:cNvSpPr txBox="1"/>
          <p:nvPr/>
        </p:nvSpPr>
        <p:spPr>
          <a:xfrm>
            <a:off x="6136450" y="3044977"/>
            <a:ext cx="2644500" cy="1674300"/>
          </a:xfrm>
          <a:prstGeom prst="rect">
            <a:avLst/>
          </a:prstGeom>
          <a:noFill/>
          <a:ln/>
        </p:spPr>
        <p:txBody>
          <a:bodyPr wrap="square" lIns="0" tIns="0" rIns="0" bIns="0" rtlCol="0" anchor="t"/>
          <a:lstStyle/>
          <a:p>
            <a:pPr algn="l" indent="0" marL="0">
              <a:lnSpc>
                <a:spcPct val="100000"/>
              </a:lnSpc>
              <a:buNone/>
            </a:pPr>
            <a:r>
              <a:rPr lang="en-US" sz="1400" dirty="0">
                <a:solidFill>
                  <a:srgbClr val="232323"/>
                </a:solidFill>
                <a:latin typeface="Arial" pitchFamily="34" charset="0"/>
                <a:ea typeface="Arial" pitchFamily="34" charset="-122"/>
                <a:cs typeface="Arial" pitchFamily="34" charset="-120"/>
              </a:rPr>
              <a:t>Чтобы сравнение было честным, показатели надо приводить к одной базе: на человека, на домохозяйство, по возрастным группам или с учётом региональных цен. Иначе вывод будет смещён.
</a:t>
            </a:r>
            <a:endParaRPr lang="en-US" sz="1400" dirty="0"/>
          </a:p>
        </p:txBody>
      </p:sp>
      <p:sp>
        <p:nvSpPr>
          <p:cNvPr id="11" name="Text 5"/>
          <p:cNvSpPr txBox="1"/>
          <p:nvPr/>
        </p:nvSpPr>
        <p:spPr>
          <a:xfrm>
            <a:off x="6136450" y="2470775"/>
            <a:ext cx="2644500" cy="449400"/>
          </a:xfrm>
          <a:prstGeom prst="rect">
            <a:avLst/>
          </a:prstGeom>
          <a:noFill/>
          <a:ln/>
        </p:spPr>
        <p:txBody>
          <a:bodyPr wrap="square" lIns="0" tIns="0" rIns="0" bIns="0" rtlCol="0" anchor="ctr"/>
          <a:lstStyle/>
          <a:p>
            <a:pPr algn="l" indent="0" marL="0">
              <a:lnSpc>
                <a:spcPct val="100000"/>
              </a:lnSpc>
              <a:buNone/>
            </a:pPr>
            <a:r>
              <a:rPr lang="en-US" sz="1600" b="1" dirty="0">
                <a:solidFill>
                  <a:srgbClr val="232323"/>
                </a:solidFill>
                <a:latin typeface="Arial" pitchFamily="34" charset="0"/>
                <a:ea typeface="Arial" pitchFamily="34" charset="-122"/>
                <a:cs typeface="Arial" pitchFamily="34" charset="-120"/>
              </a:rPr>
              <a:t>Единая база сравнения
</a:t>
            </a:r>
            <a:endParaRPr lang="en-US" sz="1600" dirty="0"/>
          </a:p>
        </p:txBody>
      </p:sp>
      <p:sp>
        <p:nvSpPr>
          <p:cNvPr id="12" name="Text 6"/>
          <p:cNvSpPr txBox="1"/>
          <p:nvPr/>
        </p:nvSpPr>
        <p:spPr>
          <a:xfrm>
            <a:off x="3248225" y="3044977"/>
            <a:ext cx="2644500" cy="1674300"/>
          </a:xfrm>
          <a:prstGeom prst="rect">
            <a:avLst/>
          </a:prstGeom>
          <a:noFill/>
          <a:ln/>
        </p:spPr>
        <p:txBody>
          <a:bodyPr wrap="square" lIns="0" tIns="0" rIns="0" bIns="0" rtlCol="0" anchor="t"/>
          <a:lstStyle/>
          <a:p>
            <a:pPr algn="l" indent="0" marL="0">
              <a:lnSpc>
                <a:spcPct val="100000"/>
              </a:lnSpc>
              <a:buNone/>
            </a:pPr>
            <a:r>
              <a:rPr lang="en-US" sz="1400" dirty="0">
                <a:solidFill>
                  <a:srgbClr val="232323"/>
                </a:solidFill>
                <a:latin typeface="Arial" pitchFamily="34" charset="0"/>
                <a:ea typeface="Arial" pitchFamily="34" charset="-122"/>
                <a:cs typeface="Arial" pitchFamily="34" charset="-120"/>
              </a:rPr>
              <a:t>Возрастная структура влияет на здоровье, занятость и доходы. Регионы с большим числом пожилых людей или детей могут выглядеть слабее, хотя различие связано прежде всего с демографией.
</a:t>
            </a:r>
            <a:endParaRPr lang="en-US" sz="1400" dirty="0"/>
          </a:p>
        </p:txBody>
      </p:sp>
      <p:sp>
        <p:nvSpPr>
          <p:cNvPr id="13" name="Text 7"/>
          <p:cNvSpPr txBox="1"/>
          <p:nvPr/>
        </p:nvSpPr>
        <p:spPr>
          <a:xfrm>
            <a:off x="3248225" y="2470775"/>
            <a:ext cx="2644500" cy="449400"/>
          </a:xfrm>
          <a:prstGeom prst="rect">
            <a:avLst/>
          </a:prstGeom>
          <a:noFill/>
          <a:ln/>
        </p:spPr>
        <p:txBody>
          <a:bodyPr wrap="square" lIns="0" tIns="0" rIns="0" bIns="0" rtlCol="0" anchor="ctr"/>
          <a:lstStyle/>
          <a:p>
            <a:pPr algn="l" indent="0" marL="0">
              <a:lnSpc>
                <a:spcPct val="100000"/>
              </a:lnSpc>
              <a:buNone/>
            </a:pPr>
            <a:r>
              <a:rPr lang="en-US" sz="1600" b="1" dirty="0">
                <a:solidFill>
                  <a:srgbClr val="232323"/>
                </a:solidFill>
                <a:latin typeface="Arial" pitchFamily="34" charset="0"/>
                <a:ea typeface="Arial" pitchFamily="34" charset="-122"/>
                <a:cs typeface="Arial" pitchFamily="34" charset="-120"/>
              </a:rPr>
              <a:t>Поправка на состав населения
</a:t>
            </a:r>
            <a:endParaRPr lang="en-US" sz="1600"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name="Slide 19">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sp>
        <p:nvSpPr>
          <p:cNvPr id="6" name="Text 0"/>
          <p:cNvSpPr txBox="1"/>
          <p:nvPr/>
        </p:nvSpPr>
        <p:spPr>
          <a:xfrm>
            <a:off x="360000" y="360000"/>
            <a:ext cx="8424000" cy="449400"/>
          </a:xfrm>
          <a:prstGeom prst="rect">
            <a:avLst/>
          </a:prstGeom>
          <a:noFill/>
          <a:ln/>
        </p:spPr>
        <p:txBody>
          <a:bodyPr wrap="square" lIns="0" tIns="0" rIns="0" bIns="0" rtlCol="0" anchor="t"/>
          <a:lstStyle/>
          <a:p>
            <a:pPr algn="l" indent="0" marL="0">
              <a:lnSpc>
                <a:spcPct val="100000"/>
              </a:lnSpc>
              <a:buNone/>
            </a:pPr>
            <a:r>
              <a:rPr lang="en-US" sz="2947" b="1" dirty="0">
                <a:solidFill>
                  <a:srgbClr val="00FFBB"/>
                </a:solidFill>
                <a:latin typeface="Arial" pitchFamily="34" charset="0"/>
                <a:ea typeface="Arial" pitchFamily="34" charset="-122"/>
                <a:cs typeface="Arial" pitchFamily="34" charset="-120"/>
              </a:rPr>
              <a:t>Три ловушки при интерпретации
</a:t>
            </a:r>
            <a:endParaRPr lang="en-US" sz="2947" dirty="0"/>
          </a:p>
        </p:txBody>
      </p:sp>
      <p:sp>
        <p:nvSpPr>
          <p:cNvPr id="7" name="Text 1"/>
          <p:cNvSpPr txBox="1"/>
          <p:nvPr/>
        </p:nvSpPr>
        <p:spPr>
          <a:xfrm>
            <a:off x="8784000" y="4783350"/>
            <a:ext cx="360000" cy="360300"/>
          </a:xfrm>
          <a:prstGeom prst="rect">
            <a:avLst/>
          </a:prstGeom>
          <a:noFill/>
          <a:ln/>
        </p:spPr>
        <p:txBody>
          <a:bodyPr wrap="square" lIns="0" tIns="0" rIns="0" bIns="0" rtlCol="0" anchor="t"/>
          <a:lstStyle/>
          <a:p>
            <a:pPr algn="ctr" indent="0" marL="0">
              <a:lnSpc>
                <a:spcPct val="100000"/>
              </a:lnSpc>
              <a:buNone/>
            </a:pPr>
            <a:r>
              <a:rPr lang="en-US" sz="1300" dirty="0">
                <a:solidFill>
                  <a:srgbClr val="00FFBB"/>
                </a:solidFill>
                <a:latin typeface="Arial" pitchFamily="34" charset="0"/>
                <a:ea typeface="Arial" pitchFamily="34" charset="-122"/>
                <a:cs typeface="Arial" pitchFamily="34" charset="-120"/>
              </a:rPr>
              <a:t>19</a:t>
            </a:r>
            <a:endParaRPr lang="en-US" sz="1300" dirty="0"/>
          </a:p>
        </p:txBody>
      </p:sp>
      <p:sp>
        <p:nvSpPr>
          <p:cNvPr id="8" name="Text 2"/>
          <p:cNvSpPr txBox="1"/>
          <p:nvPr/>
        </p:nvSpPr>
        <p:spPr>
          <a:xfrm>
            <a:off x="599851" y="2582800"/>
            <a:ext cx="2326200" cy="1884900"/>
          </a:xfrm>
          <a:prstGeom prst="rect">
            <a:avLst/>
          </a:prstGeom>
          <a:noFill/>
          <a:ln/>
        </p:spPr>
        <p:txBody>
          <a:bodyPr wrap="square" lIns="0" tIns="0" rIns="0" bIns="0" rtlCol="0" anchor="t"/>
          <a:lstStyle/>
          <a:p>
            <a:pPr algn="l" indent="0" marL="0">
              <a:lnSpc>
                <a:spcPct val="100000"/>
              </a:lnSpc>
              <a:buNone/>
            </a:pPr>
            <a:r>
              <a:rPr lang="en-US" sz="1300" dirty="0">
                <a:solidFill>
                  <a:srgbClr val="FFFFFF"/>
                </a:solidFill>
                <a:latin typeface="Arial" pitchFamily="34" charset="0"/>
                <a:ea typeface="Arial" pitchFamily="34" charset="-122"/>
                <a:cs typeface="Arial" pitchFamily="34" charset="-120"/>
              </a:rPr>
              <a:t>Миграция способна ухудшать показатели региона даже без экономического спада. Когда уезжают молодые и образованные, средний возраст растёт, а структура занятости и доходов меняется.
</a:t>
            </a:r>
            <a:endParaRPr lang="en-US" sz="1300" dirty="0"/>
          </a:p>
        </p:txBody>
      </p:sp>
      <p:sp>
        <p:nvSpPr>
          <p:cNvPr id="9" name="Text 3"/>
          <p:cNvSpPr txBox="1"/>
          <p:nvPr/>
        </p:nvSpPr>
        <p:spPr>
          <a:xfrm>
            <a:off x="599825" y="1556900"/>
            <a:ext cx="2326200" cy="867900"/>
          </a:xfrm>
          <a:prstGeom prst="rect">
            <a:avLst/>
          </a:prstGeom>
          <a:noFill/>
          <a:ln/>
        </p:spPr>
        <p:txBody>
          <a:bodyPr wrap="square" lIns="0" tIns="0" rIns="0" bIns="0" rtlCol="0" anchor="ctr"/>
          <a:lstStyle/>
          <a:p>
            <a:pPr algn="l" indent="0" marL="0">
              <a:lnSpc>
                <a:spcPct val="100000"/>
              </a:lnSpc>
              <a:buNone/>
            </a:pPr>
            <a:r>
              <a:rPr lang="en-US" sz="1600" b="1" dirty="0">
                <a:solidFill>
                  <a:srgbClr val="00FFBB"/>
                </a:solidFill>
                <a:latin typeface="Arial" pitchFamily="34" charset="0"/>
                <a:ea typeface="Arial" pitchFamily="34" charset="-122"/>
                <a:cs typeface="Arial" pitchFamily="34" charset="-120"/>
              </a:rPr>
              <a:t>Эффект отъезда
</a:t>
            </a:r>
            <a:endParaRPr lang="en-US" sz="1600" dirty="0"/>
          </a:p>
        </p:txBody>
      </p:sp>
      <p:sp>
        <p:nvSpPr>
          <p:cNvPr id="10" name="Text 4"/>
          <p:cNvSpPr txBox="1"/>
          <p:nvPr/>
        </p:nvSpPr>
        <p:spPr>
          <a:xfrm>
            <a:off x="6310337" y="2582800"/>
            <a:ext cx="2326200" cy="1884900"/>
          </a:xfrm>
          <a:prstGeom prst="rect">
            <a:avLst/>
          </a:prstGeom>
          <a:noFill/>
          <a:ln/>
        </p:spPr>
        <p:txBody>
          <a:bodyPr wrap="square" lIns="0" tIns="0" rIns="0" bIns="0" rtlCol="0" anchor="t"/>
          <a:lstStyle/>
          <a:p>
            <a:pPr algn="l" indent="0" marL="0">
              <a:lnSpc>
                <a:spcPct val="100000"/>
              </a:lnSpc>
              <a:buNone/>
            </a:pPr>
            <a:r>
              <a:rPr lang="en-US" sz="1300" dirty="0">
                <a:solidFill>
                  <a:srgbClr val="FFFFFF"/>
                </a:solidFill>
                <a:latin typeface="Arial" pitchFamily="34" charset="0"/>
                <a:ea typeface="Arial" pitchFamily="34" charset="-122"/>
                <a:cs typeface="Arial" pitchFamily="34" charset="-120"/>
              </a:rPr>
              <a:t>Если сравнивать только текущих жителей, можно не заметить сильный отток кадров и населения. Поэтому выводы нужно связывать с демографией и миграцией, а не только с текущими цифрами.
</a:t>
            </a:r>
            <a:endParaRPr lang="en-US" sz="1300" dirty="0"/>
          </a:p>
        </p:txBody>
      </p:sp>
      <p:sp>
        <p:nvSpPr>
          <p:cNvPr id="11" name="Text 5"/>
          <p:cNvSpPr txBox="1"/>
          <p:nvPr/>
        </p:nvSpPr>
        <p:spPr>
          <a:xfrm>
            <a:off x="6310311" y="1556900"/>
            <a:ext cx="2326200" cy="867900"/>
          </a:xfrm>
          <a:prstGeom prst="rect">
            <a:avLst/>
          </a:prstGeom>
          <a:noFill/>
          <a:ln/>
        </p:spPr>
        <p:txBody>
          <a:bodyPr wrap="square" lIns="0" tIns="0" rIns="0" bIns="0" rtlCol="0" anchor="ctr"/>
          <a:lstStyle/>
          <a:p>
            <a:pPr algn="l" indent="0" marL="0">
              <a:lnSpc>
                <a:spcPct val="100000"/>
              </a:lnSpc>
              <a:buNone/>
            </a:pPr>
            <a:r>
              <a:rPr lang="en-US" sz="1600" b="1" dirty="0">
                <a:solidFill>
                  <a:srgbClr val="00FFBB"/>
                </a:solidFill>
                <a:latin typeface="Arial" pitchFamily="34" charset="0"/>
                <a:ea typeface="Arial" pitchFamily="34" charset="-122"/>
                <a:cs typeface="Arial" pitchFamily="34" charset="-120"/>
              </a:rPr>
              <a:t>Почему контекст важен
</a:t>
            </a:r>
            <a:endParaRPr lang="en-US" sz="1600" dirty="0"/>
          </a:p>
        </p:txBody>
      </p:sp>
      <p:sp>
        <p:nvSpPr>
          <p:cNvPr id="12" name="Text 6"/>
          <p:cNvSpPr txBox="1"/>
          <p:nvPr/>
        </p:nvSpPr>
        <p:spPr>
          <a:xfrm>
            <a:off x="3455100" y="2582800"/>
            <a:ext cx="2326200" cy="1884900"/>
          </a:xfrm>
          <a:prstGeom prst="rect">
            <a:avLst/>
          </a:prstGeom>
          <a:noFill/>
          <a:ln/>
        </p:spPr>
        <p:txBody>
          <a:bodyPr wrap="square" lIns="0" tIns="0" rIns="0" bIns="0" rtlCol="0" anchor="t"/>
          <a:lstStyle/>
          <a:p>
            <a:pPr algn="l" indent="0" marL="0">
              <a:lnSpc>
                <a:spcPct val="100000"/>
              </a:lnSpc>
              <a:buNone/>
            </a:pPr>
            <a:r>
              <a:rPr lang="en-US" sz="1300" dirty="0">
                <a:solidFill>
                  <a:srgbClr val="FFFFFF"/>
                </a:solidFill>
                <a:latin typeface="Arial" pitchFamily="34" charset="0"/>
                <a:ea typeface="Arial" pitchFamily="34" charset="-122"/>
                <a:cs typeface="Arial" pitchFamily="34" charset="-120"/>
              </a:rPr>
              <a:t>Важно заранее определить, о чём именно говорит показатель: о месте проживания, месте работы или месте происхождения. Один и тот же человек может по-разному влиять на разные региональные оценки.
</a:t>
            </a:r>
            <a:endParaRPr lang="en-US" sz="1300" dirty="0"/>
          </a:p>
        </p:txBody>
      </p:sp>
      <p:sp>
        <p:nvSpPr>
          <p:cNvPr id="13" name="Text 7"/>
          <p:cNvSpPr txBox="1"/>
          <p:nvPr/>
        </p:nvSpPr>
        <p:spPr>
          <a:xfrm>
            <a:off x="3455074" y="1556900"/>
            <a:ext cx="2326200" cy="867900"/>
          </a:xfrm>
          <a:prstGeom prst="rect">
            <a:avLst/>
          </a:prstGeom>
          <a:noFill/>
          <a:ln/>
        </p:spPr>
        <p:txBody>
          <a:bodyPr wrap="square" lIns="0" tIns="0" rIns="0" bIns="0" rtlCol="0" anchor="ctr"/>
          <a:lstStyle/>
          <a:p>
            <a:pPr algn="l" indent="0" marL="0">
              <a:lnSpc>
                <a:spcPct val="100000"/>
              </a:lnSpc>
              <a:buNone/>
            </a:pPr>
            <a:r>
              <a:rPr lang="en-US" sz="1600" b="1" dirty="0">
                <a:solidFill>
                  <a:srgbClr val="00FFBB"/>
                </a:solidFill>
                <a:latin typeface="Arial" pitchFamily="34" charset="0"/>
                <a:ea typeface="Arial" pitchFamily="34" charset="-122"/>
                <a:cs typeface="Arial" pitchFamily="34" charset="-120"/>
              </a:rPr>
              <a:t>Какой вопрос задаём
</a:t>
            </a:r>
            <a:endParaRPr lang="en-US" sz="1600"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name="Slide 20">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sp>
        <p:nvSpPr>
          <p:cNvPr id="3" name="Text 0"/>
          <p:cNvSpPr txBox="1"/>
          <p:nvPr/>
        </p:nvSpPr>
        <p:spPr>
          <a:xfrm>
            <a:off x="747300" y="2954250"/>
            <a:ext cx="7649400" cy="944400"/>
          </a:xfrm>
          <a:prstGeom prst="rect">
            <a:avLst/>
          </a:prstGeom>
          <a:noFill/>
          <a:ln/>
        </p:spPr>
        <p:txBody>
          <a:bodyPr wrap="square" lIns="0" tIns="0" rIns="0" bIns="0" rtlCol="0" anchor="t"/>
          <a:lstStyle/>
          <a:p>
            <a:pPr algn="ctr" indent="0" marL="0">
              <a:lnSpc>
                <a:spcPct val="100000"/>
              </a:lnSpc>
              <a:buNone/>
            </a:pPr>
            <a:r>
              <a:rPr lang="en-US" sz="1500" dirty="0">
                <a:solidFill>
                  <a:srgbClr val="FFFFFF"/>
                </a:solidFill>
                <a:latin typeface="Arial" pitchFamily="34" charset="0"/>
                <a:ea typeface="Arial" pitchFamily="34" charset="-122"/>
                <a:cs typeface="Arial" pitchFamily="34" charset="-120"/>
              </a:rPr>
              <a:t>Надёжный анализ начинается с правильного вопроса и заканчивается проверкой нескольких метрик одновременно. Только сочетание уровней, долей, разрывов, распределения и динамики даёт честную картину регионального неравенства.
</a:t>
            </a:r>
            <a:endParaRPr lang="en-US" sz="1500" dirty="0"/>
          </a:p>
        </p:txBody>
      </p:sp>
      <p:sp>
        <p:nvSpPr>
          <p:cNvPr id="4" name="Text 1"/>
          <p:cNvSpPr txBox="1"/>
          <p:nvPr/>
        </p:nvSpPr>
        <p:spPr>
          <a:xfrm>
            <a:off x="360100" y="1127875"/>
            <a:ext cx="8423700" cy="1707300"/>
          </a:xfrm>
          <a:prstGeom prst="rect">
            <a:avLst/>
          </a:prstGeom>
          <a:noFill/>
          <a:ln/>
        </p:spPr>
        <p:txBody>
          <a:bodyPr wrap="square" lIns="0" tIns="0" rIns="0" bIns="0" rtlCol="0" anchor="b"/>
          <a:lstStyle/>
          <a:p>
            <a:pPr algn="ctr" indent="0" marL="0">
              <a:lnSpc>
                <a:spcPct val="100000"/>
              </a:lnSpc>
              <a:buNone/>
            </a:pPr>
            <a:r>
              <a:rPr lang="en-US" sz="4198" b="1" dirty="0">
                <a:solidFill>
                  <a:srgbClr val="00FFBB"/>
                </a:solidFill>
                <a:latin typeface="Arial" pitchFamily="34" charset="0"/>
                <a:ea typeface="Arial" pitchFamily="34" charset="-122"/>
                <a:cs typeface="Arial" pitchFamily="34" charset="-120"/>
              </a:rPr>
              <a:t>Измерять региональное неравенство нужно комплексно
</a:t>
            </a:r>
            <a:endParaRPr lang="en-US" sz="4198"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0</Words>
  <Application>Microsoft Office PowerPoint</Application>
  <PresentationFormat>On-screen Show (16:9)</PresentationFormat>
  <Paragraphs>0</Paragraphs>
  <Slides>20</Slides>
  <Notes>20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20</vt:i4>
      </vt:variant>
    </vt:vector>
  </HeadingPairs>
  <TitlesOfParts>
    <vt:vector size="23" baseType="lpstr">
      <vt:lpstr>Arial</vt:lpstr>
      <vt:lpstr>Calibri</vt:lpstr>
      <vt:lpstr>Office Theme</vt:lpstr>
      <vt:lpstr>Slide 1</vt:lpstr>
      <vt:lpstr>Slide 2</vt:lpstr>
      <vt:lpstr>Slide 3</vt:lpstr>
      <vt:lpstr>Slide 4</vt:lpstr>
      <vt:lpstr>Slide 5</vt:lpstr>
      <vt:lpstr>Slide 6</vt:lpstr>
      <vt:lpstr>Slide 7</vt:lpstr>
      <vt:lpstr>Slide 8</vt:lpstr>
      <vt:lpstr>Slide 9</vt:lpstr>
      <vt:lpstr>Slide 10</vt:lpstr>
      <vt:lpstr>Slide 11</vt:lpstr>
      <vt:lpstr>Slide 12</vt:lpstr>
      <vt:lpstr>Slide 13</vt:lpstr>
      <vt:lpstr>Slide 14</vt:lpstr>
      <vt:lpstr>Slide 15</vt:lpstr>
      <vt:lpstr>Slide 16</vt:lpstr>
      <vt:lpstr>Slide 17</vt:lpstr>
      <vt:lpstr>Slide 18</vt:lpstr>
      <vt:lpstr>Slide 19</vt:lpstr>
      <vt:lpstr>Slide 20</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PptxGenJS Presentation</dc:title>
  <dc:subject>PptxGenJS Presentation</dc:subject>
  <dc:creator>PptxGenJS</dc:creator>
  <cp:lastModifiedBy>PptxGenJS</cp:lastModifiedBy>
  <cp:revision>1</cp:revision>
  <dcterms:created xsi:type="dcterms:W3CDTF">2026-07-27T04:20:10Z</dcterms:created>
  <dcterms:modified xsi:type="dcterms:W3CDTF">2026-07-27T04:20:10Z</dcterms:modified>
</cp:coreProperties>
</file>