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6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Северной Америки: природные условия, население и хозяйство
</a:t>
            </a:r>
            <a:endParaRPr lang="en-US" sz="3176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контрастов: от Арктики до тропиков, от сырья до высоких технологий.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пространство разнообразия и связей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объединяет материковые и островные страны Западного полушария. Ее облик сформировали колонизация, миграции и развитие транспорта, а сегодня регион связан общими рынками, коммуникациями и взаимной экономической зависимостью стран.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рельеф стран Северной Америки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3150" y="218282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господствуют арктические пустыни и тундра, южнее — тайга, леса, прерии и влажные тропики. Такое разнообразие определяет сроки хозяйственной деятельности и плотность расселения.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150" y="1744288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контрасты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26800" y="218282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сосредоточены значительные запасы нефти, газа, руд, леса и водной энергии. Именно природные богатства во многом определили специализацию стран и направление промышленного развития.
</a:t>
            </a:r>
            <a:endParaRPr lang="en-US" sz="988" dirty="0"/>
          </a:p>
        </p:txBody>
      </p:sp>
      <p:sp>
        <p:nvSpPr>
          <p:cNvPr id="13" name="Text 5"/>
          <p:cNvSpPr txBox="1"/>
          <p:nvPr/>
        </p:nvSpPr>
        <p:spPr>
          <a:xfrm>
            <a:off x="6526800" y="1744288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524975" y="218282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щит, Великие равнины, Скалистые горы и Аппалачи образуют основу рельефа материковой части региона. Они влияют на размещение транспорта, добычу полезных ископаемых и сельское хозяйство.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524975" y="1744288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формы рельефа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673350" y="385757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концентрируется в благоприятных для жизни районах: на юге Канады, в прибрежных зонах США и Мексики, а также в долинах и на островах с мягким климатом.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673350" y="3413900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4675175" y="385757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климате и рельефе создают неодинаковые условия для земледелия, добычи сырья, транспорта и туризма. Поэтому страны региона заметно отличаются по структуре экономики и уровню освоенности территории.
</a:t>
            </a:r>
            <a:endParaRPr lang="en-US" sz="977" dirty="0"/>
          </a:p>
        </p:txBody>
      </p:sp>
      <p:sp>
        <p:nvSpPr>
          <p:cNvPr id="19" name="Text 11"/>
          <p:cNvSpPr txBox="1"/>
          <p:nvPr/>
        </p:nvSpPr>
        <p:spPr>
          <a:xfrm>
            <a:off x="4675175" y="3413900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специализация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970" y="2199550"/>
            <a:ext cx="475406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Северной Америки: сравнение основных показателей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банк, национальные статистические службы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различия в размерах территории, численности населения и степени урбанизации.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Мексика концентрируют основную массу населения региона, а Канада выделяется огромной территорией при низкой плотности заселения.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по странам региона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национальных статистических служб, 2023–2024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что демографический вес региона сосредоточен прежде всего в двух крупнейших государствах, тогда как многие более мелкие страны имеют ограниченную численность населения.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структура Северной Америки крайне неравномерна: США и Мексика задают основные масштабы расселения, а остальные страны значительно уступают им по численности.
</a:t>
            </a:r>
            <a:endParaRPr lang="en-US" sz="14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крупнейшая страна региона по населению и экономической мощи
</a:t>
            </a:r>
            <a:endParaRPr lang="en-US" sz="2725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 — крупнейшее государство региона по населению и один из главных центров мировой экономики. Их влияние ощущается в торговле, инвестициях, науке и международной политике.
</a:t>
            </a:r>
            <a:endParaRPr lang="en-US" sz="803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по масштабам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американской экономики — сфера услуг, финансы, информационные технологии, транспорт и оборонный комплекс. Высокая диверсификация делает хозяйство устойчивым к отдельным отраслевым кризисам.
</a:t>
            </a:r>
            <a:endParaRPr lang="en-US" sz="803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страны формируют мощные узлы расселения, управления и бизнеса. Нью-Йорк, Вашингтон и Лос-Анджелес концентрируют деловую активность, культурные функции и международные связи.
</a:t>
            </a:r>
            <a:endParaRPr lang="en-US" sz="803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агломерации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определяют значительную часть мирового спроса на товары, технологии и капитал. Их научный потенциал и развитая инфраструктура усиливают влияние страны далеко за пределами континента.
</a:t>
            </a:r>
            <a:endParaRPr lang="en-US" sz="803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роль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2418124"/>
            <a:ext cx="3738900" cy="2165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4147200" cy="18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ресурсы, освоение территории и двуязычие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72000" y="589800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572000" y="996125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занимает огромную площадь, однако заселена сравнительно редко. Основная часть населения живёт в южной полосе страны, где климат мягче и лучше развиты транспортные связи.
</a:t>
            </a:r>
            <a:endParaRPr lang="en-US" sz="1083" dirty="0"/>
          </a:p>
        </p:txBody>
      </p:sp>
      <p:sp>
        <p:nvSpPr>
          <p:cNvPr id="14" name="Text 4"/>
          <p:cNvSpPr txBox="1"/>
          <p:nvPr/>
        </p:nvSpPr>
        <p:spPr>
          <a:xfrm>
            <a:off x="4572000" y="3916525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качество жизни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572000" y="4322850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инфраструктура, устойчивые институты и значительная роль сферы услуг обеспечивают Канаде высокий уровень социально-экономического развития при сравнительно невысокой плотности населения.
</a:t>
            </a:r>
            <a:endParaRPr lang="en-US" sz="1083" dirty="0"/>
          </a:p>
        </p:txBody>
      </p:sp>
      <p:sp>
        <p:nvSpPr>
          <p:cNvPr id="16" name="Text 6"/>
          <p:cNvSpPr txBox="1"/>
          <p:nvPr/>
        </p:nvSpPr>
        <p:spPr>
          <a:xfrm>
            <a:off x="4572000" y="2807616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экономика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572000" y="3213942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Канадское хозяйство опирается на нефть, газ, лес, руды и гидроэнергетику. Добывающие отрасли и экспорт сырья остаются важной основой внешней торговли и регионального развития.
</a:t>
            </a:r>
            <a:endParaRPr lang="en-US" sz="1083" dirty="0"/>
          </a:p>
        </p:txBody>
      </p:sp>
      <p:sp>
        <p:nvSpPr>
          <p:cNvPr id="18" name="Text 8"/>
          <p:cNvSpPr txBox="1"/>
          <p:nvPr/>
        </p:nvSpPr>
        <p:spPr>
          <a:xfrm>
            <a:off x="4572000" y="1698708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официальных языка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4572000" y="2105034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и французский языки имеют официальный статус, что отражает историческое влияние британской и французской колонизации. Это важная черта политической и культурной идентичности страны.
</a:t>
            </a:r>
            <a:endParaRPr lang="en-US" sz="10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Мексика: индустриально-аграрная страна с высоким демографическим потенциалом
</a:t>
            </a:r>
            <a:endParaRPr lang="en-US" sz="2979" dirty="0"/>
          </a:p>
        </p:txBody>
      </p:sp>
      <p:sp>
        <p:nvSpPr>
          <p:cNvPr id="11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3150" y="1991352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расположена между США и странами Центральной Америки, поэтому играет роль важного звена между североамериканским рынком и южными соседями. Это усиливает её торговое значение.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23150" y="1745650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Выигрышное положение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3150" y="2816344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хозяйстве сочетаются добыча полезных ископаемых, нефтяная отрасль, машиностроение, сборочные предприятия и сельское хозяйство. Такая структура создаёт основу для устойчивого, хотя и неоднородного роста.
</a:t>
            </a:r>
            <a:endParaRPr lang="en-US" sz="894" dirty="0"/>
          </a:p>
        </p:txBody>
      </p:sp>
      <p:sp>
        <p:nvSpPr>
          <p:cNvPr id="15" name="Text 5"/>
          <p:cNvSpPr txBox="1"/>
          <p:nvPr/>
        </p:nvSpPr>
        <p:spPr>
          <a:xfrm>
            <a:off x="523150" y="2570642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экономика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3150" y="364133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Мексиканская экономика тесно связана с внешними рынками, прежде всего с Соединёнными Штатами. Экспорт промышленных товаров и комплектующих занимает важное место в доходах страны.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23150" y="3395633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на экспорт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23150" y="4466327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и внутренняя миграция усиливают контраст между индустриальными центрами и менее развитыми районами. Региональные различия заметны в доходах, занятости и качестве инфраструктуры.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23150" y="4220625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различия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производство и торговля: экономическая взаимосвязь стран Северной Америки
</a:t>
            </a:r>
            <a:endParaRPr lang="en-US" sz="2394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сырьё, переработка, транспорт и рынки связывают страны региона в единую систему.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50" y="1825480"/>
            <a:ext cx="576000" cy="51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50" y="3488494"/>
            <a:ext cx="576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5375" y="1825480"/>
            <a:ext cx="576000" cy="51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5375" y="3488494"/>
            <a:ext cx="576000" cy="576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Америка: страны между двумя материками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11850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Центральной Америки образуют узкий мост между Северной и Южной Америкой. Их положение делает регион важным для сухопутных маршрутов, морской торговли и международной логистики.
</a:t>
            </a:r>
            <a:endParaRPr lang="en-US" sz="1133" dirty="0"/>
          </a:p>
        </p:txBody>
      </p:sp>
      <p:sp>
        <p:nvSpPr>
          <p:cNvPr id="14" name="Text 3"/>
          <p:cNvSpPr txBox="1"/>
          <p:nvPr/>
        </p:nvSpPr>
        <p:spPr>
          <a:xfrm>
            <a:off x="1290775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Перешеек между океанами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511850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региона значительную роль играют сельское хозяйство, плантационные культуры и экспорт продовольствия. Эти отрасли зависят от внешнего спроса, климата и цен на мировом рынке.
</a:t>
            </a:r>
            <a:endParaRPr lang="en-US" sz="1133" dirty="0"/>
          </a:p>
        </p:txBody>
      </p:sp>
      <p:sp>
        <p:nvSpPr>
          <p:cNvPr id="16" name="Text 5"/>
          <p:cNvSpPr txBox="1"/>
          <p:nvPr/>
        </p:nvSpPr>
        <p:spPr>
          <a:xfrm>
            <a:off x="1290775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специализация
</a:t>
            </a:r>
            <a:endParaRPr lang="en-US" sz="1500" dirty="0"/>
          </a:p>
        </p:txBody>
      </p:sp>
      <p:sp>
        <p:nvSpPr>
          <p:cNvPr id="17" name="Text 6"/>
          <p:cNvSpPr txBox="1"/>
          <p:nvPr/>
        </p:nvSpPr>
        <p:spPr>
          <a:xfrm>
            <a:off x="4885375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канал связывает Атлантический и Тихий океаны и остаётся ключевым элементом мировой транспортной системы. Для Панамы и соседних стран он создаёт дополнительные доходы и рабочие места.
</a:t>
            </a:r>
            <a:endParaRPr lang="en-US" sz="1133" dirty="0"/>
          </a:p>
        </p:txBody>
      </p:sp>
      <p:sp>
        <p:nvSpPr>
          <p:cNvPr id="18" name="Text 7"/>
          <p:cNvSpPr txBox="1"/>
          <p:nvPr/>
        </p:nvSpPr>
        <p:spPr>
          <a:xfrm>
            <a:off x="5664300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канал
</a:t>
            </a:r>
            <a:endParaRPr lang="en-US" sz="1500" dirty="0"/>
          </a:p>
        </p:txBody>
      </p:sp>
      <p:sp>
        <p:nvSpPr>
          <p:cNvPr id="19" name="Text 8"/>
          <p:cNvSpPr txBox="1"/>
          <p:nvPr/>
        </p:nvSpPr>
        <p:spPr>
          <a:xfrm>
            <a:off x="4885375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 сталкивается с бедностью, стихийными бедствиями и высокой зависимостью от денежных переводов мигрантов. Слабая диверсификация экономики повышает чувствительность к внешним кризисам.
</a:t>
            </a:r>
            <a:endParaRPr lang="en-US" sz="1043" dirty="0"/>
          </a:p>
        </p:txBody>
      </p:sp>
      <p:sp>
        <p:nvSpPr>
          <p:cNvPr id="20" name="Text 9"/>
          <p:cNvSpPr txBox="1"/>
          <p:nvPr/>
        </p:nvSpPr>
        <p:spPr>
          <a:xfrm>
            <a:off x="5664300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и зависимость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экономической специализации стран региона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ООН, Всемирного банка и национальных статистических служб (обобщение структуры экономики)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структура хозяйства стран Северной Америки формируется по-разному: от высокотехнологичных услуг до сырьевой ориентации и туризма.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уровень диверсификации, тем сильнее зависимость экономики от внешнего спроса, ресурсов или туристических потоков.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бассейн: островные государства и их хозяйственные особенности
</a:t>
            </a:r>
            <a:endParaRPr lang="en-US" sz="2569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бассейн состоит из небольших островных государств и территорий, поэтому здесь особенно заметна зависимость от морских путей, импорта топлива и продовольствия, а также от внешней торговли и услуг.
</a:t>
            </a:r>
            <a:endParaRPr lang="en-US" sz="803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мозаика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региона сохраняет следы британского, испанского, французского и голландского влияния. Это отражается в административных традициях, школьном образовании и культурной идентичности многих островных стран.
</a:t>
            </a:r>
            <a:endParaRPr lang="en-US" sz="803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колонизации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экономик характерны туризм, портовая деятельность, сельское хозяйство и денежные переводы мигрантов. В ряде стран заметную роль играют офшорные финансовые операции и транзитные сервисы.
</a:t>
            </a:r>
            <a:endParaRPr lang="en-US" sz="803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услуг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регулярно сталкивается с ураганами, засухами и дефицитом пресной воды. Повышение уровня моря и штормовые нагоны усиливают риски для поселений, инфраструктуры и прибрежного хозяйства.
</a:t>
            </a:r>
            <a:endParaRPr lang="en-US" sz="803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уязвимость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980914"/>
            <a:ext cx="4637700" cy="19028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устройство и языковое разнообразие стран Северной Америки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сведения государств, USMCA, справочные данные ООН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политические системы региона различаются по форме государства, а языковая ситуация отражает колониальную историю и современную интеграцию.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объединяют не единые языки или режимы, а общая история колонизации, федеративные формы управления и растущая экономическая взаимосвязь.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00" y="1225561"/>
            <a:ext cx="2808000" cy="23418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00" y="1225561"/>
            <a:ext cx="2808000" cy="23418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и историческое наследие Северной Америки
</a:t>
            </a:r>
            <a:endParaRPr lang="en-US" sz="2848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центры региона сочетают небоскрёбы, колониальные кварталы и памятники раннего освоения. В одном пространстве соседствуют современные деловые районы и здания, напоминающие о европейском влиянии, торговле и миграциях, которые формировали Северную Америку на протяжении веков.
</a:t>
            </a:r>
            <a:endParaRPr lang="en-US" sz="842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слышна история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традиции Северной Америки выросли из взаимодействия коренных культур, европейских переселенцев и африканской диаспоры. Это наследие заметно в ритмах, народных танцах, костюмах и музеях, которые сохраняют память о многослойном прошлом региона.
</a:t>
            </a:r>
            <a:endParaRPr lang="en-US" sz="890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наследие народов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праздники, флаги, карнавалы и городские парады помогают увидеть, как страны региона выражают свою идентичность. Яркая публичная культура особенно заметна в США, Мексике, Канаде и на Карибах, где традиции часто переплетаются с местной историей.
</a:t>
            </a:r>
            <a:endParaRPr lang="en-US" sz="890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символы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крупнейшие города региона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World Urbanization Prospects 2024; для Центральной Америки и Карибского бассейна — агрегированные оценки по ООН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 выполняют роль узлов управления, инноваций и международных связей, поэтому именно они сильнее всего влияют на развитие своих стран.
</a:t>
            </a:r>
            <a:endParaRPr lang="en-US" sz="1276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 в США, Канаде и Мексике контрастирует с более низкими показателями южнее; это усиливает неравномерность расселения и экономической активности.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243" y="1722043"/>
            <a:ext cx="27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1793" y="4337268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1793" y="3429568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1793" y="2577868"/>
            <a:ext cx="360000" cy="32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04293" y="814468"/>
            <a:ext cx="315000" cy="36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39459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природные риски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5664300" y="16122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 и циклоны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664175" y="18984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бассейн и Центральная Америка регулярно переживают тропические циклоны. Сильный ветер, ливни и штормовые нагоны повреждают жильё, дороги, порты и сельскохозяйственные угодья.
</a:t>
            </a:r>
            <a:endParaRPr lang="en-US" sz="801" dirty="0"/>
          </a:p>
        </p:txBody>
      </p:sp>
      <p:sp>
        <p:nvSpPr>
          <p:cNvPr id="18" name="Text 4"/>
          <p:cNvSpPr txBox="1"/>
          <p:nvPr/>
        </p:nvSpPr>
        <p:spPr>
          <a:xfrm>
            <a:off x="5664300" y="42273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664175" y="45135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 и на Аляске потепление особенно заметно по сокращению вечной мерзлоты и изменению природных ландшафтов. Это влияет на транспорт, добычу ресурсов и традиционный уклад жизни.
</a:t>
            </a:r>
            <a:endParaRPr lang="en-US" sz="787" dirty="0"/>
          </a:p>
        </p:txBody>
      </p:sp>
      <p:sp>
        <p:nvSpPr>
          <p:cNvPr id="20" name="Text 6"/>
          <p:cNvSpPr txBox="1"/>
          <p:nvPr/>
        </p:nvSpPr>
        <p:spPr>
          <a:xfrm>
            <a:off x="5664300" y="33556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опасности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5664175" y="36418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побережье, Мексика и Центральная Америка находятся в зонах землетрясений и вулканической активности. Такие процессы повышают требования к строительству, планированию и системе оповещения населения.
</a:t>
            </a:r>
            <a:endParaRPr lang="en-US" sz="708" dirty="0"/>
          </a:p>
        </p:txBody>
      </p:sp>
      <p:sp>
        <p:nvSpPr>
          <p:cNvPr id="22" name="Text 8"/>
          <p:cNvSpPr txBox="1"/>
          <p:nvPr/>
        </p:nvSpPr>
        <p:spPr>
          <a:xfrm>
            <a:off x="5664300" y="24839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64175" y="27701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юго-западе Северной Америки и во многих островных странах ощущается нехватка пресной воды. Это ограничивает рост городов, усложняет орошение и повышает конкуренцию между хозяйственными потребностями.
</a:t>
            </a:r>
            <a:endParaRPr lang="en-US" sz="708" dirty="0"/>
          </a:p>
        </p:txBody>
      </p:sp>
      <p:sp>
        <p:nvSpPr>
          <p:cNvPr id="24" name="Text 10"/>
          <p:cNvSpPr txBox="1"/>
          <p:nvPr/>
        </p:nvSpPr>
        <p:spPr>
          <a:xfrm>
            <a:off x="5664300" y="7405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664175" y="10267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западных районах США и Канады пожары становятся всё более опасными из-за засух и жарких сезонов. Они уничтожают леса, ухудшают качество воздуха и создают угрозу для населённых пунктов.
</a:t>
            </a:r>
            <a:endParaRPr lang="en-US" sz="7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сотрудничество стран Северной Америки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направления взаимодействия и ключевые форматы региональной интеграции.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развития и социальные контрасты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2297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благосостояния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2294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соседствуют очень богатые государства, страны со средним уровнем развития и территории, где бедность остаётся устойчивой проблемой. Контраст особенно заметен в доходах и качестве жизни.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701112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701109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контрасты связаны с колониальным наследием, различной специализацией хозяйства и объёмом инвестиций. Эти факторы по-прежнему определяют темпы роста и устойчивость национальных экономик.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481507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услугам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81504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здравоохранение распределены крайне неравномерно. Там, где государство и экономика сильнее, население получает больше возможностей; в бедных странах доступ к базовым услугам заметно слабее.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261902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Инфраструктурный разрыв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261899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видны в состоянии дорог, общественного транспорта, цифровых сетей и коммунальных услуг. В одних странах инфраструктура поддерживает высокую мобильность, в других — ограничивает развитие территорий.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00" y="2034150"/>
            <a:ext cx="429600" cy="42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4625" y="2058017"/>
            <a:ext cx="429600" cy="381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6562" y="2034150"/>
            <a:ext cx="429600" cy="429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5525" y="3518275"/>
            <a:ext cx="429600" cy="429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77463" y="3542142"/>
            <a:ext cx="429600" cy="3818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Северной Америки в мировой экономике и политике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28500" y="2562375"/>
            <a:ext cx="2528100" cy="5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входит в число главных участников международного обмена товарами и услугами. Его порты, сухопутные коридоры и морские маршруты связывают рынки Атлантики и Тихого океана.
</a:t>
            </a:r>
            <a:endParaRPr lang="en-US" sz="839" dirty="0"/>
          </a:p>
        </p:txBody>
      </p:sp>
      <p:sp>
        <p:nvSpPr>
          <p:cNvPr id="16" name="Text 3"/>
          <p:cNvSpPr txBox="1"/>
          <p:nvPr/>
        </p:nvSpPr>
        <p:spPr>
          <a:xfrm>
            <a:off x="1005425" y="2034150"/>
            <a:ext cx="1951200" cy="4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224625" y="2562375"/>
            <a:ext cx="2528100" cy="5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и США играют заметную роль на мировых рынках нефти, газа и электроэнергии, а поставки из региона влияют на цены, логистику и энергобезопасность многих стран.
</a:t>
            </a:r>
            <a:endParaRPr lang="en-US" sz="899" dirty="0"/>
          </a:p>
        </p:txBody>
      </p:sp>
      <p:sp>
        <p:nvSpPr>
          <p:cNvPr id="18" name="Text 5"/>
          <p:cNvSpPr txBox="1"/>
          <p:nvPr/>
        </p:nvSpPr>
        <p:spPr>
          <a:xfrm>
            <a:off x="6801550" y="2034150"/>
            <a:ext cx="1951200" cy="4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ресурсы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26562" y="2562375"/>
            <a:ext cx="2528100" cy="5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являются одним из ведущих центров высоких технологий, цифровых сервисов и медиапроизводства. Научные исследования и стартапы региона влияют на глобальные стандарты и конкуренцию.
</a:t>
            </a:r>
            <a:endParaRPr lang="en-US" sz="798" dirty="0"/>
          </a:p>
        </p:txBody>
      </p:sp>
      <p:sp>
        <p:nvSpPr>
          <p:cNvPr id="20" name="Text 7"/>
          <p:cNvSpPr txBox="1"/>
          <p:nvPr/>
        </p:nvSpPr>
        <p:spPr>
          <a:xfrm>
            <a:off x="3903488" y="2034150"/>
            <a:ext cx="1951200" cy="4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инновации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75525" y="4046500"/>
            <a:ext cx="2528100" cy="5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обладает большим политическим весом и сильной научной базой. Университеты, исследовательские центры и дипломатические институты региона формируют международную повестку.
</a:t>
            </a:r>
            <a:endParaRPr lang="en-US" sz="798" dirty="0"/>
          </a:p>
        </p:txBody>
      </p:sp>
      <p:sp>
        <p:nvSpPr>
          <p:cNvPr id="22" name="Text 9"/>
          <p:cNvSpPr txBox="1"/>
          <p:nvPr/>
        </p:nvSpPr>
        <p:spPr>
          <a:xfrm>
            <a:off x="5352450" y="3518275"/>
            <a:ext cx="1951200" cy="4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политика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877463" y="4046500"/>
            <a:ext cx="2528100" cy="5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участвует в международных цепочках сборки и переработки, особенно в связях с США. Это делает регион важным звеном мировой промышленной кооперации.
</a:t>
            </a:r>
            <a:endParaRPr lang="en-US" sz="941" dirty="0"/>
          </a:p>
        </p:txBody>
      </p:sp>
      <p:sp>
        <p:nvSpPr>
          <p:cNvPr id="24" name="Text 11"/>
          <p:cNvSpPr txBox="1"/>
          <p:nvPr/>
        </p:nvSpPr>
        <p:spPr>
          <a:xfrm>
            <a:off x="2454388" y="3518275"/>
            <a:ext cx="1951200" cy="4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цепочки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75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регион контрастов и взаимосвязей
</a:t>
            </a:r>
            <a:endParaRPr lang="en-US" sz="3675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объединяет разные по природным условиям и уровню развития страны, но именно их взаимозависимость делает регион целостным и значимым в мире.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2026-06-02T22:39:44Z</dcterms:created>
  <dcterms:modified xsi:type="dcterms:W3CDTF">2026-06-02T22:39:44Z</dcterms:modified>
</cp:coreProperties>
</file>