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image" Target="../media/image-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jpeg"/><Relationship Id="rId6" Type="http://schemas.openxmlformats.org/officeDocument/2006/relationships/image" Target="../media/image-6-6.jpeg"/><Relationship Id="rId7" Type="http://schemas.openxmlformats.org/officeDocument/2006/relationships/image" Target="../media/image-6-7.png"/><Relationship Id="rId8" Type="http://schemas.openxmlformats.org/officeDocument/2006/relationships/image" Target="../media/image-6-8.png"/><Relationship Id="rId9" Type="http://schemas.openxmlformats.org/officeDocument/2006/relationships/image" Target="../media/image-6-9.jpeg"/><Relationship Id="rId10" Type="http://schemas.openxmlformats.org/officeDocument/2006/relationships/image" Target="../media/image-6-10.png"/><Relationship Id="rId11" Type="http://schemas.openxmlformats.org/officeDocument/2006/relationships/image" Target="../media/image-6-11.png"/><Relationship Id="rId12" Type="http://schemas.openxmlformats.org/officeDocument/2006/relationships/image" Target="../media/image-6-12.jpeg"/><Relationship Id="rId13" Type="http://schemas.openxmlformats.org/officeDocument/2006/relationships/image" Target="../media/image-6-13.png"/><Relationship Id="rId14" Type="http://schemas.openxmlformats.org/officeDocument/2006/relationships/image" Target="../media/image-6-14.png"/><Relationship Id="rId15" Type="http://schemas.openxmlformats.org/officeDocument/2006/relationships/image" Target="../media/image-6-15.png"/><Relationship Id="rId16" Type="http://schemas.openxmlformats.org/officeDocument/2006/relationships/slideLayout" Target="../slideLayouts/slideLayout1.xml"/><Relationship Id="rId1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jpeg"/><Relationship Id="rId5" Type="http://schemas.openxmlformats.org/officeDocument/2006/relationships/image" Target="../media/image-8-5.png"/><Relationship Id="rId6" Type="http://schemas.openxmlformats.org/officeDocument/2006/relationships/image" Target="../media/image-8-6.jpeg"/><Relationship Id="rId7" Type="http://schemas.openxmlformats.org/officeDocument/2006/relationships/image" Target="../media/image-8-7.png"/><Relationship Id="rId8" Type="http://schemas.openxmlformats.org/officeDocument/2006/relationships/image" Target="../media/image-8-8.jpeg"/><Relationship Id="rId9" Type="http://schemas.openxmlformats.org/officeDocument/2006/relationships/image" Target="../media/image-8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jpe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jpeg"/><Relationship Id="rId6" Type="http://schemas.openxmlformats.org/officeDocument/2006/relationships/image" Target="../media/image-12-6.png"/><Relationship Id="rId7" Type="http://schemas.openxmlformats.org/officeDocument/2006/relationships/image" Target="../media/image-12-7.png"/><Relationship Id="rId8" Type="http://schemas.openxmlformats.org/officeDocument/2006/relationships/image" Target="../media/image-12-8.jpeg"/><Relationship Id="rId9" Type="http://schemas.openxmlformats.org/officeDocument/2006/relationships/image" Target="../media/image-12-9.png"/><Relationship Id="rId10" Type="http://schemas.openxmlformats.org/officeDocument/2006/relationships/image" Target="../media/image-12-10.png"/><Relationship Id="rId11" Type="http://schemas.openxmlformats.org/officeDocument/2006/relationships/image" Target="../media/image-12-11.jpeg"/><Relationship Id="rId12" Type="http://schemas.openxmlformats.org/officeDocument/2006/relationships/image" Target="../media/image-12-12.png"/><Relationship Id="rId13" Type="http://schemas.openxmlformats.org/officeDocument/2006/relationships/slideLayout" Target="../slideLayouts/slideLayout1.xml"/><Relationship Id="rId1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jpeg"/><Relationship Id="rId5" Type="http://schemas.openxmlformats.org/officeDocument/2006/relationships/image" Target="../media/image-13-5.png"/><Relationship Id="rId6" Type="http://schemas.openxmlformats.org/officeDocument/2006/relationships/image" Target="../media/image-13-6.jpeg"/><Relationship Id="rId7" Type="http://schemas.openxmlformats.org/officeDocument/2006/relationships/image" Target="../media/image-13-7.png"/><Relationship Id="rId8" Type="http://schemas.openxmlformats.org/officeDocument/2006/relationships/image" Target="../media/image-13-8.jpeg"/><Relationship Id="rId9" Type="http://schemas.openxmlformats.org/officeDocument/2006/relationships/image" Target="../media/image-13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jpeg"/><Relationship Id="rId6" Type="http://schemas.openxmlformats.org/officeDocument/2006/relationships/image" Target="../media/image-16-6.png"/><Relationship Id="rId7" Type="http://schemas.openxmlformats.org/officeDocument/2006/relationships/image" Target="../media/image-16-7.png"/><Relationship Id="rId8" Type="http://schemas.openxmlformats.org/officeDocument/2006/relationships/image" Target="../media/image-16-8.jpeg"/><Relationship Id="rId9" Type="http://schemas.openxmlformats.org/officeDocument/2006/relationships/image" Target="../media/image-16-9.png"/><Relationship Id="rId10" Type="http://schemas.openxmlformats.org/officeDocument/2006/relationships/image" Target="../media/image-16-10.png"/><Relationship Id="rId11" Type="http://schemas.openxmlformats.org/officeDocument/2006/relationships/image" Target="../media/image-16-11.jpeg"/><Relationship Id="rId12" Type="http://schemas.openxmlformats.org/officeDocument/2006/relationships/image" Target="../media/image-16-12.png"/><Relationship Id="rId13" Type="http://schemas.openxmlformats.org/officeDocument/2006/relationships/slideLayout" Target="../slideLayouts/slideLayout1.xml"/><Relationship Id="rId1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image" Target="../media/image-17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image" Target="../media/image-2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92800" y="856038"/>
            <a:ext cx="7958400" cy="168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Научное познание в биологии: обзор и ключевые темы для 11 класса
</a:t>
            </a:r>
            <a:endParaRPr lang="en-US" sz="2800" dirty="0"/>
          </a:p>
        </p:txBody>
      </p:sp>
      <p:sp>
        <p:nvSpPr>
          <p:cNvPr id="6" name="Text 1"/>
          <p:cNvSpPr txBox="1"/>
          <p:nvPr/>
        </p:nvSpPr>
        <p:spPr>
          <a:xfrm>
            <a:off x="4875325" y="2833413"/>
            <a:ext cx="3665100" cy="143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Системный подход к изучению жизни через объективные научные методы и открытия.
</a:t>
            </a:r>
            <a:endParaRPr lang="en-US" sz="1300" dirty="0"/>
          </a:p>
        </p:txBody>
      </p:sp>
      <p:sp>
        <p:nvSpPr>
          <p:cNvPr id="7" name="Text 2"/>
          <p:cNvSpPr txBox="1"/>
          <p:nvPr/>
        </p:nvSpPr>
        <p:spPr>
          <a:xfrm>
            <a:off x="592800" y="150325"/>
            <a:ext cx="3206400" cy="51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3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213" y="364950"/>
            <a:ext cx="4211573" cy="44187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875275" y="522450"/>
            <a:ext cx="3665100" cy="189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Введение: развитие биологической науки через научное познание
</a:t>
            </a:r>
            <a:endParaRPr lang="en-US" sz="2500" dirty="0"/>
          </a:p>
        </p:txBody>
      </p:sp>
      <p:sp>
        <p:nvSpPr>
          <p:cNvPr id="8" name="Text 1"/>
          <p:cNvSpPr txBox="1"/>
          <p:nvPr/>
        </p:nvSpPr>
        <p:spPr>
          <a:xfrm>
            <a:off x="4875325" y="2739475"/>
            <a:ext cx="3665100" cy="189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Научное познание формирует биологию, проходя этапы от натурфилософии до молекулярной биологии. Решение мировых проблем требует применения научных методов и глубокого понимания живых систем.
</a:t>
            </a:r>
            <a:endParaRPr lang="en-US" sz="1300" dirty="0"/>
          </a:p>
        </p:txBody>
      </p:sp>
      <p:sp>
        <p:nvSpPr>
          <p:cNvPr id="9" name="Text 2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633450" y="522450"/>
            <a:ext cx="7895400" cy="154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черты научного познания и научный подход в биологии
</a:t>
            </a:r>
            <a:endParaRPr lang="en-US" sz="2500" dirty="0"/>
          </a:p>
        </p:txBody>
      </p:sp>
      <p:sp>
        <p:nvSpPr>
          <p:cNvPr id="10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800" dirty="0"/>
          </a:p>
        </p:txBody>
      </p:sp>
      <p:sp>
        <p:nvSpPr>
          <p:cNvPr id="11" name="Text 2"/>
          <p:cNvSpPr txBox="1"/>
          <p:nvPr/>
        </p:nvSpPr>
        <p:spPr>
          <a:xfrm>
            <a:off x="476300" y="2430914"/>
            <a:ext cx="1870500" cy="20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Объективность гарантирует независимость знаний от личных взглядов, позволяя получать достоверные данные о биологических процессах и их закономерностях.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2582300" y="2430914"/>
            <a:ext cx="1870500" cy="20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Системность обеспечивает комплексное исследование живых организмов, интегрируя различные уровни изучения — от молекулярного к экосистемному.
</a:t>
            </a:r>
            <a:endParaRPr lang="en-US" sz="1100" dirty="0"/>
          </a:p>
        </p:txBody>
      </p:sp>
      <p:sp>
        <p:nvSpPr>
          <p:cNvPr id="13" name="Text 4"/>
          <p:cNvSpPr txBox="1"/>
          <p:nvPr/>
        </p:nvSpPr>
        <p:spPr>
          <a:xfrm>
            <a:off x="4688075" y="2430914"/>
            <a:ext cx="1870500" cy="20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Воспроизводимость и проверяемость исследований подтверждают надёжность выводов, обеспечивая возможность повторения экспериментов разными учёными.
</a:t>
            </a:r>
            <a:endParaRPr lang="en-US" sz="1100" dirty="0"/>
          </a:p>
        </p:txBody>
      </p:sp>
      <p:sp>
        <p:nvSpPr>
          <p:cNvPr id="14" name="Text 5"/>
          <p:cNvSpPr txBox="1"/>
          <p:nvPr/>
        </p:nvSpPr>
        <p:spPr>
          <a:xfrm>
            <a:off x="6794084" y="2430914"/>
            <a:ext cx="1870500" cy="20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Критичность включает анализ и оценку результатов, формулировку гипотез и их проверку через эмпирические данные и стандартизованные методики.
</a:t>
            </a:r>
            <a:endParaRPr lang="en-US" sz="11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14093" y="1931425"/>
            <a:ext cx="8115814" cy="2702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92800" y="479928"/>
            <a:ext cx="7958400" cy="66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263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этапов научного метода в биологии
</a:t>
            </a:r>
            <a:endParaRPr lang="en-US" sz="2263" dirty="0"/>
          </a:p>
        </p:txBody>
      </p:sp>
      <p:sp>
        <p:nvSpPr>
          <p:cNvPr id="7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800" dirty="0"/>
          </a:p>
        </p:txBody>
      </p:sp>
      <p:sp>
        <p:nvSpPr>
          <p:cNvPr id="8" name="Text 2"/>
          <p:cNvSpPr txBox="1"/>
          <p:nvPr/>
        </p:nvSpPr>
        <p:spPr>
          <a:xfrm>
            <a:off x="565125" y="1321050"/>
            <a:ext cx="8123400" cy="39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Стандартный процесс исследования живых систем с возможностью возврата к предыдущим шагам
</a:t>
            </a:r>
            <a:endParaRPr lang="en-US" sz="12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875325" y="3010225"/>
            <a:ext cx="3665100" cy="13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Синтез объединяет знания различных уровней, позволяя строить целостные концепции и прогнозы развития живых систем, включая биотехнологические приложения.
</a:t>
            </a:r>
            <a:endParaRPr lang="en-US" sz="1300" dirty="0"/>
          </a:p>
        </p:txBody>
      </p:sp>
      <p:sp>
        <p:nvSpPr>
          <p:cNvPr id="8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800" dirty="0"/>
          </a:p>
        </p:txBody>
      </p:sp>
      <p:sp>
        <p:nvSpPr>
          <p:cNvPr id="9" name="Text 2"/>
          <p:cNvSpPr txBox="1"/>
          <p:nvPr/>
        </p:nvSpPr>
        <p:spPr>
          <a:xfrm>
            <a:off x="663275" y="522450"/>
            <a:ext cx="3665100" cy="189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методы научного познания в биологии
</a:t>
            </a:r>
            <a:endParaRPr lang="en-US" sz="2500" dirty="0"/>
          </a:p>
        </p:txBody>
      </p:sp>
      <p:sp>
        <p:nvSpPr>
          <p:cNvPr id="10" name="Text 3"/>
          <p:cNvSpPr txBox="1"/>
          <p:nvPr/>
        </p:nvSpPr>
        <p:spPr>
          <a:xfrm>
            <a:off x="4875325" y="764625"/>
            <a:ext cx="3665100" cy="13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Эмпирические методы включают наблюдение за природой, проведение экспериментов и количественные измерения для достоверного описания биологических процессов.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663325" y="3010225"/>
            <a:ext cx="3665100" cy="13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Теоретический анализ выявляет структуру и закономерности процессов, а моделирование создаёт упрощённые системы для изучения сложных биологических явлений.
</a:t>
            </a:r>
            <a:endParaRPr lang="en-US" sz="13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60000" y="1250142"/>
            <a:ext cx="2106000" cy="1661766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2466000" y="1250142"/>
            <a:ext cx="2106000" cy="1661766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571775" y="1250142"/>
            <a:ext cx="2106000" cy="1661766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6677775" y="1252642"/>
            <a:ext cx="2106000" cy="1661766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5" name="Image 13" descr="preencoded.png">    </p:cNvPr>
          <p:cNvPicPr>
            <a:picLocks noChangeAspect="1"/>
          </p:cNvPicPr>
          <p:nvPr/>
        </p:nvPicPr>
        <p:blipFill>
          <a:blip r:embed="rId1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6" name="Image 14" descr="preencoded.png">    </p:cNvPr>
          <p:cNvPicPr>
            <a:picLocks noChangeAspect="1"/>
          </p:cNvPicPr>
          <p:nvPr/>
        </p:nvPicPr>
        <p:blipFill>
          <a:blip r:embed="rId1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7" name="Text 0"/>
          <p:cNvSpPr txBox="1"/>
          <p:nvPr/>
        </p:nvSpPr>
        <p:spPr>
          <a:xfrm>
            <a:off x="569025" y="522450"/>
            <a:ext cx="8058000" cy="58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7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Исторические вехи развития биологии как науки
</a:t>
            </a:r>
            <a:endParaRPr lang="en-US" sz="2700" dirty="0"/>
          </a:p>
        </p:txBody>
      </p:sp>
      <p:sp>
        <p:nvSpPr>
          <p:cNvPr id="18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800" dirty="0"/>
          </a:p>
        </p:txBody>
      </p:sp>
      <p:sp>
        <p:nvSpPr>
          <p:cNvPr id="19" name="Text 2"/>
          <p:cNvSpPr txBox="1"/>
          <p:nvPr/>
        </p:nvSpPr>
        <p:spPr>
          <a:xfrm>
            <a:off x="476250" y="2961600"/>
            <a:ext cx="1895400" cy="54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Открытие микроскопа и первых микроорганизмов
</a:t>
            </a:r>
            <a:endParaRPr lang="en-US" sz="900" dirty="0"/>
          </a:p>
        </p:txBody>
      </p:sp>
      <p:sp>
        <p:nvSpPr>
          <p:cNvPr id="20" name="Text 3"/>
          <p:cNvSpPr txBox="1"/>
          <p:nvPr/>
        </p:nvSpPr>
        <p:spPr>
          <a:xfrm>
            <a:off x="465300" y="3667275"/>
            <a:ext cx="1895400" cy="102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Антон ван Левенгук в 1674 году впервые увидел микроскопические организмы, что положило начало микробиологии и изучению невидимых ранее форм жизни.
</a:t>
            </a:r>
            <a:endParaRPr lang="en-US" sz="800" dirty="0"/>
          </a:p>
        </p:txBody>
      </p:sp>
      <p:sp>
        <p:nvSpPr>
          <p:cNvPr id="21" name="Text 4"/>
          <p:cNvSpPr txBox="1"/>
          <p:nvPr/>
        </p:nvSpPr>
        <p:spPr>
          <a:xfrm>
            <a:off x="2582250" y="2961600"/>
            <a:ext cx="1895400" cy="54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Клеточная теория Шлейдена и Шванна
</a:t>
            </a:r>
            <a:endParaRPr lang="en-US" sz="900" dirty="0"/>
          </a:p>
        </p:txBody>
      </p:sp>
      <p:sp>
        <p:nvSpPr>
          <p:cNvPr id="22" name="Text 5"/>
          <p:cNvSpPr txBox="1"/>
          <p:nvPr/>
        </p:nvSpPr>
        <p:spPr>
          <a:xfrm>
            <a:off x="2571300" y="3667275"/>
            <a:ext cx="1895400" cy="102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XIX веке Шлейден и Шванн сформулировали клеточную теорию, определив клетку как основную структурную и функциональную единицу всех живых организмов.
</a:t>
            </a:r>
            <a:endParaRPr lang="en-US" sz="800" dirty="0"/>
          </a:p>
        </p:txBody>
      </p:sp>
      <p:sp>
        <p:nvSpPr>
          <p:cNvPr id="23" name="Text 6"/>
          <p:cNvSpPr txBox="1"/>
          <p:nvPr/>
        </p:nvSpPr>
        <p:spPr>
          <a:xfrm>
            <a:off x="4688025" y="2961600"/>
            <a:ext cx="1895400" cy="54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Классификация видов по системе Линнея
</a:t>
            </a:r>
            <a:endParaRPr lang="en-US" sz="900" dirty="0"/>
          </a:p>
        </p:txBody>
      </p:sp>
      <p:sp>
        <p:nvSpPr>
          <p:cNvPr id="24" name="Text 7"/>
          <p:cNvSpPr txBox="1"/>
          <p:nvPr/>
        </p:nvSpPr>
        <p:spPr>
          <a:xfrm>
            <a:off x="4677075" y="3667275"/>
            <a:ext cx="1895400" cy="102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Карл Линней в 1758 году разработал систематику живых организмов, установив правила номенклатуры, которые по сей день лежат в основе биологической классификации.
</a:t>
            </a:r>
            <a:endParaRPr lang="en-US" sz="800" dirty="0"/>
          </a:p>
        </p:txBody>
      </p:sp>
      <p:sp>
        <p:nvSpPr>
          <p:cNvPr id="25" name="Text 8"/>
          <p:cNvSpPr txBox="1"/>
          <p:nvPr/>
        </p:nvSpPr>
        <p:spPr>
          <a:xfrm>
            <a:off x="6794025" y="2961600"/>
            <a:ext cx="1895400" cy="54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Теория эволюции Чарльза Дарвина
</a:t>
            </a:r>
            <a:endParaRPr lang="en-US" sz="900" dirty="0"/>
          </a:p>
        </p:txBody>
      </p:sp>
      <p:sp>
        <p:nvSpPr>
          <p:cNvPr id="26" name="Text 9"/>
          <p:cNvSpPr txBox="1"/>
          <p:nvPr/>
        </p:nvSpPr>
        <p:spPr>
          <a:xfrm>
            <a:off x="6783075" y="3667275"/>
            <a:ext cx="1895400" cy="102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1859 году Дарвин представил идею естественного отбора, объясняющую происхождение видов и их адаптацию, что радикально изменило биологическое мышление.
</a:t>
            </a:r>
            <a:endParaRPr lang="en-US" sz="8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71545" y="1931425"/>
            <a:ext cx="3493209" cy="2702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92800" y="522450"/>
            <a:ext cx="7958400" cy="10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Сравнительная таблица методов познания в биологии
</a:t>
            </a:r>
            <a:endParaRPr lang="en-US" sz="2500" dirty="0"/>
          </a:p>
        </p:txBody>
      </p:sp>
      <p:sp>
        <p:nvSpPr>
          <p:cNvPr id="8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800" dirty="0"/>
          </a:p>
        </p:txBody>
      </p:sp>
      <p:sp>
        <p:nvSpPr>
          <p:cNvPr id="9" name="Text 2"/>
          <p:cNvSpPr txBox="1"/>
          <p:nvPr/>
        </p:nvSpPr>
        <p:spPr>
          <a:xfrm>
            <a:off x="5273852" y="1947222"/>
            <a:ext cx="3309900" cy="115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демонстрирует особенности и применимость основных методов исследований на примерах из биологии.
</a:t>
            </a:r>
            <a:endParaRPr lang="en-US" sz="1500" dirty="0"/>
          </a:p>
        </p:txBody>
      </p:sp>
      <p:sp>
        <p:nvSpPr>
          <p:cNvPr id="10" name="Text 3"/>
          <p:cNvSpPr txBox="1"/>
          <p:nvPr/>
        </p:nvSpPr>
        <p:spPr>
          <a:xfrm>
            <a:off x="5273852" y="3459084"/>
            <a:ext cx="3309900" cy="115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Каждый метод имеет свои преимущества и ограничения, сочетание их повышает достоверность исследований.
</a:t>
            </a:r>
            <a:endParaRPr lang="en-US" sz="1500" dirty="0"/>
          </a:p>
        </p:txBody>
      </p:sp>
      <p:sp>
        <p:nvSpPr>
          <p:cNvPr id="11" name="Text 4"/>
          <p:cNvSpPr txBox="1"/>
          <p:nvPr/>
        </p:nvSpPr>
        <p:spPr>
          <a:xfrm>
            <a:off x="509400" y="4813225"/>
            <a:ext cx="4487700" cy="28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пособия по биологии и научные публикации
</a:t>
            </a:r>
            <a:endParaRPr lang="en-US" sz="12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577102" y="1246155"/>
            <a:ext cx="1896000" cy="1766391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64925" y="1246155"/>
            <a:ext cx="1896000" cy="1766391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364925" y="3018330"/>
            <a:ext cx="1896000" cy="1766391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569025" y="507900"/>
            <a:ext cx="8058000" cy="58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009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Наблюдение как фундаментальный метод биологических исследований
</a:t>
            </a:r>
            <a:endParaRPr lang="en-US" sz="2009" dirty="0"/>
          </a:p>
        </p:txBody>
      </p:sp>
      <p:sp>
        <p:nvSpPr>
          <p:cNvPr id="12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800" dirty="0"/>
          </a:p>
        </p:txBody>
      </p:sp>
      <p:sp>
        <p:nvSpPr>
          <p:cNvPr id="13" name="Text 2"/>
          <p:cNvSpPr txBox="1"/>
          <p:nvPr/>
        </p:nvSpPr>
        <p:spPr>
          <a:xfrm>
            <a:off x="6630773" y="1874750"/>
            <a:ext cx="2049300" cy="105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Наблюдение за численностью и миграцией стерха помогает оценивать состояние редких видов и эффективность охранных мер в заповедниках.
</a:t>
            </a:r>
            <a:endParaRPr lang="en-US" sz="800" dirty="0"/>
          </a:p>
        </p:txBody>
      </p:sp>
      <p:sp>
        <p:nvSpPr>
          <p:cNvPr id="14" name="Text 3"/>
          <p:cNvSpPr txBox="1"/>
          <p:nvPr/>
        </p:nvSpPr>
        <p:spPr>
          <a:xfrm>
            <a:off x="6630924" y="1341025"/>
            <a:ext cx="2049300" cy="49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Мониторинг популяций стерхов
</a:t>
            </a:r>
            <a:endParaRPr lang="en-US" sz="1100" dirty="0"/>
          </a:p>
        </p:txBody>
      </p:sp>
      <p:sp>
        <p:nvSpPr>
          <p:cNvPr id="15" name="Text 4"/>
          <p:cNvSpPr txBox="1"/>
          <p:nvPr/>
        </p:nvSpPr>
        <p:spPr>
          <a:xfrm>
            <a:off x="2418150" y="1874750"/>
            <a:ext cx="2049900" cy="105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Джейн Гудолл в Танзании вела полевые дневники, фиксируя сложные социальные взаимодействия шимпанзе, что расширило знания о поведении приматов.
</a:t>
            </a:r>
            <a:endParaRPr lang="en-US" sz="800" dirty="0"/>
          </a:p>
        </p:txBody>
      </p:sp>
      <p:sp>
        <p:nvSpPr>
          <p:cNvPr id="16" name="Text 5"/>
          <p:cNvSpPr txBox="1"/>
          <p:nvPr/>
        </p:nvSpPr>
        <p:spPr>
          <a:xfrm>
            <a:off x="2418301" y="1341025"/>
            <a:ext cx="2049900" cy="49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Исследование поведения шимпанзе Джейн Гудолл
</a:t>
            </a:r>
            <a:endParaRPr lang="en-US" sz="1100" dirty="0"/>
          </a:p>
        </p:txBody>
      </p:sp>
      <p:sp>
        <p:nvSpPr>
          <p:cNvPr id="17" name="Text 6"/>
          <p:cNvSpPr txBox="1"/>
          <p:nvPr/>
        </p:nvSpPr>
        <p:spPr>
          <a:xfrm>
            <a:off x="2418300" y="3646925"/>
            <a:ext cx="2049600" cy="105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Отслеживание сезонных изменений в растительном и животном мире показывает влияние климатических факторов на жизненные циклы и адаптации.
</a:t>
            </a:r>
            <a:endParaRPr lang="en-US" sz="800" dirty="0"/>
          </a:p>
        </p:txBody>
      </p:sp>
      <p:sp>
        <p:nvSpPr>
          <p:cNvPr id="18" name="Text 7"/>
          <p:cNvSpPr txBox="1"/>
          <p:nvPr/>
        </p:nvSpPr>
        <p:spPr>
          <a:xfrm>
            <a:off x="2418451" y="3113200"/>
            <a:ext cx="2049600" cy="49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Фенологические сдвиги в экосистемах
</a:t>
            </a:r>
            <a:endParaRPr lang="en-US" sz="11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800" dirty="0"/>
          </a:p>
        </p:txBody>
      </p:sp>
      <p:sp>
        <p:nvSpPr>
          <p:cNvPr id="7" name="Text 1"/>
          <p:cNvSpPr txBox="1"/>
          <p:nvPr/>
        </p:nvSpPr>
        <p:spPr>
          <a:xfrm>
            <a:off x="663275" y="516925"/>
            <a:ext cx="7879200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Моделирование в биологии: возможности и примеры
</a:t>
            </a:r>
            <a:endParaRPr lang="en-US" sz="2500" dirty="0"/>
          </a:p>
        </p:txBody>
      </p:sp>
      <p:sp>
        <p:nvSpPr>
          <p:cNvPr id="8" name="Text 2"/>
          <p:cNvSpPr txBox="1"/>
          <p:nvPr/>
        </p:nvSpPr>
        <p:spPr>
          <a:xfrm>
            <a:off x="508200" y="1619725"/>
            <a:ext cx="2511600" cy="296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Моделирование позволяет создавать упрощённые виртуальные системы, облегчая понимание сложных биологических процессов и прогнозирование их развития при изменении условий.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6124200" y="1619725"/>
            <a:ext cx="2511600" cy="296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Анализ динамики биогеоценозов и клеточных процессов с помощью моделей способствует выявлению ключевых факторов и механизмов функционирования живых систем.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3316200" y="1619725"/>
            <a:ext cx="2511600" cy="296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Компьютерные модели эпидемий, как COVID-19, помогают оценивать скорость распространения и эффективность мер контроля, что критично для здравоохранения.
</a:t>
            </a:r>
            <a:endParaRPr lang="en-US" sz="1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2581297"/>
            <a:ext cx="4212000" cy="220060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875325" y="3010225"/>
            <a:ext cx="3665100" cy="13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Работы Луи Пастера доказали невозможность самозарождения, изменив представления о микробиологии. Современные опыты с ГМО-растениями демонстрируют важность контроля для новых биотехнологий.
</a:t>
            </a:r>
            <a:endParaRPr lang="en-US" sz="1300" dirty="0"/>
          </a:p>
        </p:txBody>
      </p:sp>
      <p:sp>
        <p:nvSpPr>
          <p:cNvPr id="9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800" dirty="0"/>
          </a:p>
        </p:txBody>
      </p:sp>
      <p:sp>
        <p:nvSpPr>
          <p:cNvPr id="10" name="Text 2"/>
          <p:cNvSpPr txBox="1"/>
          <p:nvPr/>
        </p:nvSpPr>
        <p:spPr>
          <a:xfrm>
            <a:off x="663275" y="522450"/>
            <a:ext cx="3665100" cy="189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Эксперимент как двигатель биологических открытий
</a:t>
            </a:r>
            <a:endParaRPr lang="en-US" sz="2500" dirty="0"/>
          </a:p>
        </p:txBody>
      </p:sp>
      <p:sp>
        <p:nvSpPr>
          <p:cNvPr id="11" name="Text 3"/>
          <p:cNvSpPr txBox="1"/>
          <p:nvPr/>
        </p:nvSpPr>
        <p:spPr>
          <a:xfrm>
            <a:off x="4875325" y="764625"/>
            <a:ext cx="3665100" cy="13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Эксперименты Менделя с горохом раскрыли законы наследственности, заложив основы генетики. Контролируемые условия и переменные обеспечивают точность и повторяемость полученных результатов.
</a:t>
            </a:r>
            <a:endParaRPr lang="en-US" sz="13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800" dirty="0"/>
          </a:p>
        </p:txBody>
      </p:sp>
      <p:sp>
        <p:nvSpPr>
          <p:cNvPr id="8" name="Text 1"/>
          <p:cNvSpPr txBox="1"/>
          <p:nvPr/>
        </p:nvSpPr>
        <p:spPr>
          <a:xfrm>
            <a:off x="663275" y="516925"/>
            <a:ext cx="7879200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Информационные технологии и анализ данных в современной биологии
</a:t>
            </a:r>
            <a:endParaRPr lang="en-US" sz="2500" dirty="0"/>
          </a:p>
        </p:txBody>
      </p:sp>
      <p:sp>
        <p:nvSpPr>
          <p:cNvPr id="9" name="Text 2"/>
          <p:cNvSpPr txBox="1"/>
          <p:nvPr/>
        </p:nvSpPr>
        <p:spPr>
          <a:xfrm>
            <a:off x="524400" y="1593325"/>
            <a:ext cx="3882900" cy="132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Биоинформатика обеспечивает обработку больших массивов биологических данных, таких как геномные последовательности, благодаря мощным алгоритмам и компьютерным программам.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524400" y="3281725"/>
            <a:ext cx="3882900" cy="132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Автоматизация анализа данных помогает обрабатывать результаты полевых исследований и экологический мониторинг с высокой точностью и скоростью.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4737905" y="1593325"/>
            <a:ext cx="3882900" cy="132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Секвенирование и сравнение геномов человека и бактерий позволяют выявлять специфические гены и изучать эволюционные связи между видами.
</a:t>
            </a:r>
            <a:endParaRPr lang="en-US" sz="1300" dirty="0"/>
          </a:p>
        </p:txBody>
      </p:sp>
      <p:sp>
        <p:nvSpPr>
          <p:cNvPr id="12" name="Text 5"/>
          <p:cNvSpPr txBox="1"/>
          <p:nvPr/>
        </p:nvSpPr>
        <p:spPr>
          <a:xfrm>
            <a:off x="4737905" y="3281725"/>
            <a:ext cx="3882900" cy="132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Биостатистика используется для оценивания изменчивости популяций и интерпретации экспериментальных данных в областях онкологии, фармакологии и экологии.
</a:t>
            </a:r>
            <a:endParaRPr lang="en-US" sz="13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60000" y="1250142"/>
            <a:ext cx="2808000" cy="1661766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3168081" y="1250142"/>
            <a:ext cx="2808000" cy="1661766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5976000" y="1250142"/>
            <a:ext cx="2808000" cy="1661766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4" name="Text 0"/>
          <p:cNvSpPr txBox="1"/>
          <p:nvPr/>
        </p:nvSpPr>
        <p:spPr>
          <a:xfrm>
            <a:off x="569025" y="522450"/>
            <a:ext cx="8058000" cy="58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378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Клеточная биология: роль научного познания и методы
</a:t>
            </a:r>
            <a:endParaRPr lang="en-US" sz="2378" dirty="0"/>
          </a:p>
        </p:txBody>
      </p:sp>
      <p:sp>
        <p:nvSpPr>
          <p:cNvPr id="15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800" dirty="0"/>
          </a:p>
        </p:txBody>
      </p:sp>
      <p:sp>
        <p:nvSpPr>
          <p:cNvPr id="16" name="Text 2"/>
          <p:cNvSpPr txBox="1"/>
          <p:nvPr/>
        </p:nvSpPr>
        <p:spPr>
          <a:xfrm>
            <a:off x="476250" y="3005575"/>
            <a:ext cx="2575500" cy="5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Открытие клетки и становление клеточной теории
</a:t>
            </a:r>
            <a:endParaRPr lang="en-US" sz="1100" dirty="0"/>
          </a:p>
        </p:txBody>
      </p:sp>
      <p:sp>
        <p:nvSpPr>
          <p:cNvPr id="17" name="Text 3"/>
          <p:cNvSpPr txBox="1"/>
          <p:nvPr/>
        </p:nvSpPr>
        <p:spPr>
          <a:xfrm>
            <a:off x="476325" y="3766825"/>
            <a:ext cx="2575500" cy="89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Роберт Гук впервые описал клетку в 1665 году, рассматривая кору пробкового дерева. Позже Шлейден и Шванн сформулировали клеточную теорию, подтвердив, что клетка — базовая единица жизни.
</a:t>
            </a:r>
            <a:endParaRPr lang="en-US" sz="800" dirty="0"/>
          </a:p>
        </p:txBody>
      </p:sp>
      <p:sp>
        <p:nvSpPr>
          <p:cNvPr id="18" name="Text 4"/>
          <p:cNvSpPr txBox="1"/>
          <p:nvPr/>
        </p:nvSpPr>
        <p:spPr>
          <a:xfrm>
            <a:off x="3284250" y="3005575"/>
            <a:ext cx="2575500" cy="5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Методы изучения клеток
</a:t>
            </a:r>
            <a:endParaRPr lang="en-US" sz="1100" dirty="0"/>
          </a:p>
        </p:txBody>
      </p:sp>
      <p:sp>
        <p:nvSpPr>
          <p:cNvPr id="19" name="Text 5"/>
          <p:cNvSpPr txBox="1"/>
          <p:nvPr/>
        </p:nvSpPr>
        <p:spPr>
          <a:xfrm>
            <a:off x="3284250" y="3766825"/>
            <a:ext cx="2575500" cy="89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исследования клеток используют световую и электронную микроскопию, позволяющую визуализировать структуры различного масштаба, а также методы иммуноокрашивания для выявления белков и молекулярные техники гибридизации ДНК.
</a:t>
            </a:r>
            <a:endParaRPr lang="en-US" sz="800" dirty="0"/>
          </a:p>
        </p:txBody>
      </p:sp>
      <p:sp>
        <p:nvSpPr>
          <p:cNvPr id="20" name="Text 6"/>
          <p:cNvSpPr txBox="1"/>
          <p:nvPr/>
        </p:nvSpPr>
        <p:spPr>
          <a:xfrm>
            <a:off x="6092250" y="3021775"/>
            <a:ext cx="2575500" cy="51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исследования стволовых клеток
</a:t>
            </a:r>
            <a:endParaRPr lang="en-US" sz="1100" dirty="0"/>
          </a:p>
        </p:txBody>
      </p:sp>
      <p:sp>
        <p:nvSpPr>
          <p:cNvPr id="21" name="Text 7"/>
          <p:cNvSpPr txBox="1"/>
          <p:nvPr/>
        </p:nvSpPr>
        <p:spPr>
          <a:xfrm>
            <a:off x="6092250" y="3766825"/>
            <a:ext cx="2575500" cy="89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Стволовые клетки изучаются как ключ к регенеративной медицине. Их способность к дифференцировке и самовоспроизведению открывает перспективы создания тканей и органов для терапевтических целей.
</a:t>
            </a:r>
            <a:endParaRPr lang="en-US" sz="8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577102" y="1246155"/>
            <a:ext cx="1896000" cy="1766391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64925" y="1246155"/>
            <a:ext cx="1896000" cy="1766391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364925" y="3018330"/>
            <a:ext cx="1896000" cy="1766391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569025" y="507900"/>
            <a:ext cx="8058000" cy="58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355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Генетика: методы исследования и крупные достижения
</a:t>
            </a:r>
            <a:endParaRPr lang="en-US" sz="2355" dirty="0"/>
          </a:p>
        </p:txBody>
      </p:sp>
      <p:sp>
        <p:nvSpPr>
          <p:cNvPr id="12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800" dirty="0"/>
          </a:p>
        </p:txBody>
      </p:sp>
      <p:sp>
        <p:nvSpPr>
          <p:cNvPr id="13" name="Text 2"/>
          <p:cNvSpPr txBox="1"/>
          <p:nvPr/>
        </p:nvSpPr>
        <p:spPr>
          <a:xfrm>
            <a:off x="6630773" y="1874750"/>
            <a:ext cx="2049300" cy="105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Изучение структуры и числа хромосом с помощью микроскопии помогает обнаруживать генетические патологии и изменчивость, играя важную роль в диагностике и научных исследованиях.
</a:t>
            </a:r>
            <a:endParaRPr lang="en-US" sz="800" dirty="0"/>
          </a:p>
        </p:txBody>
      </p:sp>
      <p:sp>
        <p:nvSpPr>
          <p:cNvPr id="14" name="Text 3"/>
          <p:cNvSpPr txBox="1"/>
          <p:nvPr/>
        </p:nvSpPr>
        <p:spPr>
          <a:xfrm>
            <a:off x="6630924" y="1341025"/>
            <a:ext cx="2049300" cy="49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Цитогенетические методы в исследовании хромосом
</a:t>
            </a:r>
            <a:endParaRPr lang="en-US" sz="1100" dirty="0"/>
          </a:p>
        </p:txBody>
      </p:sp>
      <p:sp>
        <p:nvSpPr>
          <p:cNvPr id="15" name="Text 4"/>
          <p:cNvSpPr txBox="1"/>
          <p:nvPr/>
        </p:nvSpPr>
        <p:spPr>
          <a:xfrm>
            <a:off x="2418150" y="1874750"/>
            <a:ext cx="2049900" cy="105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Менделевские скрещивания позволили выявить основные закономерности наследования. Гибридологический анализ остаётся фундаментальным методом для изучения передачи генетической информации.
</a:t>
            </a:r>
            <a:endParaRPr lang="en-US" sz="800" dirty="0"/>
          </a:p>
        </p:txBody>
      </p:sp>
      <p:sp>
        <p:nvSpPr>
          <p:cNvPr id="16" name="Text 5"/>
          <p:cNvSpPr txBox="1"/>
          <p:nvPr/>
        </p:nvSpPr>
        <p:spPr>
          <a:xfrm>
            <a:off x="2418301" y="1341025"/>
            <a:ext cx="2049900" cy="49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Гибридологический анализ и наследственность
</a:t>
            </a:r>
            <a:endParaRPr lang="en-US" sz="1100" dirty="0"/>
          </a:p>
        </p:txBody>
      </p:sp>
      <p:sp>
        <p:nvSpPr>
          <p:cNvPr id="17" name="Text 6"/>
          <p:cNvSpPr txBox="1"/>
          <p:nvPr/>
        </p:nvSpPr>
        <p:spPr>
          <a:xfrm>
            <a:off x="2418300" y="3646925"/>
            <a:ext cx="2049600" cy="105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ПЦР и секвенирование ДНК позволяют детально анализировать геномы. Эти методы способствовали расшифровке человеческого генома и созданию трансгенных организмов с полезными признаками.
</a:t>
            </a:r>
            <a:endParaRPr lang="en-US" sz="800" dirty="0"/>
          </a:p>
        </p:txBody>
      </p:sp>
      <p:sp>
        <p:nvSpPr>
          <p:cNvPr id="18" name="Text 7"/>
          <p:cNvSpPr txBox="1"/>
          <p:nvPr/>
        </p:nvSpPr>
        <p:spPr>
          <a:xfrm>
            <a:off x="2418451" y="3113200"/>
            <a:ext cx="2049600" cy="49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Молекулярно-генетические технологии
</a:t>
            </a:r>
            <a:endParaRPr lang="en-US" sz="11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800" dirty="0"/>
          </a:p>
        </p:txBody>
      </p:sp>
      <p:sp>
        <p:nvSpPr>
          <p:cNvPr id="7" name="Text 1"/>
          <p:cNvSpPr txBox="1"/>
          <p:nvPr/>
        </p:nvSpPr>
        <p:spPr>
          <a:xfrm>
            <a:off x="663275" y="516925"/>
            <a:ext cx="7879200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Эволюционная биология и научное обоснование возникновения видов
</a:t>
            </a:r>
            <a:endParaRPr lang="en-US" sz="2500" dirty="0"/>
          </a:p>
        </p:txBody>
      </p:sp>
      <p:sp>
        <p:nvSpPr>
          <p:cNvPr id="8" name="Text 2"/>
          <p:cNvSpPr txBox="1"/>
          <p:nvPr/>
        </p:nvSpPr>
        <p:spPr>
          <a:xfrm>
            <a:off x="524400" y="1593475"/>
            <a:ext cx="3882900" cy="175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Формулировка эволюционной гипотезы Дарвина опирается на систематическое наблюдение и сбор фактов, подтверждённых научными методами и сравнительным анализом.
</a:t>
            </a:r>
            <a:endParaRPr lang="en-US" sz="1500" dirty="0"/>
          </a:p>
        </p:txBody>
      </p:sp>
      <p:sp>
        <p:nvSpPr>
          <p:cNvPr id="9" name="Text 3"/>
          <p:cNvSpPr txBox="1"/>
          <p:nvPr/>
        </p:nvSpPr>
        <p:spPr>
          <a:xfrm>
            <a:off x="4737888" y="1593475"/>
            <a:ext cx="3882900" cy="175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Сравнительная анатомия и генетика помогают выявлять признаки родства между видами, а ископаемые находки подтверждают хронологию и направления эволюции.
</a:t>
            </a:r>
            <a:endParaRPr lang="en-US" sz="1500" dirty="0"/>
          </a:p>
        </p:txBody>
      </p:sp>
      <p:sp>
        <p:nvSpPr>
          <p:cNvPr id="10" name="Text 4"/>
          <p:cNvSpPr txBox="1"/>
          <p:nvPr/>
        </p:nvSpPr>
        <p:spPr>
          <a:xfrm>
            <a:off x="524400" y="3693925"/>
            <a:ext cx="8018100" cy="93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Эволюционная теория объясняет разнообразие жизни через механизмы естественного отбора, адаптации и наследственной изменчивости организмов.
</a:t>
            </a:r>
            <a:endParaRPr lang="en-US" sz="15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875325" y="3010225"/>
            <a:ext cx="3665100" cy="13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Диагностика патологий на молекулярном уровне способствует раннему выявлению и профилактике болезней, повышая продолжительность и качество жизни.
</a:t>
            </a:r>
            <a:endParaRPr lang="en-US" sz="1300" dirty="0"/>
          </a:p>
        </p:txBody>
      </p:sp>
      <p:sp>
        <p:nvSpPr>
          <p:cNvPr id="8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800" dirty="0"/>
          </a:p>
        </p:txBody>
      </p:sp>
      <p:sp>
        <p:nvSpPr>
          <p:cNvPr id="9" name="Text 2"/>
          <p:cNvSpPr txBox="1"/>
          <p:nvPr/>
        </p:nvSpPr>
        <p:spPr>
          <a:xfrm>
            <a:off x="663275" y="522450"/>
            <a:ext cx="3665100" cy="189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биологии на медицину и биотехнологии
</a:t>
            </a:r>
            <a:endParaRPr lang="en-US" sz="2500" dirty="0"/>
          </a:p>
        </p:txBody>
      </p:sp>
      <p:sp>
        <p:nvSpPr>
          <p:cNvPr id="10" name="Text 3"/>
          <p:cNvSpPr txBox="1"/>
          <p:nvPr/>
        </p:nvSpPr>
        <p:spPr>
          <a:xfrm>
            <a:off x="4875325" y="764625"/>
            <a:ext cx="3665100" cy="13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Открытие возбудителей инфекций позволило создать эффективные вакцины и антибиотики, кардинально изменив методы лечения заболеваний.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663325" y="3010225"/>
            <a:ext cx="3665100" cy="13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Генная терапия и персонализированная медицина основываются на биологических знаниях для разработки таргетных методов лечения различных заболеваний.
</a:t>
            </a:r>
            <a:endParaRPr lang="en-US" sz="13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60000" y="1250142"/>
            <a:ext cx="2808000" cy="1661766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3168081" y="1250142"/>
            <a:ext cx="2808000" cy="1661766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5976000" y="1250142"/>
            <a:ext cx="2808000" cy="1661766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4" name="Text 0"/>
          <p:cNvSpPr txBox="1"/>
          <p:nvPr/>
        </p:nvSpPr>
        <p:spPr>
          <a:xfrm>
            <a:off x="569025" y="522450"/>
            <a:ext cx="8058000" cy="58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09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Научное познание в нейробиологии: современные перспективы
</a:t>
            </a:r>
            <a:endParaRPr lang="en-US" sz="2091" dirty="0"/>
          </a:p>
        </p:txBody>
      </p:sp>
      <p:sp>
        <p:nvSpPr>
          <p:cNvPr id="15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800" dirty="0"/>
          </a:p>
        </p:txBody>
      </p:sp>
      <p:sp>
        <p:nvSpPr>
          <p:cNvPr id="16" name="Text 2"/>
          <p:cNvSpPr txBox="1"/>
          <p:nvPr/>
        </p:nvSpPr>
        <p:spPr>
          <a:xfrm>
            <a:off x="476250" y="3005575"/>
            <a:ext cx="2575500" cy="5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Функциональная МРТ в изучении мозга
</a:t>
            </a:r>
            <a:endParaRPr lang="en-US" sz="1100" dirty="0"/>
          </a:p>
        </p:txBody>
      </p:sp>
      <p:sp>
        <p:nvSpPr>
          <p:cNvPr id="17" name="Text 3"/>
          <p:cNvSpPr txBox="1"/>
          <p:nvPr/>
        </p:nvSpPr>
        <p:spPr>
          <a:xfrm>
            <a:off x="476325" y="3766825"/>
            <a:ext cx="2575500" cy="89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Функциональная магнитно-резонансная томография позволяет визуализировать активность отделов мозга в реальном времени, исследуя процессы памяти, эмоций и когнитивных функций.
</a:t>
            </a:r>
            <a:endParaRPr lang="en-US" sz="800" dirty="0"/>
          </a:p>
        </p:txBody>
      </p:sp>
      <p:sp>
        <p:nvSpPr>
          <p:cNvPr id="18" name="Text 4"/>
          <p:cNvSpPr txBox="1"/>
          <p:nvPr/>
        </p:nvSpPr>
        <p:spPr>
          <a:xfrm>
            <a:off x="3284250" y="3005575"/>
            <a:ext cx="2575500" cy="5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Использование электроэнцефалографии
</a:t>
            </a:r>
            <a:endParaRPr lang="en-US" sz="1100" dirty="0"/>
          </a:p>
        </p:txBody>
      </p:sp>
      <p:sp>
        <p:nvSpPr>
          <p:cNvPr id="19" name="Text 5"/>
          <p:cNvSpPr txBox="1"/>
          <p:nvPr/>
        </p:nvSpPr>
        <p:spPr>
          <a:xfrm>
            <a:off x="3284250" y="3766825"/>
            <a:ext cx="2575500" cy="89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ЭЭГ фиксирует электрические сигналы головного мозга, что помогает диагностировать неврологические расстройства и изучать реакции на внешние стимулы у человека и животных.
</a:t>
            </a:r>
            <a:endParaRPr lang="en-US" sz="800" dirty="0"/>
          </a:p>
        </p:txBody>
      </p:sp>
      <p:sp>
        <p:nvSpPr>
          <p:cNvPr id="20" name="Text 6"/>
          <p:cNvSpPr txBox="1"/>
          <p:nvPr/>
        </p:nvSpPr>
        <p:spPr>
          <a:xfrm>
            <a:off x="6092250" y="3021775"/>
            <a:ext cx="2575500" cy="51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Моделирование нейронных сетей и искусственный интеллект
</a:t>
            </a:r>
            <a:endParaRPr lang="en-US" sz="1100" dirty="0"/>
          </a:p>
        </p:txBody>
      </p:sp>
      <p:sp>
        <p:nvSpPr>
          <p:cNvPr id="21" name="Text 7"/>
          <p:cNvSpPr txBox="1"/>
          <p:nvPr/>
        </p:nvSpPr>
        <p:spPr>
          <a:xfrm>
            <a:off x="6092250" y="3766825"/>
            <a:ext cx="2575500" cy="89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Создание моделей работы нейронных сетей способствует пониманию механизмов сознания и развитию нейросетевых технологий для разработки новых лекарств и ИИ-систем.
</a:t>
            </a:r>
            <a:endParaRPr lang="en-US" sz="8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633450" y="522450"/>
            <a:ext cx="7895400" cy="154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направления и инновации в биологическом познании
</a:t>
            </a:r>
            <a:endParaRPr lang="en-US" sz="2500" dirty="0"/>
          </a:p>
        </p:txBody>
      </p:sp>
      <p:sp>
        <p:nvSpPr>
          <p:cNvPr id="10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800" dirty="0"/>
          </a:p>
        </p:txBody>
      </p:sp>
      <p:sp>
        <p:nvSpPr>
          <p:cNvPr id="11" name="Text 2"/>
          <p:cNvSpPr txBox="1"/>
          <p:nvPr/>
        </p:nvSpPr>
        <p:spPr>
          <a:xfrm>
            <a:off x="476300" y="2430914"/>
            <a:ext cx="1870500" cy="20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Технология CRISPR-Cas9 революционизировала геномное редактирование, позволяя точно корректировать гены с потенциалом лечения наследственных заболеваний.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2582300" y="2430914"/>
            <a:ext cx="1870500" cy="20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Синтетическая биология концентрируется на проектировании новых биологических систем и организмов с заданными функциями для медицины и промышленности.
</a:t>
            </a:r>
            <a:endParaRPr lang="en-US" sz="1100" dirty="0"/>
          </a:p>
        </p:txBody>
      </p:sp>
      <p:sp>
        <p:nvSpPr>
          <p:cNvPr id="13" name="Text 4"/>
          <p:cNvSpPr txBox="1"/>
          <p:nvPr/>
        </p:nvSpPr>
        <p:spPr>
          <a:xfrm>
            <a:off x="4688075" y="2430914"/>
            <a:ext cx="1870500" cy="20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Информатизация биологических исследований включает интеграцию компьютерных методов и искусственного интеллекта для ускорения анализа и создания моделей.
</a:t>
            </a:r>
            <a:endParaRPr lang="en-US" sz="1100" dirty="0"/>
          </a:p>
        </p:txBody>
      </p:sp>
      <p:sp>
        <p:nvSpPr>
          <p:cNvPr id="14" name="Text 5"/>
          <p:cNvSpPr txBox="1"/>
          <p:nvPr/>
        </p:nvSpPr>
        <p:spPr>
          <a:xfrm>
            <a:off x="6794084" y="2430914"/>
            <a:ext cx="1870500" cy="20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Персонализированная медицина использует данные геномики и биоинформатики для разработки индивидуальных терапевтических стратегий и оптимизации лечения.
</a:t>
            </a:r>
            <a:endParaRPr lang="en-US" sz="11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800" dirty="0"/>
          </a:p>
        </p:txBody>
      </p:sp>
      <p:sp>
        <p:nvSpPr>
          <p:cNvPr id="7" name="Text 1"/>
          <p:cNvSpPr txBox="1"/>
          <p:nvPr/>
        </p:nvSpPr>
        <p:spPr>
          <a:xfrm>
            <a:off x="663275" y="516925"/>
            <a:ext cx="7879200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Этика и общественные последствия биологических исследований
</a:t>
            </a:r>
            <a:endParaRPr lang="en-US" sz="2500" dirty="0"/>
          </a:p>
        </p:txBody>
      </p:sp>
      <p:sp>
        <p:nvSpPr>
          <p:cNvPr id="8" name="Text 2"/>
          <p:cNvSpPr txBox="1"/>
          <p:nvPr/>
        </p:nvSpPr>
        <p:spPr>
          <a:xfrm>
            <a:off x="508200" y="1619725"/>
            <a:ext cx="2511600" cy="296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Генетическое редактирование человека вызывает этические споры о безопасности, допустимости и возможных долгосрочных последствиях для потомства и общества.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6124200" y="1619725"/>
            <a:ext cx="2511600" cy="296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Сохранение биоразнообразия через охрану природных заповедников и Красную книгу является важным аспектом ответственного использования биотехнологий.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3316200" y="1619725"/>
            <a:ext cx="2511600" cy="296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Эксперименты на животных требуют строгого контроля, чтобы минимизировать страдания, соблюдая баланс между научным прогрессом и гуманизмом.
</a:t>
            </a:r>
            <a:endParaRPr lang="en-US" sz="1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800" dirty="0"/>
          </a:p>
        </p:txBody>
      </p:sp>
      <p:sp>
        <p:nvSpPr>
          <p:cNvPr id="7" name="Text 1"/>
          <p:cNvSpPr txBox="1"/>
          <p:nvPr/>
        </p:nvSpPr>
        <p:spPr>
          <a:xfrm>
            <a:off x="663275" y="516925"/>
            <a:ext cx="7879200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Перспективы и вызовы научного познания в биологии XXI века
</a:t>
            </a:r>
            <a:endParaRPr lang="en-US" sz="2500" dirty="0"/>
          </a:p>
        </p:txBody>
      </p:sp>
      <p:sp>
        <p:nvSpPr>
          <p:cNvPr id="8" name="Text 2"/>
          <p:cNvSpPr txBox="1"/>
          <p:nvPr/>
        </p:nvSpPr>
        <p:spPr>
          <a:xfrm>
            <a:off x="524400" y="1593475"/>
            <a:ext cx="3882900" cy="175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генетических технологий открывает новые возможности для медицины, сельского хозяйства и сохранения видов, но требует осознанного подхода и регулирования.
</a:t>
            </a:r>
            <a:endParaRPr lang="en-US" sz="1500" dirty="0"/>
          </a:p>
        </p:txBody>
      </p:sp>
      <p:sp>
        <p:nvSpPr>
          <p:cNvPr id="9" name="Text 3"/>
          <p:cNvSpPr txBox="1"/>
          <p:nvPr/>
        </p:nvSpPr>
        <p:spPr>
          <a:xfrm>
            <a:off x="4737888" y="1593475"/>
            <a:ext cx="3882900" cy="175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Экологические исследования и биоинженерия помогут решать проблемы изменения климата и продовольственной безопасности глобального масштаба.
</a:t>
            </a:r>
            <a:endParaRPr lang="en-US" sz="1500" dirty="0"/>
          </a:p>
        </p:txBody>
      </p:sp>
      <p:sp>
        <p:nvSpPr>
          <p:cNvPr id="10" name="Text 4"/>
          <p:cNvSpPr txBox="1"/>
          <p:nvPr/>
        </p:nvSpPr>
        <p:spPr>
          <a:xfrm>
            <a:off x="524400" y="3693925"/>
            <a:ext cx="8018100" cy="93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Критическое мышление и непрерывное обновление знаний остаются ключом к успешному развитию биологии и внедрению инноваций в науку и практику.
</a:t>
            </a:r>
            <a:endParaRPr lang="en-US" sz="15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29500" y="512729"/>
            <a:ext cx="3873000" cy="255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0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Заключение: будущее научного познания в биологии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4741664" y="3319121"/>
            <a:ext cx="3873000" cy="136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Научное познание обеспечивает прочную основу для понимания жизни и сохранения здоровья планеты. Интеграция наук и этическая ответственность станут залогом успешного развития биологических исследований.
</a:t>
            </a:r>
            <a:endParaRPr lang="en-US" sz="13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2026-05-10T05:26:53Z</dcterms:created>
  <dcterms:modified xsi:type="dcterms:W3CDTF">2026-05-10T05:26:53Z</dcterms:modified>
</cp:coreProperties>
</file>