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2028725"/>
            <a:ext cx="8424000" cy="10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87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Существует ли оптимальная территориальная структура экономики?
</a:t>
            </a:r>
            <a:endParaRPr lang="en-US" sz="3287" dirty="0"/>
          </a:p>
        </p:txBody>
      </p:sp>
      <p:sp>
        <p:nvSpPr>
          <p:cNvPr id="5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устроено пространство экономики и бывает ли универсальная модель?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показывает, где сосредоточены отрасли, города, транспорт и рынки труда. На её формирование влияют ресурсы, история освоения, плотность населения, транспорт и государственная политика. В крупных странах неравномерность размещения особенно заметна и сильно влияет на развитие регионов.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Территориальная структура экономики: карта хозяйства страны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589925" y="2012275"/>
            <a:ext cx="3669146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Предприятия часто строят рядом с месторождениями и источниками энергии: это сокращает перевозки, уменьшает риски срыва поставок и делает производство предсказуемее.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89689" y="1575050"/>
            <a:ext cx="3669146" cy="33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к ресурсам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89925" y="3732325"/>
            <a:ext cx="3669146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мегаполисах легче найти специалистов, банки, научные организации и партнёров. Поэтому здесь быстрее растут промышленность, инновации и деловая активность.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89689" y="3295100"/>
            <a:ext cx="3669146" cy="33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крупных городов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832185" y="2012275"/>
            <a:ext cx="3669146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стремится туда, где много покупателей. Чем выше плотность населения и доходы, тем выгоднее размещать заводы, склады, торговлю и услуги.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4831950" y="1575050"/>
            <a:ext cx="3669146" cy="33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Ориентация на рынок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4832185" y="3732325"/>
            <a:ext cx="3669146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Неравномерность помогает бизнесу снижать издержки, но одновременно усиливает различия между территориями: одни районы развиваются быстрее, другие остаются в стороне.
</a:t>
            </a:r>
            <a:endParaRPr lang="en-US" sz="1100" dirty="0"/>
          </a:p>
        </p:txBody>
      </p:sp>
      <p:sp>
        <p:nvSpPr>
          <p:cNvPr id="15" name="Text 8"/>
          <p:cNvSpPr txBox="1"/>
          <p:nvPr/>
        </p:nvSpPr>
        <p:spPr>
          <a:xfrm>
            <a:off x="4831950" y="3295100"/>
            <a:ext cx="3669146" cy="33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последствия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экономика размещается неравномерно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общую логику размещения: одни отрасли сильнее зависят от ресурсов, другие — от людей, инфраструктуры и близости к потребителю.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XXI веке особенно важны логистика, кадры и информационные связи, хотя набор факторов зависит от типа хозяйства.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по материалам школьного курса экономической географии
</a:t>
            </a:r>
            <a:endParaRPr lang="en-US" sz="134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факторы размещения хозяйства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Агломерация возникает там, где крупный город уже не существует отдельно от пригородов. Между ними постоянно движутся люди, товары и услуги, а хозяйственные связи становятся повседневными и очень плотными. Именно поэтому такой узел работает как единая экономическая система.
</a:t>
            </a:r>
            <a:endParaRPr lang="en-US" sz="987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Единое городское пространство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Московская и Санкт-Петербургская агломерации, Лондон, Токио и Шанхай показывают одну важную закономерность: чем сильнее городская концентрация, тем больше вокруг неё формируется спутниковых поселений, транспортных связей и новых центров притяжения.
</a:t>
            </a:r>
            <a:endParaRPr lang="en-US" sz="987" dirty="0"/>
          </a:p>
        </p:txBody>
      </p:sp>
      <p:sp>
        <p:nvSpPr>
          <p:cNvPr id="10" name="Text 4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мирового масштаба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агломерации предприятия получают доступ к широкому рынку труда, деловым сервисам и научной среде. Это ускоряет обмен идеями, повышает производительность и делает территорию привлекательной для инвесторов, которым важны скорость решений и разнообразие ресурсов.
</a:t>
            </a:r>
            <a:endParaRPr lang="en-US" sz="987" dirty="0"/>
          </a:p>
        </p:txBody>
      </p:sp>
      <p:sp>
        <p:nvSpPr>
          <p:cNvPr id="12" name="Text 6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крупные центры растут быстрее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Агломерации: когда город становится системой
</a:t>
            </a:r>
            <a:endParaRPr lang="en-US" sz="2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3439" y="1145300"/>
            <a:ext cx="7997223" cy="226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разные модели влияют на размещение производства, доступность услуг и нагрузку на главный центр.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Централизация повышает концентрацию ресурсов, но перегружает столицу; полицентричность уменьшает диспропорции и делает развитие территорий более устойчивым.
</a:t>
            </a:r>
            <a:endParaRPr lang="en-US" sz="1188" dirty="0"/>
          </a:p>
        </p:txBody>
      </p:sp>
      <p:sp>
        <p:nvSpPr>
          <p:cNvPr id="8" name="Text 3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 материалам школьного курса экономической географии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моделей территориальной организации экономики
</a:t>
            </a:r>
            <a:endParaRPr lang="en-US" sz="2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797" y="3217325"/>
            <a:ext cx="328500" cy="43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8847" y="3217325"/>
            <a:ext cx="438000" cy="43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56047" y="1474950"/>
            <a:ext cx="438000" cy="43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98247" y="1518270"/>
            <a:ext cx="439200" cy="35136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2" name="Text 1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Технопарки, университеты и исследовательские центры быстрее появляются там, где уже есть деловые связи. В результате идеи быстрее переходят в новые технологии и продукты.
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инновационная среда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Концентрация облегчает кооперацию предприятий и ускоряет запуск новых проектов. Инвестиции в таком центре обычно дают более заметный эффект, потому что рядом уже есть инфраструктура и спрос.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экономический эффект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5552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поставщиков, потребителей и сервисных компаний сокращает транспортные и организационные расходы. Бизнес быстрее находит нужные ресурсы и тратит меньше времени на согласование поставок.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11008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издержки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7980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крупных городах легче подобрать специалистов разного профиля, а работникам — сменить место работы без переезда. Это повышает гибкость экономики и помогает предприятиям расти.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53436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Широкий рынок труда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концентрации хозяйства в крупных центрах
</a:t>
            </a:r>
            <a:endParaRPr lang="en-US" sz="2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460200" y="2455750"/>
            <a:ext cx="1795416" cy="15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слишком много людей и компаний сосредоточено в одном центре, быстро растут цены на жильё, землю и услуги. Это делает жизнь в городе всё более затратной.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60204" y="1802357"/>
            <a:ext cx="1795416" cy="5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Дорогая городская жизнь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847746" y="2455750"/>
            <a:ext cx="1795500" cy="15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экономика опирается на несколько крупных узлов, сбой в одном из них отражается на многих территориях. Такая система хуже переносит кризисы и перебои в логистике.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847750" y="1802357"/>
            <a:ext cx="1795500" cy="5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зависимости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4714204" y="2455750"/>
            <a:ext cx="1795500" cy="15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плотность предприятий усиливает загрязнение воздуха, воды и почв. Даже при современном контроле крупный промышленный узел создаёт заметную нагрузку на окружающую среду.
</a:t>
            </a:r>
            <a:endParaRPr lang="en-US" sz="1100" dirty="0"/>
          </a:p>
        </p:txBody>
      </p:sp>
      <p:sp>
        <p:nvSpPr>
          <p:cNvPr id="12" name="Text 6"/>
          <p:cNvSpPr txBox="1"/>
          <p:nvPr/>
        </p:nvSpPr>
        <p:spPr>
          <a:xfrm>
            <a:off x="4714208" y="1802357"/>
            <a:ext cx="1795500" cy="5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давление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2588964" y="2455750"/>
            <a:ext cx="1795500" cy="15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Дороги, общественный транспорт, коммунальные сети и социальные объекты не всегда успевают за ростом населения. Из-за этого появляются пробки, очереди и дефицит пространства.
</a:t>
            </a:r>
            <a:endParaRPr lang="en-US" sz="1100" dirty="0"/>
          </a:p>
        </p:txBody>
      </p:sp>
      <p:sp>
        <p:nvSpPr>
          <p:cNvPr id="14" name="Text 8"/>
          <p:cNvSpPr txBox="1"/>
          <p:nvPr/>
        </p:nvSpPr>
        <p:spPr>
          <a:xfrm>
            <a:off x="2588967" y="1802357"/>
            <a:ext cx="1795500" cy="5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Перегруженная инфраструктура
</a:t>
            </a:r>
            <a:endParaRPr lang="en-US" sz="1300" dirty="0"/>
          </a:p>
        </p:txBody>
      </p:sp>
      <p:sp>
        <p:nvSpPr>
          <p:cNvPr id="15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Недостатки чрезмерной концентрации
</a:t>
            </a:r>
            <a:endParaRPr lang="en-US" sz="2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не только уровень жизни, но и различие в экономических возможностях территорий. Оно формируется постепенно и зависит от доступа к рынкам, кадрам и инфраструктуре.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притягивает ресурсы и рабочие места, а периферия чаще сталкивается с дефицитом инвестиций и медленным обновлением среды.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по материалам школьного курса экономической географии
</a:t>
            </a:r>
            <a:endParaRPr lang="en-US" sz="134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и периферия: различия в показателях развития
</a:t>
            </a:r>
            <a:endParaRPr lang="en-US" sz="2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135618"/>
            <a:ext cx="8424000" cy="188388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3560609"/>
            <a:ext cx="1908000" cy="9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территории обеспечивают страну полезными ископаемыми, энергией и рабочими местами. Их значение особенно велико там, где добыча или переработка формируют основу местной экономики.
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360000" y="3123209"/>
            <a:ext cx="19080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на сырьё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6876000" y="3560609"/>
            <a:ext cx="1908000" cy="9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рисков возможно через развитие малого бизнеса, новых услуг, транспорта и образования. Чем разнообразнее экономика территории, тем легче ей переживать колебания спроса и цен.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6876000" y="3123209"/>
            <a:ext cx="19080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Необходимость диверсификации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2532000" y="3560609"/>
            <a:ext cx="1908000" cy="9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ресурсные районы зависят от одного-двух ведущих производств. Это делает их эффективными в период устойчивого спроса, но ограничивает гибкость хозяйства при изменении рынка.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2532000" y="3123209"/>
            <a:ext cx="19080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специализация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4704000" y="3560609"/>
            <a:ext cx="1908000" cy="9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город связан с одним предприятием или одной отраслью, любые сбои быстро отражаются на занятости, доходах и бюджете. Поэтому моногорода особенно чувствительны к кризисам.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4704000" y="3123209"/>
            <a:ext cx="19080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Уязвимость моногородов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Ресурсные районы и моногорода
</a:t>
            </a:r>
            <a:endParaRPr lang="en-US" sz="2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47250" y="3608400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большинстве стран рост экономики начинается вокруг столицы или крупнейшего индустриального узла, где сосредоточены управление, капитал и основные рабочие места.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47250" y="3061325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Старт: один доминирующий центр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13500" y="1990470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Полицентрическая сеть снижает нагрузку на столицу, поддерживает региональные рынки труда и делает экономику устойчивее к локальным сбоям.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13500" y="1443395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Результат: более ровное развитие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330375" y="2799435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развития страны часть функций перераспределяется между крупными городами, формируются новые деловые, научные и транспортные узлы.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3330375" y="2252360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нескольким центрам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Полицентрическая модель как вариант развития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факторов: ресурсы, связи, инвестиции и рост узлов развития.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формируется пространственное равновесие в экономике
</a:t>
            </a:r>
            <a:endParaRPr lang="en-US" sz="2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000" y="2392920"/>
            <a:ext cx="4335300" cy="123046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5430550" y="156332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меры помогают выравнивать развитие территорий, усиливать связи между центром и регионами и поддерживать занятость.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5430550" y="282897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меры работают совместно: инфраструктура, кадры и стимулы для бизнеса дают больший эффект, чем отдельные решения.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430550" y="4373650"/>
            <a:ext cx="33537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школьной экономической географии
</a:t>
            </a:r>
            <a:endParaRPr lang="en-US" sz="134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государственной региональной политики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5447" y="3260645"/>
            <a:ext cx="439200" cy="3513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98247" y="3241125"/>
            <a:ext cx="439200" cy="390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5447" y="1498750"/>
            <a:ext cx="439200" cy="390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26222" y="1474950"/>
            <a:ext cx="383250" cy="43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11" name="Text 1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и мобильные сети уменьшают роль расстояния для торговли, управления и образования, позволяя бизнесу и услугам развиваться даже в небольших населённых пунктах.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связь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узлы международных перевозок включают страны и регионы в мировые потоки товаров, людей и информации, повышая их конкурентоспособность и инвестиционную привлекательность.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 и аэропорты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5552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Сеть дорог связывает города и сельские районы, ускоряет доставку грузов и делает доступнее повседневные услуги, расширяя экономическое пространство за пределы крупных центров.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11008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Автодороги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47980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Железнодорожные магистрали особенно важны для массовых перевозок сырья и продукции, поэтому они поддерживают промышленность и связывают удалённые территории с рынками сбыта.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53436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
</a:t>
            </a:r>
            <a:endParaRPr lang="en-US" sz="1400" dirty="0"/>
          </a:p>
        </p:txBody>
      </p:sp>
      <p:sp>
        <p:nvSpPr>
          <p:cNvPr id="19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транспорта и цифровой инфраструктуры
</a:t>
            </a:r>
            <a:endParaRPr lang="en-US" sz="2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Ближайшие к центру территории чаще привлекают склады, офисы и сервисные фирмы, потому что сокращаются время и стоимость взаимодействия с рынком.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транспортная доступность, тем активнее бизнес и инвестиции; удалённость снижает деловую плотность и замедляет рост территорий.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зависимости по материалам экономической географии
</a:t>
            </a:r>
            <a:endParaRPr lang="en-US" sz="134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доступности и экономической активности
</a:t>
            </a:r>
            <a:endParaRPr lang="en-US" sz="2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924000" y="3717000"/>
            <a:ext cx="3326400" cy="8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 Париж долго концентрировал управление, науку и бизнес, поэтому другие территории развивались слабее и сильнее зависели от столицы.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924000" y="3217325"/>
            <a:ext cx="33264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Франция: доминирование столицы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165275" y="3717000"/>
            <a:ext cx="3326400" cy="8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мощная концентрация хозяйства сложилась в прибрежной зоне, где удобнее международная торговля, логистика и привлечение инвестиций.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165275" y="3217325"/>
            <a:ext cx="33264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Китай: восточное побережье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924000" y="1959575"/>
            <a:ext cx="3326400" cy="8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распределена между несколькими крупными центрами, поэтому важные функции сосредоточены не в одной столице, а в нескольких мощных городских узлах.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924000" y="1459900"/>
            <a:ext cx="33264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США: сеть агломераций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5165275" y="1959575"/>
            <a:ext cx="3326400" cy="8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заметна развитая сеть средних городов, связанных инфраструктурой и производственными цепочками, что уменьшает разрыв между центром и периферией.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5165275" y="1459900"/>
            <a:ext cx="33264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Германия: средние города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Мировые примеры территориальных моделей
</a:t>
            </a:r>
            <a:endParaRPr lang="en-US" sz="2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16"/>
            <a:ext cx="4146300" cy="198811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7700" y="1450916"/>
            <a:ext cx="4146300" cy="198811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предприятия сосредоточены в одном узле, контроль за выбросами и отходами проще организовать. Но именно здесь быстрее накапливается нагрузка на воздух, воду и почвы, а зелёные зоны оказываются под постоянным давлением расширяющейся застройки.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под давлением производства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377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67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производство размещено более равномерно, отдельные города меньше страдают от перенасыщения. Однако тогда требуется больше дорог, инженерных сетей и управленческих решений, чтобы поддерживать экологический баланс и не допустить роста скрытых затрат.
</a:t>
            </a:r>
            <a:endParaRPr lang="en-US" sz="1167" dirty="0"/>
          </a:p>
        </p:txBody>
      </p:sp>
      <p:sp>
        <p:nvSpPr>
          <p:cNvPr id="10" name="Text 4"/>
          <p:cNvSpPr txBox="1"/>
          <p:nvPr/>
        </p:nvSpPr>
        <p:spPr>
          <a:xfrm>
            <a:off x="46377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Распределённая сеть и новые издержки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и территориальная организация экономики
</a:t>
            </a:r>
            <a:endParaRPr lang="en-US" sz="2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строится на балансе экономических, социальных, экологических и инфраструктурных показателей.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Критерии оптимальности территориальной структуры
</a:t>
            </a:r>
            <a:endParaRPr lang="en-US" sz="2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3439" y="1145300"/>
            <a:ext cx="7997223" cy="226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модели зависит от масштаба территории, структуры расселения, природных условий и роли внешних связей.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универсальной схемы: эффективность модели определяется не абстрактным идеалом, а конкретными условиями территории.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типичных территориальных моделей в школьной географии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разные модели работают лучше
</a:t>
            </a:r>
            <a:endParaRPr lang="en-US" sz="2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752725"/>
            <a:ext cx="8424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оптимум всегда относителен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Универсальной схемы размещения экономики не существует: лучшая структура — та, которая сочетает эффективность, доступность, устойчивость и региональное равновесие в конкретных природных и исторических условиях.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2026-06-03T05:38:48Z</dcterms:created>
  <dcterms:modified xsi:type="dcterms:W3CDTF">2026-06-03T05:38:48Z</dcterms:modified>
</cp:coreProperties>
</file>