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революции, Россия и вопрос централизации
</a:t>
            </a:r>
            <a:endParaRPr lang="en-US" sz="3128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Революции, модернизация и централизация в одной исторической картине.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после 1815 года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наполеоновских войн Европа вошла в эпоху столкновения старых монархий, либеральных идей и национальных движений. Россия в это же время укрепляла самодержавие и осторожно входила в индустриальную эпоху.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66" y="1596471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2871" y="3133241"/>
            <a:ext cx="559500" cy="4973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8987" y="1652893"/>
            <a:ext cx="505800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028" y="3117266"/>
            <a:ext cx="50580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линии эпохи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старых режимов
</a:t>
            </a:r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революции показали, что старые политические режимы уже не могли игнорировать требования конституций, гражданских прав и национального представительства. Кризис власти становился общеевропейским явлением, а не локальным эпизодом.
</a:t>
            </a:r>
            <a:endParaRPr lang="en-US" sz="800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фабрик, городов и наёмного труда менял повседневность быстрее, чем политические институты успевали перестраиваться. Отсюда — напряжение между экономической модернизацией и сохранением традиционного порядка.
</a:t>
            </a:r>
            <a:endParaRPr lang="en-US" sz="874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раздробленности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России вопрос централизации был связан не только с управлением, но и с исторической памятью. Опыт раздробленности Древней Руси показывал, что слабая координация ослабляет государство перед внешним давлением.
</a:t>
            </a:r>
            <a:endParaRPr lang="en-US" sz="828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политических идей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идеи — либерализм, национализм и социальный протест — соединяли разные слои общества в единое движение. Политика всё чаще выходила за пределы двора и становилась делом улицы и печати.
</a:t>
            </a:r>
            <a:endParaRPr lang="en-US" sz="89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1820–1848: ключевые события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 волны выступлений шли от южной Европы к центру континента и затрагивали Россию.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Пики революционной активности приходятся на 1820-е и 1830-е годы, а Россия движется по более жёсткому и замедленному пути.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темы: революции 1820–1848 годов и Россия в первой половине XIX века
</a:t>
            </a:r>
            <a:endParaRPr lang="en-US" sz="76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старый порядок оказался неустойчивым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85731" y="1502050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Реставрация без согласия
</a:t>
            </a:r>
            <a:pPr algn="l" indent="0" marL="0">
              <a:lnSpc>
                <a:spcPct val="115000"/>
              </a:lnSpc>
              <a:buNone/>
            </a:pPr>
            <a:r>
              <a:rPr lang="en-US" sz="5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1815 года монархии восстановили прежние династии, но не вернули прежнюю устойчивость. Общество уже знало язык прав, законности и национального достоинства, поэтому компромисс оказался временным.
</a:t>
            </a:r>
            <a:endParaRPr lang="en-US" sz="976" dirty="0"/>
          </a:p>
        </p:txBody>
      </p:sp>
      <p:sp>
        <p:nvSpPr>
          <p:cNvPr id="12" name="Text 3"/>
          <p:cNvSpPr txBox="1"/>
          <p:nvPr/>
        </p:nvSpPr>
        <p:spPr>
          <a:xfrm>
            <a:off x="585731" y="2344638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социальная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5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армию, дворянство и церковь сохраняла порядок, однако буржуазия и образованные группы требовали участия в политике. Чем сильнее власть закрывала систему, тем заметнее становился разрыв с обществом.
</a:t>
            </a:r>
            <a:endParaRPr lang="en-US" sz="976" dirty="0"/>
          </a:p>
        </p:txBody>
      </p:sp>
      <p:sp>
        <p:nvSpPr>
          <p:cNvPr id="13" name="Text 4"/>
          <p:cNvSpPr txBox="1"/>
          <p:nvPr/>
        </p:nvSpPr>
        <p:spPr>
          <a:xfrm>
            <a:off x="585731" y="3187225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кризис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потрясения, рост цен и неурожаи усиливали недовольство в городах и деревне. Вопросы хлеба, труда и бедности превращали политический спор в массовое движение.
</a:t>
            </a:r>
            <a:endParaRPr lang="en-US" sz="1076" dirty="0"/>
          </a:p>
        </p:txBody>
      </p:sp>
      <p:sp>
        <p:nvSpPr>
          <p:cNvPr id="14" name="Text 5"/>
          <p:cNvSpPr txBox="1"/>
          <p:nvPr/>
        </p:nvSpPr>
        <p:spPr>
          <a:xfrm>
            <a:off x="585731" y="4053800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фактор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движения делали конфликт ещё острее: люди начинали связывать лояльность не только с монархом, но и с языком, историей и общностью культуры. Это подрывало старые имперские конструкции.
</a:t>
            </a:r>
            <a:endParaRPr lang="en-US" sz="100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Идеи, которые меняли Европу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400850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Либеральная программа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Либерализм утверждал ценность личности, законности и представительного правления. Его сторонники добивались конституций, ограничений для монарха и гарантий гражданских свобод, считая власть обязанной отвечать перед обществом.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403681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Нация как политическая идея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Национализм связывал политическую принадлежность с общей историей, языком и культурой. Он объединял людей вокруг идеи нации и требовал либо независимости, либо автономии, либо собственного государства.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406506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 широких слоёв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вопрос возник там, где бедность, дорогой хлеб и тяжёлый труд делали протест массовым. Всё больше людей понимали, что политические перемены невозможны без решения повседневных проблем.
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150426"/>
            <a:ext cx="5010000" cy="3527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волна революций 1820-х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715400" y="1150200"/>
            <a:ext cx="37068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Европа поднимается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Испании, Неаполе и Пьемонте выступления были направлены против абсолютизма и за конституционный порядок. Эти движения показали, что после реставрации Европа остаётся политически нестабильной.
</a:t>
            </a:r>
            <a:endParaRPr lang="en-US" sz="941" dirty="0"/>
          </a:p>
        </p:txBody>
      </p:sp>
      <p:sp>
        <p:nvSpPr>
          <p:cNvPr id="12" name="Text 3"/>
          <p:cNvSpPr txBox="1"/>
          <p:nvPr/>
        </p:nvSpPr>
        <p:spPr>
          <a:xfrm>
            <a:off x="5086100" y="1931497"/>
            <a:ext cx="37068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Подавление и сдерживание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Священный союз помог монархиям быстро подавлять часть восстаний силой и дипломатическим давлением. Однако репрессии не уничтожили сами идеи, а лишь отложили новый виток борьбы.
</a:t>
            </a:r>
            <a:endParaRPr lang="en-US" sz="996" dirty="0"/>
          </a:p>
        </p:txBody>
      </p:sp>
      <p:sp>
        <p:nvSpPr>
          <p:cNvPr id="13" name="Text 4"/>
          <p:cNvSpPr txBox="1"/>
          <p:nvPr/>
        </p:nvSpPr>
        <p:spPr>
          <a:xfrm>
            <a:off x="5271438" y="2712797"/>
            <a:ext cx="37068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греческого дела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война за независимость стала самым успешным примером этой волны. Она доказала, что национальное движение может добиться результата, если получает широкую поддержку и международный резонанс.
</a:t>
            </a:r>
            <a:endParaRPr lang="en-US" sz="9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Июльская революция 1830 года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Карла X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Июльские дни в Париже начались как борьба против политики Карла X, а завершились его свержением. Франция снова показала, что династический кризис может быстро перерасти в революцию.
</a:t>
            </a:r>
            <a:endParaRPr lang="en-US" sz="1096" dirty="0"/>
          </a:p>
        </p:txBody>
      </p:sp>
      <p:sp>
        <p:nvSpPr>
          <p:cNvPr id="12" name="Text 3"/>
          <p:cNvSpPr txBox="1"/>
          <p:nvPr/>
        </p:nvSpPr>
        <p:spPr>
          <a:xfrm>
            <a:off x="238491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Компромиссный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смену пришла Июльская монархия Луи-Филиппа, более осторожная и ориентированная на буржуазные слои. Это был компромисс, а не полная победа демократических сил.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58982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Баррикады, улица и политическая печать стали заметными инструментами перемен. Революция доказала, что общественное давление способно заставить власть отступить даже без полного вооружённого переворота.
</a:t>
            </a:r>
            <a:endParaRPr lang="en-US" sz="1033" dirty="0"/>
          </a:p>
        </p:txBody>
      </p:sp>
      <p:sp>
        <p:nvSpPr>
          <p:cNvPr id="14" name="Text 5"/>
          <p:cNvSpPr txBox="1"/>
          <p:nvPr/>
        </p:nvSpPr>
        <p:spPr>
          <a:xfrm>
            <a:off x="6794729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резонанс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Европы 1830 год стал сигналом: конституционные идеи перестали быть теорией и превратились в практический политический язык. Восстания стали восприниматься как реальная форма давления на власть.
</a:t>
            </a:r>
            <a:endParaRPr lang="en-US" sz="105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выступления и их исход
</a:t>
            </a:r>
            <a:endParaRPr lang="en-US" sz="2713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1830: Бельгия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Бельгийское восстание привело к отделению от Нидерландов. Этот успех показал, что национальное движение может закрепить политический результат, если совпадают внутренняя поддержка и международная ситуация.
</a:t>
            </a:r>
            <a:endParaRPr lang="en-US" sz="877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1830–1831: Польша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Польское восстание 1830–1831 годов стало одним из самых крупных выступлений против имперского контроля в Восточной Европе. Его подавление показало пределы революционного движения в условиях военного превосходства держав.
</a:t>
            </a:r>
            <a:endParaRPr lang="en-US" sz="878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1830-е: Италия и Германия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Италии и германских землях национальные и либеральные движения продолжили накапливать опыт борьбы. Хотя многие выступления были ограничены, именно они подготовили более широкие перемены середины века.
</a:t>
            </a:r>
            <a:endParaRPr lang="en-US" sz="87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1815
</a:t>
            </a:r>
            <a:endParaRPr lang="en-US" sz="895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порядок попытался закрепить стабильность после наполеоновских войн, но социальные и национальные конфликты вернулись уже в 1820–1840-х.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конгресс, 1815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0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началом системы, которая удерживала Европу, но не сняла её противоречий.
</a:t>
            </a:r>
            <a:endParaRPr lang="en-US" sz="205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печать и улица меняли политику
</a:t>
            </a:r>
            <a:endParaRPr lang="en-US" sz="2546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стало действием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Газета, прочитанная в кофейне, могла за несколько часов превратить частное недовольство в общую позицию. Листы с лозунгами и программами передавали от рук к рукам, а спор в клубе становился частью общественной кампании.
</a:t>
            </a:r>
            <a:endParaRPr lang="en-US" sz="878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как трибуна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площадь в 1830–1840-х годах была не только местом торговли, но и ареной политики. Толпа, собранная у ратуши или дворца, уже не молчала: она требовала конституции, прав и ответа от власти.
</a:t>
            </a:r>
            <a:endParaRPr lang="en-US" sz="878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Типографии и кружки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Либералы и националисты понимали силу печати: одна статья могла вдохновить сторонников в разных городах. Поэтому типографии, редакции и кружки становились важной частью борьбы за влияние, а не просто культурной жизни.
</a:t>
            </a:r>
            <a:endParaRPr lang="en-US" sz="878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Причины, действия и последствия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европейских и российских перемен в первой половине XIX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восстания к реакции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188" y="198741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 декабря 1825 года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офицеров и дворянских кругов выступила против самодержавия, требуя конституции, ограничения власти монарха и отмены крепостного права.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3521617" y="185601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и расправа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Выступление было подавлено, а его участники понесли суровые наказания. Власть увидела в любом заговоре угрозу государственному порядку.
</a:t>
            </a:r>
            <a:endParaRPr lang="en-US" sz="1020" dirty="0"/>
          </a:p>
        </p:txBody>
      </p:sp>
      <p:sp>
        <p:nvSpPr>
          <p:cNvPr id="12" name="Text 4"/>
          <p:cNvSpPr txBox="1"/>
          <p:nvPr/>
        </p:nvSpPr>
        <p:spPr>
          <a:xfrm>
            <a:off x="6260750" y="2202363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реакции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восстания начались усиленный надзор, цензура и политическая осторожность. Так оформилась николаевская эпоха строгого контроля.
</a:t>
            </a:r>
            <a:endParaRPr lang="en-US" sz="109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николаевского режима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85731" y="1502050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обществом
</a:t>
            </a:r>
            <a:pPr algn="l" indent="0" marL="0">
              <a:lnSpc>
                <a:spcPct val="115000"/>
              </a:lnSpc>
              <a:buNone/>
            </a:pPr>
            <a:r>
              <a:rPr lang="en-US" sz="5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I усилил личный контроль над управлением через Третье отделение и разветвлённую бюрократию. Система строилась на быстром выявлении опасных настроений и жёстком подавлении любых признаков оппозиции.
</a:t>
            </a:r>
            <a:endParaRPr lang="en-US" sz="976" dirty="0"/>
          </a:p>
        </p:txBody>
      </p:sp>
      <p:sp>
        <p:nvSpPr>
          <p:cNvPr id="12" name="Text 3"/>
          <p:cNvSpPr txBox="1"/>
          <p:nvPr/>
        </p:nvSpPr>
        <p:spPr>
          <a:xfrm>
            <a:off x="585731" y="2344638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публичной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 ограничивала печать, театр и университетскую среду. Власть стремилась не допустить распространения идей, которые могли поставить под вопрос самодержавие и существующий порядок.
</a:t>
            </a:r>
            <a:endParaRPr lang="en-US" sz="1019" dirty="0"/>
          </a:p>
        </p:txBody>
      </p:sp>
      <p:sp>
        <p:nvSpPr>
          <p:cNvPr id="13" name="Text 4"/>
          <p:cNvSpPr txBox="1"/>
          <p:nvPr/>
        </p:nvSpPr>
        <p:spPr>
          <a:xfrm>
            <a:off x="585731" y="3187225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идеология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народность связывала государство с православием, самодержавием и народностью. Эта формула утверждала верность традиции и противопоставляла Россию революционной Европе.
</a:t>
            </a:r>
            <a:endParaRPr lang="en-US" sz="1037" dirty="0"/>
          </a:p>
        </p:txBody>
      </p:sp>
      <p:sp>
        <p:nvSpPr>
          <p:cNvPr id="14" name="Text 5"/>
          <p:cNvSpPr txBox="1"/>
          <p:nvPr/>
        </p:nvSpPr>
        <p:spPr>
          <a:xfrm>
            <a:off x="585731" y="4053800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Бюрократия и военная дисциплина поддерживали стабильность, но одновременно делали систему малоподвижной. Реформы допускались только сверху и лишь в пределах, безопасных для власти.
</a:t>
            </a:r>
            <a:endParaRPr lang="en-US" sz="100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накапливалось напряжение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без 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Крепостная зависимость связывала крестьянина с землёй и помещиком, ограничивая рынок труда. Это тормозило мобильность населения и мешало появлению свободной рабочей силы.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хозяйство и рынок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Помещичье хозяйство сохраняло старые отношения, но товарный обмен уже расширялся. Ярмарки, ремесло и городское потребление требовали денег, а не только натуральных повинностей.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в деревне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жила в условиях нехватки земли, налогов и повинностей, поэтому напряжение росло. Недовольство проявлялось в побегах, жалобах, локальных конфликтах и ожидании перемен.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99831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Неизбежность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развивались торговля и города, тем заметнее становилось противоречие между феодальными порядками и новой экономикой. Именно оно делало реформы всё более неизбежными.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Фабрика в 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Петербурге и Москве появились крупные фабрики, где ручной труд всё чаще заменяли машины. Такие предприятия меняли ритм жизни, усиливали дисциплину труда и связывали производство с городским рынком.
</a:t>
            </a:r>
            <a:endParaRPr lang="en-US" sz="791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промышленные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Урале и в других промышленных районах развивались механические мастерские, металлургия и связанное с ними снабжение. Эти центры показывали, как промышленность постепенно выходила за рамки отдельных мануфактур.
</a:t>
            </a:r>
            <a:endParaRPr lang="en-US" sz="791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Скорость, которой раньше не было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 улучшение транспорта ускоряли движение людей, сырья и товаров. Вместе с этим росло значение столицы, крупных городов и наёмного труда в экономике страны.
</a:t>
            </a:r>
            <a:endParaRPr lang="en-US" sz="893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рождалась новая экономика
</a:t>
            </a:r>
            <a:endParaRPr lang="en-US" sz="2800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4025" y="1962684"/>
            <a:ext cx="521100" cy="5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2547" y="2209422"/>
            <a:ext cx="529800" cy="4709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4827" y="3394675"/>
            <a:ext cx="529800" cy="4238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839" y="3446120"/>
            <a:ext cx="521100" cy="5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России на европейские потрясения
</a:t>
            </a:r>
            <a:endParaRPr lang="en-US" sz="2461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перед мятежом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Весть о европейских восстаниях усиливала тревогу российских властей: любые выступления теперь казались заразительным примером. Поэтому надзор за обществом и печатью стал заметно жёстче.
</a:t>
            </a:r>
            <a:endParaRPr lang="en-US" sz="925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реформам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образованная часть общества следила за европейским опытом как за уроком. Обсуждались реформы, конституции и способы обновления страны без разрушения монархии.
</a:t>
            </a:r>
            <a:endParaRPr lang="en-US" sz="925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Управляемая модернизация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отвечало не только запретами, но и попытками упорядочить управление. Усиливались административный контроль, финансовая дисциплина и внимание к хозяйственным вопросам.
</a:t>
            </a:r>
            <a:endParaRPr lang="en-US" sz="925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Самодержавие не отказывалось от основ своей власти, но вынуждено было реагировать на меняющийся мир. Это делало политику более осторожной и одновременно более напряжённой.
</a:t>
            </a:r>
            <a:endParaRPr lang="en-US" sz="9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индустриальной эпохи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Фабрика и рынок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цивилизация строится вокруг фабрики, машинного производства и города. Производство становится более масштабным, а экономика — теснее связанной с транспортом, рынком и спросом.
</a:t>
            </a:r>
            <a:endParaRPr lang="en-US" sz="1134" dirty="0"/>
          </a:p>
        </p:txBody>
      </p:sp>
      <p:sp>
        <p:nvSpPr>
          <p:cNvPr id="12" name="Text 3"/>
          <p:cNvSpPr txBox="1"/>
          <p:nvPr/>
        </p:nvSpPr>
        <p:spPr>
          <a:xfrm>
            <a:off x="834475" y="25958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дороги, пароходы и телеграф сокращали расстояния и ускоряли обмен. Люди, товары и новости начали перемещаться намного быстрее, чем в традиционном аграрном мире.
</a:t>
            </a:r>
            <a:endParaRPr lang="en-US" sz="1134" dirty="0"/>
          </a:p>
        </p:txBody>
      </p:sp>
      <p:sp>
        <p:nvSpPr>
          <p:cNvPr id="13" name="Text 4"/>
          <p:cNvSpPr txBox="1"/>
          <p:nvPr/>
        </p:nvSpPr>
        <p:spPr>
          <a:xfrm>
            <a:off x="4940975" y="14030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социальные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новая социальная структура: предприниматели, рабочие, инженеры, служащие и журналисты. Общество становится более подвижным, а различия между слоями — более заметными.
</a:t>
            </a:r>
            <a:endParaRPr lang="en-US" sz="1134" dirty="0"/>
          </a:p>
        </p:txBody>
      </p:sp>
      <p:sp>
        <p:nvSpPr>
          <p:cNvPr id="14" name="Text 5"/>
          <p:cNvSpPr txBox="1"/>
          <p:nvPr/>
        </p:nvSpPr>
        <p:spPr>
          <a:xfrm>
            <a:off x="5126325" y="2691062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политика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Печать, митинги и партийная борьба расширяли участие масс в политике. Конфликт между трудом и капиталом становился публичным и влиял на решения власти.
</a:t>
            </a:r>
            <a:endParaRPr lang="en-US" sz="118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XI–XIII века
</a:t>
            </a:r>
            <a:endParaRPr lang="en-US" sz="6038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Раздробленность Руси усилилась в XI–XIII веках, когда местные центры стали действовать всё самостоятельнее и единая власть в Киеве уже не могла удерживать страну.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по истории Древней Руси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время, когда политическое единство Руси ослабло, а власть князей и местных центров стала определять ход истории.
</a:t>
            </a:r>
            <a:endParaRPr lang="en-US" sz="18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потрясений к модернизации
</a:t>
            </a:r>
            <a:pPr algn="ctr" indent="0" marL="0">
              <a:lnSpc>
                <a:spcPct val="90000"/>
              </a:lnSpc>
              <a:buNone/>
            </a:pPr>
            <a:r>
              <a:rPr lang="en-US" sz="34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1820–1840-х годов показала: революции, реакция и реформы развиваются одновременно. Европа ускоряла политические перемены, Россия входила в индустриальный мир осторожнее, а опыт раздробленности напоминал, почему сильная централизация долго считалась необходимой.
</a:t>
            </a:r>
            <a:endParaRPr lang="en-US" sz="349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2026-07-26T05:31:04Z</dcterms:created>
  <dcterms:modified xsi:type="dcterms:W3CDTF">2026-07-26T05:31:04Z</dcterms:modified>
</cp:coreProperties>
</file>