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Централизация, экономика, крепостное право и культурные изменения XVII века.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и общественное развитие России в XVII веке: ключевые темы
</a:t>
            </a:r>
            <a:endParaRPr lang="en-US" sz="32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 век стал эпохой выхода России из политической нестабильности Смутного времени и начала формирования мощного централизованного государства, что заложило основы для дальнейших трансформаций в обществе и экономике.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начале XVII века: исторический контекст
</a:t>
            </a:r>
            <a:endParaRPr lang="en-US" sz="2722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промышленности и новые технологии
</a:t>
            </a:r>
            <a:endParaRPr lang="en-US" sz="2187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мануфактур на Урале и в Центральной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 веке здесь появились первые крупные металлургические заводы, снабжавшие страну оружием и инструментами. Это стало прорывом для горнодобывающей и металлургической отрасли.
</a:t>
            </a:r>
            <a:endParaRPr lang="en-US" sz="1032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текстильного производства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новые техники ткачества и окрашивания, расширяющие ассортимент тканей. Мануфактуры продвигались благодаря ремесленникам и росту спроса на качественные материалы.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Архангельск как окно в Европу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 Архангельска стал ключевым пунктом внешней торговли, обеспечивая выход российских товаров к европейским рынкам и способствуя развитию промышленности.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8225" y="1504950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ярмарок XVII века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Макарьевская и Ирбитская ярмарки стали центрами обмена товарами, усиливая межрегиональные связи и стимулируя торговлю.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2439150" y="21063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речного транспорта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судоходства на Волге и других реках повысило скорость и объем перевозок между регионами.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570200" y="27208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Региональная специализация в экономике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Россия специализировалась на хлебе, Север – пушнине, Урал – железе, Поволжье – соли, что оптимизировало распределение ресурсов.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701250" y="33411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рынков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улучшенным коммуникациям и развитию торговли формирования единого рынка способствовало экономическому развитию страны.
</a:t>
            </a:r>
            <a:endParaRPr lang="en-US" sz="1154" dirty="0"/>
          </a:p>
        </p:txBody>
      </p:sp>
      <p:sp>
        <p:nvSpPr>
          <p:cNvPr id="10" name="Text 4"/>
          <p:cNvSpPr txBox="1"/>
          <p:nvPr/>
        </p:nvSpPr>
        <p:spPr>
          <a:xfrm>
            <a:off x="297650" y="803000"/>
            <a:ext cx="85368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внутреннего рынка и специализация регионов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1828803"/>
            <a:ext cx="3962400" cy="203364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новых налогов усилило финансовую базу государства, но вызвало социальные трения и массовые протесты.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Налоговые реформы укрепили экономику, но привели к социальным конфликтам.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Российский государственный архив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налоги XVII века и их роль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2241"/>
            <a:ext cx="3929400" cy="2095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542241"/>
            <a:ext cx="3929400" cy="20951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85368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Трансформация сельского хозяйства и землевладения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97650" y="1494425"/>
            <a:ext cx="3929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вотчин и поместий на востоке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землевладельцы увеличивали свои владения, что укрепляло их политическое и экономическое влияние в регионе.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564975" y="1494425"/>
            <a:ext cx="3929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традиционных хозяйственных форм на западе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западных и центральных районах земли обрабатывались по старинным укладам с меньшим влиянием помещиков и без значительных изменений.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Соборное уложение отменило «Юрьев день», закрепив крестьян за поместьем навсегда без права перехода.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Установлена наследственная зависимость крестьян, что правовое закрепило их статус на земле владельца.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Введены бессрочные сыски беглых крестьян, усиливая контроль помещиков над рабочей силой.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Крепостное право стало основой аграрной экономики, определяя социальную структуру деревни и сельской жизни.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крепостного права в 1649 году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Дворянство выступало землевладельцами и управляющими, формируя высшую военную и административную элиту.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Посадские люди составляли городскую буржуазию и ремесленников, играя важную роль в торговле и промыслах.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и казаки обеспечивали аграрное и военное присутствие, каждый со своими правами и обязанностями в системе.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Сословное устройство российского общества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500" y="2954386"/>
            <a:ext cx="3647400" cy="18771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5025" y="2208786"/>
            <a:ext cx="3647400" cy="187712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803000"/>
            <a:ext cx="45867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купеческой прослойки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67306" y="1500112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династии Строгановых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Строгановы не только торговали, но и развивали металлургию и освоение земель, оказывая значительное влияние на экономику страны.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215031" y="803000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семьи Морозовых в промышленности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Морозовы инвестировали в мануфактуры и торговлю, поддерживая инфраструктуру, вроде складов и пристаней, что стимулировало обмен товарами.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и населения стимулировал экономическую деятельность, а Москва стала центром развития политики и торговли.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Новгород, Псков и Архангельск развивали промышленность, формируя уникальную городскую культуру и ремесленные традиции.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жизнь и культурное развитие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24901" y="1635700"/>
            <a:ext cx="2657747" cy="300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58700" y="2110825"/>
            <a:ext cx="2354700" cy="21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Ярмарки привлекали иностранных купцов, расширяя экономические горизонты России. Благодаря развитию инфраструктуры и перевозок, купеческий слой получал новые возможности для накопления капитала и влияния в обществе.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98050" y="2110825"/>
            <a:ext cx="2354700" cy="21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Макарьевская, Ирбитская и Арзамасская ярмарки выступали важными торговыми узлами, обеспечивая обмен товарами между различными регионами страны. Они стимулировали развитие торговли и укрепляли связи между городами.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803000"/>
            <a:ext cx="85368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ярмарок в экономике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887" y="1642900"/>
            <a:ext cx="169838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019" y="3341593"/>
            <a:ext cx="145575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0450" y="1642900"/>
            <a:ext cx="218362" cy="194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40107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и интеллектуальные сдвиги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02175" y="1643375"/>
            <a:ext cx="3671400" cy="13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книгопечатания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Издание первой печатной русской книги и последующее распространение печатной продукции способствовали подъёму грамотности и интеллектуального обмена в обществе.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702175" y="3341600"/>
            <a:ext cx="81186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новых профессионалов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новшества формировали новый класс специалистов, способствующих экономическому росту и развитию инноваций в производстве и торговле.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60000" y="1643375"/>
            <a:ext cx="3671400" cy="13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мануфактур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мануфактурных предприятий увеличило объёмы промышленного производства, повышая экономическую эффективность и профессионализацию труда.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35725" y="3138300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уровня образования увеличивал социальную мобильность, способствуя формированию интеллигентного слоя, участвующего в управлении и культуре страны.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96325" y="31382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Развивались связи с западноевропейскими образовательными центрами, что способствовало обмену идеями и внедрению новых научных подходов в российской системе образования.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1426363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монастырях, боярских дворах и городах стали открываться школы, что способствовало распространению грамотности среди различных сословий. Популярность образования росла.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81500" y="14263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программы расширялись, вводились новые предметы и европейские методики, что обогащало знания обучающихся и повышало их компетенции.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7650" y="803000"/>
            <a:ext cx="8536800" cy="4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грамотность
</a:t>
            </a:r>
            <a:endParaRPr lang="en-US" sz="2400" dirty="0"/>
          </a:p>
        </p:txBody>
      </p:sp>
      <p:sp>
        <p:nvSpPr>
          <p:cNvPr id="10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кодекс законов окончательно закрепил правовой статус крепостного крестьянства, отменил право перехода и установил бессрочный сыск беглых, что изменило аграрные отношения коренным образом.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Уложение усилило административный контроль и ужесточило наказания за нарушения, что укрепило власть центрального государства и определило социальную структуру на долгие годы.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Соборное уложение 1649 года и его последствия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4650" y="1507784"/>
            <a:ext cx="38304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половина XVII века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Формируется дворянство служилого происхождения, получающее землевладения за службу и верность государству.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312500" y="2456225"/>
            <a:ext cx="34587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XVII века
</a:t>
            </a:r>
            <a:pPr algn="r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служилых по прибору — стрельцов, пушкарей и казаков, выполнявших военные и охранные функции на границах.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994650" y="3386545"/>
            <a:ext cx="38304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XVII века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Усиливается роль купечества и чиновничества, возникает разночинство — новая социальная группа, объединяющая представителей разных сословий с образованием и профессиональными навыками.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394500" cy="14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новых общественных слоев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3243"/>
            <a:ext cx="2623500" cy="2093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300" y="2543243"/>
            <a:ext cx="2623500" cy="20931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1800" y="2543243"/>
            <a:ext cx="2623500" cy="209316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Западное влияние и культурные изменения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97650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мода в России
</a:t>
            </a:r>
            <a:pPr algn="l" indent="0" marL="0">
              <a:lnSpc>
                <a:spcPct val="130039"/>
              </a:lnSpc>
              <a:buNone/>
            </a:pPr>
            <a:r>
              <a:rPr lang="en-US" sz="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Иностранные костюмы и аксессуары начинают проникать в повседневный быт знатных и городских слоёв. Мода становится символом статуса и открытости к западным традициям.
</a:t>
            </a:r>
            <a:endParaRPr lang="en-US" sz="1178" dirty="0"/>
          </a:p>
        </p:txBody>
      </p:sp>
      <p:sp>
        <p:nvSpPr>
          <p:cNvPr id="12" name="Text 3"/>
          <p:cNvSpPr txBox="1"/>
          <p:nvPr/>
        </p:nvSpPr>
        <p:spPr>
          <a:xfrm>
            <a:off x="3144275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инновации
</a:t>
            </a:r>
            <a:pPr algn="l" indent="0" marL="0">
              <a:lnSpc>
                <a:spcPct val="130039"/>
              </a:lnSpc>
              <a:buNone/>
            </a:pPr>
            <a:r>
              <a:rPr lang="en-US" sz="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русские города приходят западные архитекторы, создавая здания с элементами барокко и ренессанса. Это приносит разнообразие в городской ландшафт и меняет культурную атмосферу.
</a:t>
            </a:r>
            <a:endParaRPr lang="en-US" sz="1178" dirty="0"/>
          </a:p>
        </p:txBody>
      </p:sp>
      <p:sp>
        <p:nvSpPr>
          <p:cNvPr id="13" name="Text 4"/>
          <p:cNvSpPr txBox="1"/>
          <p:nvPr/>
        </p:nvSpPr>
        <p:spPr>
          <a:xfrm>
            <a:off x="5988288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Приглашение иностранных специалистов
</a:t>
            </a:r>
            <a:pPr algn="l" indent="0" marL="0">
              <a:lnSpc>
                <a:spcPct val="130039"/>
              </a:lnSpc>
              <a:buNone/>
            </a:pPr>
            <a:r>
              <a:rPr lang="en-US" sz="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Немецкие, голландские и английские мастера внедряют новые технологии в ремеслах и производстве. Их опыт стимулирует развитие экономики и обмен знаниями.
</a:t>
            </a:r>
            <a:endParaRPr lang="en-US" sz="112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900" y="2346660"/>
            <a:ext cx="4071600" cy="2306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4575" y="2919885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ответило усилением репрессивных мер, что лишь закрепило крепостное право и увеличило социальную напряжённость, влияя на дальнейшее развитие общества.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514575" y="1066463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восстаний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Ужесточение налогов, произвол властей и ограничение прав крестьян вызывали общественное недовольство, которое привело к массовым бунтам и восстаниям по всей стране.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41800" y="800025"/>
            <a:ext cx="35904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Восстания XVII века: причины и последствия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750" y="2955759"/>
            <a:ext cx="8568600" cy="18743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4500" y="1634527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городов и продвижение на восток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Тобольск, Томск и Иркутск стали базой для дальнейшего освоения, а казачьи отряды расширяли границы, обеспечивая контроль над новыми землями.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215025" y="883891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значение освоения земель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Колонизация приносила ценные ресурсы — пушнину, металлы и соль, что усиливало экономику и интеграцию Сибири в общенациональную хозяйственную систему.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Колонизация Сибири и освоение новых территорий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20950" y="814850"/>
            <a:ext cx="63021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17-й век
</a:t>
            </a:r>
            <a:endParaRPr lang="en-US" sz="6200" dirty="0"/>
          </a:p>
        </p:txBody>
      </p:sp>
      <p:sp>
        <p:nvSpPr>
          <p:cNvPr id="5" name="Text 1"/>
          <p:cNvSpPr txBox="1"/>
          <p:nvPr/>
        </p:nvSpPr>
        <p:spPr>
          <a:xfrm>
            <a:off x="411500" y="4615375"/>
            <a:ext cx="82281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по развитию России XVII века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420850" y="2813200"/>
            <a:ext cx="6302100" cy="15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периодом накопления проблем и достижений, которые подготовили почву для масштабного преобразования России в XVIII веке.
</a:t>
            </a:r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старых институтов и успехи XVII века создали фундамент для реформ Петра I, направленных на модернизацию страны и её интеграцию в Европу.
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9673" y="748450"/>
            <a:ext cx="2793605" cy="3824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и общественные изменения XVII века заложили основы для будущих реформ, ускорив экономический рост и укрепив государственное единство, открыв путь к европейской модернизации.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XVII века для формирования России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2026-05-11T05:37:43Z</dcterms:created>
  <dcterms:modified xsi:type="dcterms:W3CDTF">2026-05-11T05:37:43Z</dcterms:modified>
</cp:coreProperties>
</file>