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675" y="271314"/>
            <a:ext cx="8603700" cy="4595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3591125"/>
            <a:ext cx="44277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2154203"/>
            <a:ext cx="4427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XVI века: династический кризис, голод, слухи и первые мятежи, перерастающие в гражданскую войну.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965700"/>
            <a:ext cx="54894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Смуты: гражданская война в России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8329" y="142875"/>
            <a:ext cx="4053193" cy="490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1255775"/>
            <a:ext cx="4032000" cy="26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на рубеже XVI–XVII веков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царя Фёдора Иоанновича в 1598 году династия Рюриковичей завершилась, и на престол избрали Бориса Годунова. Но страна уже жила в условиях крепостных порядков, уязвимого хозяйства и растущего недовольства, что облегчило распространение слухов и претензий на власть.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57900" y="17050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Династический кризис 1598 года стал первым толчком: законного наследника не оказалось, и спор о власти быстро перешёл из разговоров в борьбу между влиятельными группами.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начала Смуты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49033" y="2872072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Голодные годы 1601–1603 усилили бедствия: из-за плохой погоды и неурожаев выросли цены на хлеб, увеличилось число бедняков, а терпение людей исчезало.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59830" y="40391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Боярские кланы боролись за влияние, а крестьяне, казаки и часть служилых людей были недовольны своим положением; так государство стало нестабильным и опасным для 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827010"/>
            <a:ext cx="3287100" cy="11069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Голод 1601–1603 годов и его последствия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Показано, как голод усиливался по годам и какие меры предпринимались при Борисе Годунове.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Голод ослабил страну и сделал недоверие к власти массовым: экономическая беда стала толчком к социальному взрыву.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сведений из школьного курса по истории Смутного времени.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2911410"/>
            <a:ext cx="2681400" cy="19665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985" y="2898285"/>
            <a:ext cx="2681400" cy="1966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979" y="2898289"/>
            <a:ext cx="2681400" cy="19665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Борис Годунов и кризис доверия к царской власти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9000" y="1902294"/>
            <a:ext cx="26790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«Царь, которому не верили»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Борис Годунов правил с 1598 по 1605 год и пытался удерживать порядок после династического кризиса. Его поддерживали многие дворяне и служилые люди, но часть бояр считала власть недостаточно законной. Чем громче спорили о праве на престол, тем сильнее падало доверие.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233082" y="1902275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Тревожные слухи и спор о законности власти
</a:t>
            </a:r>
            <a:pPr algn="l" indent="0" marL="0">
              <a:lnSpc>
                <a:spcPct val="100000"/>
              </a:lnSpc>
              <a:buNone/>
            </a:pPr>
            <a:r>
              <a:rPr lang="en-US" sz="9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Подозрения усиливались рассказами о гибели царевича Дмитрия в Угличе в 1591 году. Их связывали с Годуновым, даже когда не удавалось доказать причастность. Для людей это становилось не просто слухом, а объяснением, почему в стране всё рушится.
</a:t>
            </a:r>
            <a:endParaRPr lang="en-US" sz="919" dirty="0"/>
          </a:p>
        </p:txBody>
      </p:sp>
      <p:sp>
        <p:nvSpPr>
          <p:cNvPr id="11" name="Text 4"/>
          <p:cNvSpPr txBox="1"/>
          <p:nvPr/>
        </p:nvSpPr>
        <p:spPr>
          <a:xfrm>
            <a:off x="6197075" y="1902281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на служилых — и разлад с боярами
</a:t>
            </a:r>
            <a:pPr algn="l" indent="0" marL="0">
              <a:lnSpc>
                <a:spcPct val="100000"/>
              </a:lnSpc>
              <a:buNone/>
            </a:pPr>
            <a:r>
              <a:rPr lang="en-US" sz="9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Годунова держалась на поддержке тех, кто был связан со службой и управлением. Но боярские группировки стремились сохранить влияние и влиять на решения. Когда интересы расходились, даже реальные меры помощи не могли вернуть ощущение надёжности государства.
</a:t>
            </a:r>
            <a:endParaRPr lang="en-US" sz="97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Россия вошла в Смутное время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событий: от династического кризиса к вооружённому внутреннему конфликту.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9750" y="2070575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Бояре стремились вернуть себе влияние и ослабить царскую власть, чтобы самим управлять решениями. Их цель — контролировать государственные рычаги и уменьшить зависимость от монарха.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35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и почему оказался втянут в конфликт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39800" y="33918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Казаки искали свободу, добычу и возможность участвовать в боевых действиях. Во время смуты им открывались новые шансы, но вместе с ними рос риск распада прежних порядков.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140800" y="20705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Дворяне рассчитывали на землю, жалование и понятный порядок службы. Когда страна испытывала бедствия, обещания становились спорными, а закреплённые правила казались ненадёжными.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140800" y="3388000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 страдали от голода, поборов и усиления зависимости от помещиков. Поэтому многие поддерживали тех, кто обещал облегчение, даже если эти обещания быстро менялись.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напряжения в 1601–1604 годах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показывает, что ухудшение жизни и сомнения в законной власти усиливались параллельно, поэтому слухи не «исчезали», а находили новых сторонников.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экономические трудности совпали с политическим недоверием, обществу стало легче поддерживать мятежи: недовольство получало объяснение и цель.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6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динамика по годам 1601–1604; значения — условные индексы для наглядности.
</a:t>
            </a:r>
            <a:endParaRPr lang="en-US" sz="66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17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1604 году появился Лжедмитрий I, объявивший себя спасшимся царевичем Дмитрием. Этот образ быстро дал людям «понятную» фигуру для борьбы против Годунова и его сторонников.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Лжедмитрий I: первый самозванец Смуты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773850" y="1715782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поддержали польские магнаты, часть казаков и те, кто был недоволен правлением Бориса Годунова. Самозванец обещал перемены, поэтому для одних он был шансом, а для других — угрозой.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9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Лжедмитрия I стало поворотом: политический кризис получил конкретного претендента и превратился в новую фазу Смутного времени с ростом вооружённого противостояния.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135" y="105275"/>
            <a:ext cx="3998430" cy="496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71900" y="563550"/>
            <a:ext cx="40026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 Лжедмитрия I к Москве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41881" y="178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1604 году отряд Лжедмитрия I продвинулся в южные земли России и начал получать поддержку в городах. Особенно заметной она стала в районах, где недовольство властью уже накапливалось.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41881" y="304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Бориса Годунова в апреле 1605 года правительство ослабло, и переход на сторону самозванца ускорился. Это открывало путь к Москве: войска двигались, а позиции законной власти таяли.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4550" y="2070000"/>
            <a:ext cx="5168000" cy="225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273325"/>
            <a:ext cx="86076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события 1604–1605 годов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66900" y="2278175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события быстро меняли политическую картину: вторжение самозванца, резкое ослабление законной власти и стремительная смена сторонников. Итог — власть стала восприниматься как временная и нестабильная.
</a:t>
            </a:r>
            <a:endParaRPr lang="en-US" sz="975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119650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несколько переломных точек случились за короткий срок: поддержка власти «переезжала» от одного центра к другому, поэтому она не успевала укрепиться.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66900" y="4731750"/>
            <a:ext cx="28722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8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обзор событий Смутного времени (учебные материалы по теме).
</a:t>
            </a:r>
            <a:endParaRPr lang="en-US" sz="58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513300"/>
            <a:ext cx="80346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власть Лжедмитрия I оказалась непрочной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297179" y="2049125"/>
            <a:ext cx="2128500" cy="10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на союзы и обещания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правитель опирался на временные договорённости и обещания, а не на стабильную поддержку большинства. Поэтому его положение оставалось уязвимым: любые трения быстро отражались на лояльности.
</a:t>
            </a:r>
            <a:endParaRPr lang="en-US" sz="1161" dirty="0"/>
          </a:p>
        </p:txBody>
      </p:sp>
      <p:sp>
        <p:nvSpPr>
          <p:cNvPr id="9" name="Text 3"/>
          <p:cNvSpPr txBox="1"/>
          <p:nvPr/>
        </p:nvSpPr>
        <p:spPr>
          <a:xfrm>
            <a:off x="3531229" y="3279650"/>
            <a:ext cx="2128500" cy="10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Недоверие со стороны бояр
</a:t>
            </a:r>
            <a:pPr algn="l" indent="0" marL="0">
              <a:lnSpc>
                <a:spcPct val="100000"/>
              </a:lnSpc>
              <a:buNone/>
            </a:pPr>
            <a:r>
              <a:rPr lang="en-US" sz="11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Бояре считали власть Лжедмитрия случайной и опасной, так как она опиралась не на признанную традицию наследования. Это подрывало управляемость и мешало формировать прочный «правительственный круг».
</a:t>
            </a:r>
            <a:endParaRPr lang="en-US" sz="1179" dirty="0"/>
          </a:p>
        </p:txBody>
      </p:sp>
      <p:sp>
        <p:nvSpPr>
          <p:cNvPr id="10" name="Text 4"/>
          <p:cNvSpPr txBox="1"/>
          <p:nvPr/>
        </p:nvSpPr>
        <p:spPr>
          <a:xfrm>
            <a:off x="5761104" y="2049125"/>
            <a:ext cx="2128500" cy="10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Ожидания союзников и недовольство москвичей
</a:t>
            </a:r>
            <a:pPr algn="l" indent="0" marL="0">
              <a:lnSpc>
                <a:spcPct val="100000"/>
              </a:lnSpc>
              <a:buNone/>
            </a:pPr>
            <a:r>
              <a:rPr lang="en-US" sz="12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Польские союзники ожидали выгод и уступок, а в Москве росло раздражение из-за окружения, чужих привычек и слухов о связи с Польшей. Доверия не хватило до конца.
</a:t>
            </a:r>
            <a:endParaRPr lang="en-US" sz="121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кризиса власти к восстанию в Москве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цепочка событий: падение доверия → политические интриги → вооружённое выступление.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7452" y="180897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Участники выступали против «неправедной» власти и требовали перемен. Их объединяла общая усталость от тяжёлого положения, а цель сводилась к изменению порядка управления государством.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Восстание Ивана Болотникова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737327" y="179332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1606–1607 годах в стране вспыхнуло крупное восстание под руководством Ивана Болотникова. В него вошли крестьяне, холопы, казаки и часть служилых людей, недовольных боярской властью.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737327" y="340972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Восстание стало ярким примером того, что Смута перестала быть только борьбой за престол. Она превратилась в широкую гражданскую войну, где разные группы действовали как единый взрыв недовольства.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Смуты и их поддержка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распределялась неравномерно: одни силы сильнее влияли в отдельных районах, другие — слабели. Поэтому ни один «лагерь» не мог быстро подавить остальные.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ключевую причину затяжного конфликта: множественность участников и противоречивые интересы не позволяли сторонам договориться и закрепить победу.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8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Сводное представление участников конфликта по регионам (учебная модель, без точных пропорций численности).
</a:t>
            </a:r>
            <a:endParaRPr lang="en-US" sz="58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662655"/>
            <a:ext cx="3287100" cy="14356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последствия начала Смуты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быстро нарастали: центральная власть ослабевала, росло насилие, а единый порядок распадался. Внутренний кризис становился общегосударственной бедой.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политической нестабильности и роста насилия «разрывала» страну быстрее, чем удавалось восстановить порядок, из‑за чего конфликт затягивался.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23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последствий раннего периода Смутного времени в школьных курсах истории.
</a:t>
            </a:r>
            <a:endParaRPr lang="en-US" sz="72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6900" y="2056147"/>
            <a:ext cx="40059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Столица: слухи, заговоры и быстрая смена власти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Москве повседневными стали разговоры о заговорах, о смене царей и о новых мятежах. Люди следили за новостями, потому что решения власти быстро отражались на безопасности горожан.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и провинция в годы Смуты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491247"/>
            <a:ext cx="40059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Провинция: давление на людей и очаги сопротивления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уездах сильнее ощущались поборы, грабежи и бегство населения. В разных районах появлялись самостоятельные очаги восстаний, а связи центра и мест становились слабее и реже.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начала Смуты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Лента показывает, что путь от династического кризиса к открытому вооружённому конфликту занял всего несколько лет. Кризис всё время «успевал» перейти в следующую стадию.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к 1605–1606 годам, тем сильнее сокращается время между переломами: политическая система не закреплялась и каждый новый шаг усиливал нестабильность.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98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даты по основным событиям раннего периода Смутного времени (учебные материалы).
</a:t>
            </a:r>
            <a:endParaRPr lang="en-US" sz="59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50" y="1658702"/>
            <a:ext cx="520200" cy="4161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50" y="2505360"/>
            <a:ext cx="520200" cy="4161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231" y="3295047"/>
            <a:ext cx="463838" cy="530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035" y="4146655"/>
            <a:ext cx="520200" cy="520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Смута стала гражданской войной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73273" y="1592301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Участники «одной страны»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Смуте участвовали жители Русского государства разных сословий: бояре, дворяне, казаки, крестьяне, горожане и служилые люди. Они боролись за будущее своего порядка и власти, а не только «за чужих». 
</a:t>
            </a:r>
            <a:endParaRPr lang="en-US" sz="1251" dirty="0"/>
          </a:p>
        </p:txBody>
      </p:sp>
      <p:sp>
        <p:nvSpPr>
          <p:cNvPr id="11" name="Text 3"/>
          <p:cNvSpPr txBox="1"/>
          <p:nvPr/>
        </p:nvSpPr>
        <p:spPr>
          <a:xfrm>
            <a:off x="1073273" y="2438960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 власть и право решать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развивался вокруг вопроса, кто будет править и по каким правилам. Стороны спорили не только о престоле, но и о том, кому принадлежит право определять законы и порядок в стране.
</a:t>
            </a:r>
            <a:endParaRPr lang="en-US" sz="1251" dirty="0"/>
          </a:p>
        </p:txBody>
      </p:sp>
      <p:sp>
        <p:nvSpPr>
          <p:cNvPr id="12" name="Text 4"/>
          <p:cNvSpPr txBox="1"/>
          <p:nvPr/>
        </p:nvSpPr>
        <p:spPr>
          <a:xfrm>
            <a:off x="1073273" y="3285618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цели внутри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Интересы отличались: одни хотели вернуть прежнее влияние, другие искали выгоды, земли или твёрдое управление службой. Поэтому противостояние быстро становилось внутренним и трудно предсказуемым.
</a:t>
            </a:r>
            <a:endParaRPr lang="en-US" sz="1251" dirty="0"/>
          </a:p>
        </p:txBody>
      </p:sp>
      <p:sp>
        <p:nvSpPr>
          <p:cNvPr id="13" name="Text 5"/>
          <p:cNvSpPr txBox="1"/>
          <p:nvPr/>
        </p:nvSpPr>
        <p:spPr>
          <a:xfrm>
            <a:off x="1078007" y="4132276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между своими силами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Сражения велись между группами населения, поддерживавшими разных претендентов и программы. Из‑за этого Смута воспринималась как гражданская война: она разрывала общую жизнь и хозяйство внутри государства.
</a:t>
            </a:r>
            <a:endParaRPr lang="en-US" sz="125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2000" y="1345900"/>
            <a:ext cx="4860000" cy="22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Смуты: главные выводы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Смуты показало, что династический кризис, голод и недоверие к власти способны быстро разрушить порядок. В 1598–1606 годах страна пережила смену царей, самозванца и восстания, подготовив почву для последующих потрясений.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2026-05-14T15:14:13Z</dcterms:created>
  <dcterms:modified xsi:type="dcterms:W3CDTF">2026-05-14T15:14:13Z</dcterms:modified>
</cp:coreProperties>
</file>