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«Полый» человек как образ духовного кризиса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духовной пустоты и утраты смысла в литературе XX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Т. С. Элиот и мир после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Элиота возникла в 1925 году, когда Европа переживала последствия Первой мировой войны и разочарование в идее безусловного прогресса. Этот исторический фон помогает понять, почему мотивы тени, пустоты и внутреннего распада звучат так остро.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образа «полого» человека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«Полый» человек внешне сохраняет человеческий облик, но утрачивает нравственное содержание, внутреннюю опору и способность к ответственному выбору.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свойственны оцепенение, страх действия, бедность чувств и зависимость от повторяющихся, почти автоматических форм поведения.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этот образ показывает человека, который живёт по инерции и постепенно теряет связь с совестью, смыслом и собственной индивидуальностью.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цивилизация как художественная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пространство стандарта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Элиота механическая цивилизация связана с однообразным ритмом индустриального города, где жизнь подчинена повторению, скорости и внешней организации. Такая среда делает повседневность холодной и предсказуемой.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в безличном порядке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мире человек всё чаще воспринимается как заменяемая часть системы, а не как уникальная личность. Именно поэтому визуально здесь уместны холодная архитектура, одинаковые силуэты и ощущение безжизненного порядка.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духовная пустота личности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социальная среда влияет на внутренний мир человека.
</a:t>
            </a:r>
            <a:endParaRPr lang="en-US" sz="15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Т. С. Элиот, «The Hollow Men» (1925)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духовной опустошённости в образе героя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показывает не частную слабость, а системное обеднение личности, когда даже речь и поступки теряют живую интонацию и становятся повтором.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внешняя стандартизация, тем заметнее внутреннее оцепенение: герой утрачивает свободу, глубину чувств и способность к действию.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основания критики механической цивилизации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европейской культуре растут тревога, сомнение в прежних ценностях и недоверие к идее технического прогресса как к гарантии человеческого блага.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 урбанизация меняют повседневный труд, усиливая роль фабричной дисциплины, повторяемости операций и массовых социальных ролей.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1913 год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заводе Форда внедрён конвейер, что стало символом стандартизации производства и усиления механического ритма труда.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476722"/>
            <a:ext cx="4894200" cy="17489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«полого» человека и их литературный смысл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внутренний распад проявляется в поведении и становится художественным знаком эпохи.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связывает духовную пустоту не с одиночной слабостью, а с давлением обезличенной среды, которая формирует пассивного и внутренне распавшегося человека.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поэме Т. С. Элиота «The Hollow Men» (1925)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говорящий от имени многих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Знаменитая строка «We are the hollow men» звучит как коллективное признание, а не как исповедь одного героя. В этом голосе слышны усталость, самоотречение и отсутствие внутреннего сопротивления. Текст создаёт образ людей, которые сохранили речь, но утратили духовную наполненность.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теней и сухой земли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возникают сухость, тень, шёпот и ощущение недостижимой границы между жизнью и смертью. Эти образы делают пространство почти лишённым воздуха и движения. Читатель видит не просто мрачную картину, а мир, в котором смысл распадается на обрывки.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«The Hollow Men»: центральный текст темы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Модернистские особенности поэмы Элиота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работает плотнее, чем описание: тень, пустота, сухость и неподвижность становятся не деталями, а носителями главной идеи.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строится фрагментарно: смысл раскрывается через обрывки фраз, повторы и резкие переходы, а не через цельный сюжет или прямое объяснение.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Элиот насыщает текст аллюзиями на Библию, литературу и культурную память, поэтому чтение требует внимательного сопоставления образов и смысловых уровней.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Модернистская поэтика показывает распад целостной картины мира, где смысл нужно собирать из разрозненных образов, звучаний и контрастов.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поэме Т. С. Элиота «The Hollow Men» (1925)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живого и механического типа существования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модернистской поэзии этот контраст помогает показать не просто характер, а состояние эпохи, где личный опыт вытесняется давлением безличных сил.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механичность, тем слабее свобода и нравственный выбор; живая личность держится на внутренней активности и сопереживании.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8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0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3925" y="1830853"/>
            <a:ext cx="266625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113" y="1830853"/>
            <a:ext cx="355500" cy="35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8738" y="1830853"/>
            <a:ext cx="355500" cy="35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символы пустоты в поэме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Сухость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сухой земли и высохшего пространства передаёт отсутствие жизненной энергии. Мир лишён плодородия, движения и обновления, поэтому сама природа становится знаком духовного истощения.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вместо личности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Существование в тени подчёркивает неполноту бытия: герой не действует открыто и не утверждает себя. Он словно присутствует лишь наполовину, не достигая подлинной человеческой полноты.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Незавершённость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Фрагментарные формулы и обрывистые интонации создают ощущение недосказанности. Мысль не приходит к ясному итогу, а застывает в промежуточном состоянии, где невозможны решимость и завершение.
</a:t>
            </a:r>
            <a:endParaRPr lang="en-US" sz="1125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фразы и ритмические возвраты передают круговое, безвыходное движение. Вместо развития возникает монотонность, которая делает внутреннюю пустоту почти физически ощутимой.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круг бытия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поэмы замыкает человека в пределах бесцельного существования. Он не приближается к смыслу, а вращается вокруг него, так и не переходя к действию и вере.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личность превращается в функцию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механической цивилизации: внешнее давление постепенно заменяет внутреннюю свободу и превращает человека в исполнителя готовых ролей.
</a:t>
            </a:r>
            <a:endParaRPr lang="en-US" sz="15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пространство отчуждения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Модернистский город показан как среда, где человек постоянно окружён движением, светом и шумом, но остаётся внутренне одиноким. Масса не объединяет, а растворяет личность.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архитектура и повторяющиеся городские детали подчёркивают безличный порядок цивилизации. В таком пространстве жизнь организована внешне, но смысл и близость утрачены.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782309"/>
            <a:ext cx="4788300" cy="15280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97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механизации повседневности в современном мире
</a:t>
            </a:r>
            <a:endParaRPr lang="en-US" sz="2097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цифровой и индустриальной организации повседневности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разные сферы жизни формируют привычку к внешнему сценарию и ускоряют духовную автоматизацию.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Техническая рациональность полезна, но при доминировании стандартов она снижает внимание, усиливает зависимость от внешней оценки и ослабляет внутреннюю инициативу.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духовной деформации личности в цифровой среде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«полость» личности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опасно, когда человек не успевает осмыслить собственный опыт и подменяет самооценку реакцией на чужие ожидания.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усилители пустоты — непрерывный информационный поток и внешняя оценка: они вытесняют сосредоточенность, самостоятельный выбор и глубокое чувство.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00" y="1175146"/>
            <a:ext cx="335400" cy="298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4950" y="1190053"/>
            <a:ext cx="335400" cy="268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5200" y="1162513"/>
            <a:ext cx="323400" cy="323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63450" y="1175146"/>
            <a:ext cx="335400" cy="2981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97700" y="1190053"/>
            <a:ext cx="335400" cy="26832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285550" y="387100"/>
            <a:ext cx="8564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 человеческую цельность
</a:t>
            </a:r>
            <a:endParaRPr lang="en-US" sz="2500" dirty="0"/>
          </a:p>
        </p:txBody>
      </p:sp>
      <p:sp>
        <p:nvSpPr>
          <p:cNvPr id="20" name="Text 2"/>
          <p:cNvSpPr txBox="1"/>
          <p:nvPr/>
        </p:nvSpPr>
        <p:spPr>
          <a:xfrm>
            <a:off x="2855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сложных текстов учит удерживать внимание, сопоставлять смыслы и видеть неоднозначность. Оно противостоит поверхностному восприятию и возвращает привычку мыслить последовательно и глубоко.
</a:t>
            </a:r>
            <a:endParaRPr lang="en-US" sz="1100" dirty="0"/>
          </a:p>
        </p:txBody>
      </p:sp>
      <p:sp>
        <p:nvSpPr>
          <p:cNvPr id="21" name="Text 3"/>
          <p:cNvSpPr txBox="1"/>
          <p:nvPr/>
        </p:nvSpPr>
        <p:spPr>
          <a:xfrm>
            <a:off x="2855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чтение
</a:t>
            </a:r>
            <a:endParaRPr lang="en-US" sz="1300" dirty="0"/>
          </a:p>
        </p:txBody>
      </p:sp>
      <p:sp>
        <p:nvSpPr>
          <p:cNvPr id="22" name="Text 4"/>
          <p:cNvSpPr txBox="1"/>
          <p:nvPr/>
        </p:nvSpPr>
        <p:spPr>
          <a:xfrm>
            <a:off x="201980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другим человеком развивает способность слушать, уточнять позицию и учитывать чужой опыт. В диалоге личность не растворяется, а осознаёт собственную ответственность и границы.
</a:t>
            </a:r>
            <a:endParaRPr lang="en-US" sz="1100" dirty="0"/>
          </a:p>
        </p:txBody>
      </p:sp>
      <p:sp>
        <p:nvSpPr>
          <p:cNvPr id="23" name="Text 5"/>
          <p:cNvSpPr txBox="1"/>
          <p:nvPr/>
        </p:nvSpPr>
        <p:spPr>
          <a:xfrm>
            <a:off x="201980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endParaRPr lang="en-US" sz="1300" dirty="0"/>
          </a:p>
        </p:txBody>
      </p:sp>
      <p:sp>
        <p:nvSpPr>
          <p:cNvPr id="24" name="Text 6"/>
          <p:cNvSpPr txBox="1"/>
          <p:nvPr/>
        </p:nvSpPr>
        <p:spPr>
          <a:xfrm>
            <a:off x="37540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расширяет эмоциональный опыт и помогает распознавать то, что не сводится к пользе. Через образ и форму человек учится чувствовать сложность мира и ценность внутренней жизни.
</a:t>
            </a:r>
            <a:endParaRPr lang="en-US" sz="1100" dirty="0"/>
          </a:p>
        </p:txBody>
      </p:sp>
      <p:sp>
        <p:nvSpPr>
          <p:cNvPr id="25" name="Text 7"/>
          <p:cNvSpPr txBox="1"/>
          <p:nvPr/>
        </p:nvSpPr>
        <p:spPr>
          <a:xfrm>
            <a:off x="37540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
</a:t>
            </a:r>
            <a:endParaRPr lang="en-US" sz="1300" dirty="0"/>
          </a:p>
        </p:txBody>
      </p:sp>
      <p:sp>
        <p:nvSpPr>
          <p:cNvPr id="26" name="Text 8"/>
          <p:cNvSpPr txBox="1"/>
          <p:nvPr/>
        </p:nvSpPr>
        <p:spPr>
          <a:xfrm>
            <a:off x="548830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Ручная работа возвращает связь между действием и результатом, развивает терпение и точность. В ней человек видит не абстрактную функцию, а реальное воплощение собственных усилий.
</a:t>
            </a:r>
            <a:endParaRPr lang="en-US" sz="1100" dirty="0"/>
          </a:p>
        </p:txBody>
      </p:sp>
      <p:sp>
        <p:nvSpPr>
          <p:cNvPr id="27" name="Text 9"/>
          <p:cNvSpPr txBox="1"/>
          <p:nvPr/>
        </p:nvSpPr>
        <p:spPr>
          <a:xfrm>
            <a:off x="548830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Ручной труд
</a:t>
            </a:r>
            <a:endParaRPr lang="en-US" sz="1300" dirty="0"/>
          </a:p>
        </p:txBody>
      </p:sp>
      <p:sp>
        <p:nvSpPr>
          <p:cNvPr id="28" name="Text 10"/>
          <p:cNvSpPr txBox="1"/>
          <p:nvPr/>
        </p:nvSpPr>
        <p:spPr>
          <a:xfrm>
            <a:off x="72225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укрепляет внутренний стержень, потому что требует самостоятельного выбора и готовности отвечать за последствия. Она противоположна механическому подчинению и удерживает личность в целостности.
</a:t>
            </a:r>
            <a:endParaRPr lang="en-US" sz="1083" dirty="0"/>
          </a:p>
        </p:txBody>
      </p:sp>
      <p:sp>
        <p:nvSpPr>
          <p:cNvPr id="29" name="Text 11"/>
          <p:cNvSpPr txBox="1"/>
          <p:nvPr/>
        </p:nvSpPr>
        <p:spPr>
          <a:xfrm>
            <a:off x="72225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темы для старшеклассника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ежедневно предлагает быстрые реакции, короткие тексты и мгновенные оценки, из-за чего легко привыкнуть к поверхностному восприятию и редкому сосредоточению.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усиливают зависимость от одобрения: число лайков, рейтинг и сравнение с другими постепенно подменяют собственную позицию и личные критерии успеха.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Элиота полезен тем, что помогает вовремя заметить духовную усталость и понять: сохранение глубины мышления — это не абстракция, а жизненная необходимость.
</a:t>
            </a:r>
            <a:endParaRPr lang="en-US" sz="11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взаимодействия технического прогресса и гуманистических ценностей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техники и человечности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сама по себе не обедняет человека; проблема возникает тогда, когда эффективность начинает задавать единственный критерий ценности.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цивилизации — удобство и скорость, но без смысла, свободы и эмпатии они превращаются в пустую функциональность.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«полого» человека всё ещё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Элиот показывает, что цивилизация может стать внешне сильной и внутренне пустой. Этот образ учит замечать опасность автоматизма, беречь смысл, эмпатию и личную ответственность.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2026-05-20T03:23:46Z</dcterms:created>
  <dcterms:modified xsi:type="dcterms:W3CDTF">2026-05-20T03:23:46Z</dcterms:modified>
</cp:coreProperties>
</file>