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jpe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jpeg"/><Relationship Id="rId4" Type="http://schemas.openxmlformats.org/officeDocument/2006/relationships/image" Target="../media/image-4-4.jpe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slideLayout" Target="../slideLayouts/slideLayout1.xml"/><Relationship Id="rId7"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slideLayout" Target="../slideLayouts/slideLayout1.xml"/><Relationship Id="rId10"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jpe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846998" y="0"/>
            <a:ext cx="3295055"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0000" y="1579375"/>
            <a:ext cx="5139300" cy="1302000"/>
          </a:xfrm>
          <a:prstGeom prst="rect">
            <a:avLst/>
          </a:prstGeom>
          <a:noFill/>
          <a:ln/>
        </p:spPr>
        <p:txBody>
          <a:bodyPr wrap="square" lIns="0" tIns="0" rIns="0" bIns="0" rtlCol="0" anchor="ctr"/>
          <a:lstStyle/>
          <a:p>
            <a:pPr algn="l" indent="0" marL="0">
              <a:lnSpc>
                <a:spcPct val="80000"/>
              </a:lnSpc>
              <a:buNone/>
            </a:pPr>
            <a:r>
              <a:rPr lang="en-US" sz="3100" b="1" dirty="0">
                <a:solidFill>
                  <a:srgbClr val="003BA6"/>
                </a:solidFill>
                <a:latin typeface="Arial" pitchFamily="34" charset="0"/>
                <a:ea typeface="Arial" pitchFamily="34" charset="-122"/>
                <a:cs typeface="Arial" pitchFamily="34" charset="-120"/>
              </a:rPr>
              <a:t>Селекция животных и микроорганизмов: наследственность, отбор, продуктивность
</a:t>
            </a:r>
            <a:endParaRPr lang="en-US" sz="3100" dirty="0"/>
          </a:p>
        </p:txBody>
      </p:sp>
      <p:sp>
        <p:nvSpPr>
          <p:cNvPr id="5" name="Text 1"/>
          <p:cNvSpPr txBox="1"/>
          <p:nvPr/>
        </p:nvSpPr>
        <p:spPr>
          <a:xfrm>
            <a:off x="270000" y="3703450"/>
            <a:ext cx="3498900" cy="1170000"/>
          </a:xfrm>
          <a:prstGeom prst="rect">
            <a:avLst/>
          </a:prstGeom>
          <a:noFill/>
          <a:ln/>
        </p:spPr>
        <p:txBody>
          <a:bodyPr wrap="square" lIns="0" tIns="0" rIns="0" bIns="0" rtlCol="0" anchor="ctr"/>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Как человек направляет наследственные свойства живых организмов ради практической пользы?
</a:t>
            </a:r>
            <a:endParaRPr lang="en-US" sz="1122" dirty="0"/>
          </a:p>
        </p:txBody>
      </p:sp>
      <p:sp>
        <p:nvSpPr>
          <p:cNvPr id="6" name="Text 2"/>
          <p:cNvSpPr txBox="1"/>
          <p:nvPr/>
        </p:nvSpPr>
        <p:spPr>
          <a:xfrm>
            <a:off x="269995" y="270000"/>
            <a:ext cx="5139300" cy="535800"/>
          </a:xfrm>
          <a:prstGeom prst="rect">
            <a:avLst/>
          </a:prstGeom>
          <a:noFill/>
          <a:ln/>
        </p:spPr>
        <p:txBody>
          <a:bodyPr wrap="square" lIns="0" tIns="0" rIns="0" bIns="0" rtlCol="0" anchor="t"/>
          <a:lstStyle/>
          <a:p>
            <a:pPr algn="l" indent="0" marL="0">
              <a:lnSpc>
                <a:spcPct val="80000"/>
              </a:lnSpc>
              <a:buNone/>
            </a:pPr>
            <a:r>
              <a:rPr lang="en-US" sz="800" dirty="0">
                <a:solidFill>
                  <a:srgbClr val="003BA6"/>
                </a:solidFill>
                <a:latin typeface="Arial" pitchFamily="34" charset="0"/>
                <a:ea typeface="Arial" pitchFamily="34" charset="-122"/>
                <a:cs typeface="Arial" pitchFamily="34" charset="-120"/>
              </a:rPr>
              <a:t>
</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362969" y="1335250"/>
            <a:ext cx="3509262" cy="33273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От одомашнивания к генетике
</a:t>
            </a:r>
            <a:endParaRPr lang="en-US" sz="2000" dirty="0"/>
          </a:p>
        </p:txBody>
      </p:sp>
      <p:sp>
        <p:nvSpPr>
          <p:cNvPr id="7" name="Text 1"/>
          <p:cNvSpPr txBox="1"/>
          <p:nvPr/>
        </p:nvSpPr>
        <p:spPr>
          <a:xfrm>
            <a:off x="270000" y="2043450"/>
            <a:ext cx="4204800" cy="17907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Селекция возникла вместе с одомашниванием животных, а как наука оформилась после развития генетики и эволюционного учения. Сегодня она опирается на наследственность, мутации, скрещивание и точный отбор признаков.
</a:t>
            </a:r>
            <a:endParaRPr lang="en-US" sz="1022" dirty="0"/>
          </a:p>
        </p:txBody>
      </p:sp>
      <p:sp>
        <p:nvSpPr>
          <p:cNvPr id="8" name="Text 2"/>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2</a:t>
            </a:r>
            <a:endParaRPr lang="en-US" sz="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Наследственная изменчивость — основа селекции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3</a:t>
            </a:r>
            <a:endParaRPr lang="en-US" sz="700" dirty="0"/>
          </a:p>
        </p:txBody>
      </p:sp>
      <p:sp>
        <p:nvSpPr>
          <p:cNvPr id="10" name="Text 2"/>
          <p:cNvSpPr txBox="1"/>
          <p:nvPr/>
        </p:nvSpPr>
        <p:spPr>
          <a:xfrm>
            <a:off x="280825" y="1899425"/>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Признаки животных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У животных особенно заметны различия по массе, удоям, яйценоскости, качеству шерсти, скороспелости и устойчивости к болезням. Эти свойства определяют хозяйственную ценность породы.
</a:t>
            </a:r>
            <a:endParaRPr lang="en-US" sz="1094" dirty="0"/>
          </a:p>
        </p:txBody>
      </p:sp>
      <p:sp>
        <p:nvSpPr>
          <p:cNvPr id="11" name="Text 3"/>
          <p:cNvSpPr txBox="1"/>
          <p:nvPr/>
        </p:nvSpPr>
        <p:spPr>
          <a:xfrm>
            <a:off x="280825" y="2680050"/>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Признаки микроорганизмов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У микробов важны скорость роста, способность синтезировать нужные вещества и переносимость неблагоприятных условий. Для промышленности решающим становится именно стабильный биохимический результат.
</a:t>
            </a:r>
            <a:endParaRPr lang="en-US" sz="1094" dirty="0"/>
          </a:p>
        </p:txBody>
      </p:sp>
      <p:sp>
        <p:nvSpPr>
          <p:cNvPr id="12" name="Text 4"/>
          <p:cNvSpPr txBox="1"/>
          <p:nvPr/>
        </p:nvSpPr>
        <p:spPr>
          <a:xfrm>
            <a:off x="280825" y="3460659"/>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Роль полового размножения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При половом размножении признаки родителей комбинируются по-новому, поэтому потомство не бывает полностью одинаковым. Такая комбинация расширяет возможности отбора нужных вариантов.
</a:t>
            </a:r>
            <a:endParaRPr lang="en-US" sz="1094" dirty="0"/>
          </a:p>
        </p:txBody>
      </p:sp>
      <p:sp>
        <p:nvSpPr>
          <p:cNvPr id="13" name="Text 5"/>
          <p:cNvSpPr txBox="1"/>
          <p:nvPr/>
        </p:nvSpPr>
        <p:spPr>
          <a:xfrm>
            <a:off x="280825" y="4241251"/>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Почему отбор невозможен без различий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Если бы все организмы наследовали признаки одинаково, селекционер не смог бы выделить лучшие формы. Отбор работает только там, где есть реальное наследственное разнообразие.
</a:t>
            </a:r>
            <a:endParaRPr lang="en-US" sz="1094" dirty="0"/>
          </a:p>
        </p:txBody>
      </p:sp>
      <p:sp>
        <p:nvSpPr>
          <p:cNvPr id="14" name="Text 6"/>
          <p:cNvSpPr txBox="1"/>
          <p:nvPr/>
        </p:nvSpPr>
        <p:spPr>
          <a:xfrm>
            <a:off x="280825" y="1118800"/>
            <a:ext cx="4410000" cy="655200"/>
          </a:xfrm>
          <a:prstGeom prst="rect">
            <a:avLst/>
          </a:prstGeom>
          <a:noFill/>
          <a:ln/>
        </p:spPr>
        <p:txBody>
          <a:bodyPr wrap="square" lIns="0" tIns="0" rIns="0" bIns="0" rtlCol="0" anchor="ctr"/>
          <a:lstStyle/>
          <a:p>
            <a:pPr algn="l" indent="0" marL="0">
              <a:lnSpc>
                <a:spcPct val="115000"/>
              </a:lnSpc>
              <a:buNone/>
            </a:pPr>
            <a:r>
              <a:rPr lang="en-US" sz="1094" b="1" dirty="0">
                <a:solidFill>
                  <a:srgbClr val="000000"/>
                </a:solidFill>
                <a:latin typeface="Arial" pitchFamily="34" charset="0"/>
                <a:ea typeface="Arial" pitchFamily="34" charset="-122"/>
                <a:cs typeface="Arial" pitchFamily="34" charset="-120"/>
              </a:rPr>
              <a:t>Материал для отбора
</a:t>
            </a:r>
            <a:pPr algn="l" indent="0" marL="0">
              <a:lnSpc>
                <a:spcPct val="115000"/>
              </a:lnSpc>
              <a:buNone/>
            </a:pPr>
            <a:r>
              <a:rPr lang="en-US" sz="646"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5" dirty="0">
                <a:solidFill>
                  <a:srgbClr val="000000"/>
                </a:solidFill>
                <a:latin typeface="Arial" pitchFamily="34" charset="0"/>
                <a:ea typeface="Arial" pitchFamily="34" charset="-122"/>
                <a:cs typeface="Arial" pitchFamily="34" charset="-120"/>
              </a:rPr>
              <a:t>Именно наследственная изменчивость создаёт различия между особями. Мутации и рекомбинации дают селекционеру исходный материал, из которого можно выделять полезные сочетания признаков.
</a:t>
            </a:r>
            <a:endParaRPr lang="en-US" sz="1094"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13250" y="1127201"/>
            <a:ext cx="4960800" cy="1177221"/>
          </a:xfrm>
          <a:prstGeom prst="rect">
            <a:avLst/>
          </a:prstGeom>
        </p:spPr>
      </p:pic>
      <p:pic>
        <p:nvPicPr>
          <p:cNvPr id="4" name="Image 2" descr="preencoded.png">    </p:cNvPr>
          <p:cNvPicPr>
            <a:picLocks noChangeAspect="1"/>
          </p:cNvPicPr>
          <p:nvPr/>
        </p:nvPicPr>
        <p:blipFill>
          <a:blip r:embed="rId3"/>
          <a:stretch>
            <a:fillRect/>
          </a:stretch>
        </p:blipFill>
        <p:spPr>
          <a:xfrm>
            <a:off x="3913225" y="2424393"/>
            <a:ext cx="4960800" cy="1177221"/>
          </a:xfrm>
          <a:prstGeom prst="rect">
            <a:avLst/>
          </a:prstGeom>
        </p:spPr>
      </p:pic>
      <p:pic>
        <p:nvPicPr>
          <p:cNvPr id="5" name="Image 3" descr="preencoded.png">    </p:cNvPr>
          <p:cNvPicPr>
            <a:picLocks noChangeAspect="1"/>
          </p:cNvPicPr>
          <p:nvPr/>
        </p:nvPicPr>
        <p:blipFill>
          <a:blip r:embed="rId4"/>
          <a:stretch>
            <a:fillRect/>
          </a:stretch>
        </p:blipFill>
        <p:spPr>
          <a:xfrm>
            <a:off x="3913225" y="3688877"/>
            <a:ext cx="4960800" cy="1177221"/>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селекция животных стала научной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4</a:t>
            </a:r>
            <a:endParaRPr lang="en-US" sz="700" dirty="0"/>
          </a:p>
        </p:txBody>
      </p:sp>
      <p:sp>
        <p:nvSpPr>
          <p:cNvPr id="9" name="Text 2"/>
          <p:cNvSpPr txBox="1"/>
          <p:nvPr/>
        </p:nvSpPr>
        <p:spPr>
          <a:xfrm>
            <a:off x="270000" y="1126279"/>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Народный отбор: первые шаги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Ещё до появления биологии как науки человек оставлял для разведения наиболее полезных животных. Выбирали тех, кто лучше рос, давал больше молока или легче переносил условия содержания. Так постепенно формировались первые хозяйственные линии.
</a:t>
            </a:r>
            <a:endParaRPr lang="en-US" sz="1200" dirty="0"/>
          </a:p>
        </p:txBody>
      </p:sp>
      <p:sp>
        <p:nvSpPr>
          <p:cNvPr id="10" name="Text 3"/>
          <p:cNvSpPr txBox="1"/>
          <p:nvPr/>
        </p:nvSpPr>
        <p:spPr>
          <a:xfrm>
            <a:off x="269975" y="2428881"/>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Научный подход XIX–XX веков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Позднее селекция стала опираться на генетику, учение Дарвина и переосмысление законов Менделя. Отбор перестал быть только эмпирическим и превратился в целенаправленную работу с наследственностью, родословными и оценкой потомства.
</a:t>
            </a:r>
            <a:endParaRPr lang="en-US" sz="1200" dirty="0"/>
          </a:p>
        </p:txBody>
      </p:sp>
      <p:sp>
        <p:nvSpPr>
          <p:cNvPr id="11" name="Text 4"/>
          <p:cNvSpPr txBox="1"/>
          <p:nvPr/>
        </p:nvSpPr>
        <p:spPr>
          <a:xfrm>
            <a:off x="269975" y="3693365"/>
            <a:ext cx="3472800" cy="1179819"/>
          </a:xfrm>
          <a:prstGeom prst="rect">
            <a:avLst/>
          </a:prstGeom>
          <a:noFill/>
          <a:ln/>
        </p:spPr>
        <p:txBody>
          <a:bodyPr wrap="square" lIns="0" tIns="0" rIns="0" bIns="0" rtlCol="0" anchor="t"/>
          <a:lstStyle/>
          <a:p>
            <a:pPr algn="l" indent="0" marL="0">
              <a:lnSpc>
                <a:spcPct val="115000"/>
              </a:lnSpc>
              <a:buNone/>
            </a:pPr>
            <a:r>
              <a:rPr lang="en-US" sz="1200" b="1" dirty="0">
                <a:solidFill>
                  <a:srgbClr val="003BA6"/>
                </a:solidFill>
                <a:latin typeface="Arial" pitchFamily="34" charset="0"/>
                <a:ea typeface="Arial" pitchFamily="34" charset="-122"/>
                <a:cs typeface="Arial" pitchFamily="34" charset="-120"/>
              </a:rPr>
              <a:t>Породы, созданные человеком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 XIX–XX веках были выведены специализированные молочные, мясные, мясо-шерстные и рабочие породы. Исторические примеры показывают, что внешне похожие животные могут резко различаться по продуктивности и назначению, если селекция велась в разных направлениях.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Рост хозяйственной продуктивности после селекции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5</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Сравнение показывает, что направленный отбор особенно заметно изменяет признаки, важные для человека в животноводстве и переработке сырья.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Селекция повышает продуктивность в разы, но высокий результат возможен только при хорошем кормлении и уходе.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Учебные примеры сравнительной продуктивности; без привязки к одной конкретной породе
</a:t>
            </a:r>
            <a:endParaRPr lang="en-US" sz="82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1" y="1699837"/>
            <a:ext cx="192000" cy="153600"/>
          </a:xfrm>
          <a:prstGeom prst="rect">
            <a:avLst/>
          </a:prstGeom>
        </p:spPr>
      </p:pic>
      <p:pic>
        <p:nvPicPr>
          <p:cNvPr id="4" name="Image 2" descr="preencoded.png">    </p:cNvPr>
          <p:cNvPicPr>
            <a:picLocks noChangeAspect="1"/>
          </p:cNvPicPr>
          <p:nvPr/>
        </p:nvPicPr>
        <p:blipFill>
          <a:blip r:embed="rId3"/>
          <a:stretch>
            <a:fillRect/>
          </a:stretch>
        </p:blipFill>
        <p:spPr>
          <a:xfrm>
            <a:off x="286462" y="3393766"/>
            <a:ext cx="159075" cy="181800"/>
          </a:xfrm>
          <a:prstGeom prst="rect">
            <a:avLst/>
          </a:prstGeom>
        </p:spPr>
      </p:pic>
      <p:pic>
        <p:nvPicPr>
          <p:cNvPr id="5" name="Image 3" descr="preencoded.png">    </p:cNvPr>
          <p:cNvPicPr>
            <a:picLocks noChangeAspect="1"/>
          </p:cNvPicPr>
          <p:nvPr/>
        </p:nvPicPr>
        <p:blipFill>
          <a:blip r:embed="rId4"/>
          <a:stretch>
            <a:fillRect/>
          </a:stretch>
        </p:blipFill>
        <p:spPr>
          <a:xfrm>
            <a:off x="3298321" y="1691454"/>
            <a:ext cx="192000" cy="170667"/>
          </a:xfrm>
          <a:prstGeom prst="rect">
            <a:avLst/>
          </a:prstGeom>
        </p:spPr>
      </p:pic>
      <p:pic>
        <p:nvPicPr>
          <p:cNvPr id="6" name="Image 4" descr="preencoded.png">    </p:cNvPr>
          <p:cNvPicPr>
            <a:picLocks noChangeAspect="1"/>
          </p:cNvPicPr>
          <p:nvPr/>
        </p:nvPicPr>
        <p:blipFill>
          <a:blip r:embed="rId5"/>
          <a:stretch>
            <a:fillRect/>
          </a:stretch>
        </p:blipFill>
        <p:spPr>
          <a:xfrm>
            <a:off x="3304771" y="3393766"/>
            <a:ext cx="181800" cy="181800"/>
          </a:xfrm>
          <a:prstGeom prst="rect">
            <a:avLst/>
          </a:prstGeom>
        </p:spPr>
      </p:pic>
      <p:pic>
        <p:nvPicPr>
          <p:cNvPr id="7" name="Image 5" descr="preencoded.png">    </p:cNvPr>
          <p:cNvPicPr>
            <a:picLocks noChangeAspect="1"/>
          </p:cNvPicPr>
          <p:nvPr/>
        </p:nvPicPr>
        <p:blipFill>
          <a:blip r:embed="rId6"/>
          <a:stretch>
            <a:fillRect/>
          </a:stretch>
        </p:blipFill>
        <p:spPr>
          <a:xfrm>
            <a:off x="6315771" y="1699988"/>
            <a:ext cx="192000" cy="1536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Основные методы селекции животных
</a:t>
            </a:r>
            <a:endParaRPr lang="en-US" sz="2000" dirty="0"/>
          </a:p>
        </p:txBody>
      </p:sp>
      <p:sp>
        <p:nvSpPr>
          <p:cNvPr id="10"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6</a:t>
            </a:r>
            <a:endParaRPr lang="en-US" sz="700" dirty="0"/>
          </a:p>
        </p:txBody>
      </p:sp>
      <p:sp>
        <p:nvSpPr>
          <p:cNvPr id="11" name="Text 2"/>
          <p:cNvSpPr txBox="1"/>
          <p:nvPr/>
        </p:nvSpPr>
        <p:spPr>
          <a:xfrm>
            <a:off x="689874" y="1670523"/>
            <a:ext cx="2149200" cy="1344000"/>
          </a:xfrm>
          <a:prstGeom prst="rect">
            <a:avLst/>
          </a:prstGeom>
          <a:noFill/>
          <a:ln/>
        </p:spPr>
        <p:txBody>
          <a:bodyPr wrap="square" lIns="0" tIns="0" rIns="0" bIns="0" rtlCol="0" anchor="t"/>
          <a:lstStyle/>
          <a:p>
            <a:pPr algn="l" indent="0" marL="0">
              <a:lnSpc>
                <a:spcPct val="115000"/>
              </a:lnSpc>
              <a:buNone/>
            </a:pPr>
            <a:r>
              <a:rPr lang="en-US" sz="1100" b="1" dirty="0">
                <a:solidFill>
                  <a:srgbClr val="003BA6"/>
                </a:solidFill>
                <a:latin typeface="Arial" pitchFamily="34" charset="0"/>
                <a:ea typeface="Arial" pitchFamily="34" charset="-122"/>
                <a:cs typeface="Arial" pitchFamily="34" charset="-120"/>
              </a:rPr>
              <a:t>Массовый отбор
</a:t>
            </a:r>
            <a:pPr algn="l" indent="0" marL="0">
              <a:lnSpc>
                <a:spcPct val="115000"/>
              </a:lnSpc>
              <a:buNone/>
            </a:pPr>
            <a:r>
              <a:rPr lang="en-US" sz="59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Для разведения оставляют большое число животных с нужными признаками. Метод удобен, когда важен общий хозяйственный результат, а не индивидуальная ценность каждой особи.
</a:t>
            </a:r>
            <a:endParaRPr lang="en-US" sz="1100" dirty="0"/>
          </a:p>
        </p:txBody>
      </p:sp>
      <p:sp>
        <p:nvSpPr>
          <p:cNvPr id="12" name="Text 3"/>
          <p:cNvSpPr txBox="1"/>
          <p:nvPr/>
        </p:nvSpPr>
        <p:spPr>
          <a:xfrm>
            <a:off x="689874" y="3378395"/>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Инбридинг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Скрещивание близкородственных особей позволяет закрепить ценные свойства, но требует осторожности. При чрезмерном применении возрастает риск снижения жизнеспособности и накопления вредных признаков.
</a:t>
            </a:r>
            <a:endParaRPr lang="en-US" sz="1149" dirty="0"/>
          </a:p>
        </p:txBody>
      </p:sp>
      <p:sp>
        <p:nvSpPr>
          <p:cNvPr id="13" name="Text 4"/>
          <p:cNvSpPr txBox="1"/>
          <p:nvPr/>
        </p:nvSpPr>
        <p:spPr>
          <a:xfrm>
            <a:off x="3704622" y="1670534"/>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Индивидуальный отбор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Каждое животное оценивают отдельно, учитывая не только собственные качества, но и происхождение. Такой подход особенно важен в племенной работе и при ведении родословных.
</a:t>
            </a:r>
            <a:endParaRPr lang="en-US" sz="1149" dirty="0"/>
          </a:p>
        </p:txBody>
      </p:sp>
      <p:sp>
        <p:nvSpPr>
          <p:cNvPr id="14" name="Text 5"/>
          <p:cNvSpPr txBox="1"/>
          <p:nvPr/>
        </p:nvSpPr>
        <p:spPr>
          <a:xfrm>
            <a:off x="3705972" y="3378395"/>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Аутбридинг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Скрещивание неродственных линий увеличивает генетическое разнообразие. Оно часто помогает повысить устойчивость, жизнеспособность и общую приспособленность потомства к условиям среды.
</a:t>
            </a:r>
            <a:endParaRPr lang="en-US" sz="1149" dirty="0"/>
          </a:p>
        </p:txBody>
      </p:sp>
      <p:sp>
        <p:nvSpPr>
          <p:cNvPr id="15" name="Text 6"/>
          <p:cNvSpPr txBox="1"/>
          <p:nvPr/>
        </p:nvSpPr>
        <p:spPr>
          <a:xfrm>
            <a:off x="6719372" y="1670534"/>
            <a:ext cx="2149200" cy="1344000"/>
          </a:xfrm>
          <a:prstGeom prst="rect">
            <a:avLst/>
          </a:prstGeom>
          <a:noFill/>
          <a:ln/>
        </p:spPr>
        <p:txBody>
          <a:bodyPr wrap="square" lIns="0" tIns="0" rIns="0" bIns="0" rtlCol="0" anchor="t"/>
          <a:lstStyle/>
          <a:p>
            <a:pPr algn="l" indent="0" marL="0">
              <a:lnSpc>
                <a:spcPct val="115000"/>
              </a:lnSpc>
              <a:buNone/>
            </a:pPr>
            <a:r>
              <a:rPr lang="en-US" sz="1149" b="1" dirty="0">
                <a:solidFill>
                  <a:srgbClr val="003BA6"/>
                </a:solidFill>
                <a:latin typeface="Arial" pitchFamily="34" charset="0"/>
                <a:ea typeface="Arial" pitchFamily="34" charset="-122"/>
                <a:cs typeface="Arial" pitchFamily="34" charset="-120"/>
              </a:rPr>
              <a:t>Подбор пар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3" dirty="0">
                <a:solidFill>
                  <a:srgbClr val="000000"/>
                </a:solidFill>
                <a:latin typeface="Arial" pitchFamily="34" charset="0"/>
                <a:ea typeface="Arial" pitchFamily="34" charset="-122"/>
                <a:cs typeface="Arial" pitchFamily="34" charset="-120"/>
              </a:rPr>
              <a:t>Селекционер сочетает производителей так, чтобы усилить полезные признаки в потомстве. Удачный подбор помогает объединить продуктивность, здоровье и приспособленность к содержанию.
</a:t>
            </a:r>
            <a:endParaRPr lang="en-US" sz="1149"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Как селекционер получает новую линию животных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7</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Последовательность показывает, как от исходной популяции переходят к закреплению хозяйственно ценного признака.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026795"/>
            <a:ext cx="4782600" cy="1737209"/>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Породы животных и их селекционные признаки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8</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Таблица показывает, как направление селекции связано с продуктивностью и требованиями к содержанию.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Специализация повышает отдачу по одному признаку, но обычно делает породу более требовательной к уходу.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Обобщение школьных примеров селекционных направлений
</a:t>
            </a:r>
            <a:endParaRPr lang="en-US" sz="822"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Гибридизация и гетерозис у животных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9</a:t>
            </a:r>
            <a:endParaRPr lang="en-US" sz="700" dirty="0"/>
          </a:p>
        </p:txBody>
      </p:sp>
      <p:sp>
        <p:nvSpPr>
          <p:cNvPr id="10" name="Text 2"/>
          <p:cNvSpPr txBox="1"/>
          <p:nvPr/>
        </p:nvSpPr>
        <p:spPr>
          <a:xfrm>
            <a:off x="280825" y="1997100"/>
            <a:ext cx="1959600" cy="1255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Скрещивание линий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Для гибридизации подбирают животных разных пород или линий, чтобы объединить полезные признаки и получить потомство с новыми сочетаниями наследственных свойств.
</a:t>
            </a:r>
            <a:endParaRPr lang="en-US" sz="1200" dirty="0"/>
          </a:p>
        </p:txBody>
      </p:sp>
      <p:sp>
        <p:nvSpPr>
          <p:cNvPr id="11" name="Text 3"/>
          <p:cNvSpPr txBox="1"/>
          <p:nvPr/>
        </p:nvSpPr>
        <p:spPr>
          <a:xfrm>
            <a:off x="2402675" y="1997100"/>
            <a:ext cx="1994100" cy="1255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Первое поколение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Именно у гибридов первого поколения чаще всего заметен гетерозис: они быстрее растут, лучше развиваются и нередко оказываются более устойчивыми к неблагоприятным условиям.
</a:t>
            </a:r>
            <a:endParaRPr lang="en-US" sz="1200" dirty="0"/>
          </a:p>
        </p:txBody>
      </p:sp>
      <p:sp>
        <p:nvSpPr>
          <p:cNvPr id="12" name="Text 4"/>
          <p:cNvSpPr txBox="1"/>
          <p:nvPr/>
        </p:nvSpPr>
        <p:spPr>
          <a:xfrm>
            <a:off x="4559025" y="1997100"/>
            <a:ext cx="1994100" cy="1255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Практическое применение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Наибольшую роль гетерозис играет в птицеводстве и свиноводстве, где важно быстро получать продуктивное потомство с хорошей жизнеспособностью.
</a:t>
            </a:r>
            <a:endParaRPr lang="en-US" sz="1200" dirty="0"/>
          </a:p>
        </p:txBody>
      </p:sp>
      <p:sp>
        <p:nvSpPr>
          <p:cNvPr id="13" name="Text 5"/>
          <p:cNvSpPr txBox="1"/>
          <p:nvPr/>
        </p:nvSpPr>
        <p:spPr>
          <a:xfrm>
            <a:off x="6715375" y="1997100"/>
            <a:ext cx="1994100" cy="12558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Поддержание эффекта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Гетерозис не сохраняется автоматически в следующих поколениях, поэтому селекционерам приходится регулярно создавать новые гибридные сочетания.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5400" y="3119279"/>
            <a:ext cx="8593200" cy="174549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Микроорганизмы как объект селекции
</a:t>
            </a:r>
            <a:endParaRPr lang="en-US" sz="2000" dirty="0"/>
          </a:p>
        </p:txBody>
      </p:sp>
      <p:sp>
        <p:nvSpPr>
          <p:cNvPr id="9"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10</a:t>
            </a:r>
            <a:endParaRPr lang="en-US" sz="700" dirty="0"/>
          </a:p>
        </p:txBody>
      </p:sp>
      <p:sp>
        <p:nvSpPr>
          <p:cNvPr id="10" name="Text 2"/>
          <p:cNvSpPr txBox="1"/>
          <p:nvPr/>
        </p:nvSpPr>
        <p:spPr>
          <a:xfrm>
            <a:off x="2478296" y="1550126"/>
            <a:ext cx="1968300" cy="1336500"/>
          </a:xfrm>
          <a:prstGeom prst="rect">
            <a:avLst/>
          </a:prstGeom>
          <a:noFill/>
          <a:ln/>
        </p:spPr>
        <p:txBody>
          <a:bodyPr wrap="square" lIns="0" tIns="0" rIns="0" bIns="0" rtlCol="0" anchor="ctr"/>
          <a:lstStyle/>
          <a:p>
            <a:pPr algn="l" indent="0" marL="0">
              <a:lnSpc>
                <a:spcPct val="115000"/>
              </a:lnSpc>
              <a:buNone/>
            </a:pPr>
            <a:r>
              <a:rPr lang="en-US" sz="1141" b="1" dirty="0">
                <a:solidFill>
                  <a:srgbClr val="000000"/>
                </a:solidFill>
                <a:latin typeface="Arial" pitchFamily="34" charset="0"/>
                <a:ea typeface="Arial" pitchFamily="34" charset="-122"/>
                <a:cs typeface="Arial" pitchFamily="34" charset="-120"/>
              </a:rPr>
              <a:t>Промышленная ценность
</a:t>
            </a:r>
            <a:pPr algn="l" indent="0" marL="0">
              <a:lnSpc>
                <a:spcPct val="115000"/>
              </a:lnSpc>
              <a:buNone/>
            </a:pPr>
            <a:r>
              <a:rPr lang="en-US" sz="6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54" dirty="0">
                <a:solidFill>
                  <a:srgbClr val="000000"/>
                </a:solidFill>
                <a:latin typeface="Arial" pitchFamily="34" charset="0"/>
                <a:ea typeface="Arial" pitchFamily="34" charset="-122"/>
                <a:cs typeface="Arial" pitchFamily="34" charset="-120"/>
              </a:rPr>
              <a:t>Селекция микробов направлена на получение штаммов, которые активно образуют антибиотики, ферменты, витамины, аминокислоты и органические кислоты. Такие культуры называют промышленно ценными.
</a:t>
            </a:r>
            <a:endParaRPr lang="en-US" sz="1141" dirty="0"/>
          </a:p>
        </p:txBody>
      </p:sp>
      <p:sp>
        <p:nvSpPr>
          <p:cNvPr id="11" name="Text 3"/>
          <p:cNvSpPr txBox="1"/>
          <p:nvPr/>
        </p:nvSpPr>
        <p:spPr>
          <a:xfrm>
            <a:off x="4686596" y="1550126"/>
            <a:ext cx="1968300" cy="13365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Биохимические свойства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Для микробов важны скорость синтеза нужного вещества, устойчивость к накоплению собственных продуктов обмена и способность сохранять высокий выход при длительном культивировании.
</a:t>
            </a:r>
            <a:endParaRPr lang="en-US" sz="1222" dirty="0"/>
          </a:p>
        </p:txBody>
      </p:sp>
      <p:sp>
        <p:nvSpPr>
          <p:cNvPr id="12" name="Text 4"/>
          <p:cNvSpPr txBox="1"/>
          <p:nvPr/>
        </p:nvSpPr>
        <p:spPr>
          <a:xfrm>
            <a:off x="6894875" y="1550057"/>
            <a:ext cx="1968300" cy="13365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Связь с иллюстрацией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На изображении уместны клетки бактерий, дрожжей или схема биопроизводства. Такой визуальный ряд помогает увидеть, как невидимые организмы работают как настоящие биофабрики.
</a:t>
            </a:r>
            <a:endParaRPr lang="en-US" sz="1222" dirty="0"/>
          </a:p>
        </p:txBody>
      </p:sp>
      <p:sp>
        <p:nvSpPr>
          <p:cNvPr id="13" name="Text 5"/>
          <p:cNvSpPr txBox="1"/>
          <p:nvPr/>
        </p:nvSpPr>
        <p:spPr>
          <a:xfrm>
            <a:off x="270000" y="1550126"/>
            <a:ext cx="1968300" cy="1336500"/>
          </a:xfrm>
          <a:prstGeom prst="rect">
            <a:avLst/>
          </a:prstGeom>
          <a:noFill/>
          <a:ln/>
        </p:spPr>
        <p:txBody>
          <a:bodyPr wrap="square" lIns="0" tIns="0" rIns="0" bIns="0" rtlCol="0" anchor="ctr"/>
          <a:lstStyle/>
          <a:p>
            <a:pPr algn="l" indent="0" marL="0">
              <a:lnSpc>
                <a:spcPct val="115000"/>
              </a:lnSpc>
              <a:buNone/>
            </a:pPr>
            <a:r>
              <a:rPr lang="en-US" sz="1222" b="1" dirty="0">
                <a:solidFill>
                  <a:srgbClr val="000000"/>
                </a:solidFill>
                <a:latin typeface="Arial" pitchFamily="34" charset="0"/>
                <a:ea typeface="Arial" pitchFamily="34" charset="-122"/>
                <a:cs typeface="Arial" pitchFamily="34" charset="-120"/>
              </a:rPr>
              <a:t>Удобный объект
</a:t>
            </a:r>
            <a:pPr algn="l" indent="0" marL="0">
              <a:lnSpc>
                <a:spcPct val="115000"/>
              </a:lnSpc>
              <a:buNone/>
            </a:pPr>
            <a:r>
              <a:rPr lang="en-US" sz="7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Бактерии, дрожжи и плесневые грибы быстро размножаются и имеют короткий жизненный цикл. Это делает их особенно удобными для лабораторного отбора и проверки результатов.
</a:t>
            </a:r>
            <a:endParaRPr lang="en-US" sz="12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128753"/>
            <a:ext cx="8593200" cy="3744044"/>
          </a:xfrm>
          <a:prstGeom prst="rect">
            <a:avLst/>
          </a:prstGeom>
        </p:spPr>
      </p:pic>
      <p:sp>
        <p:nvSpPr>
          <p:cNvPr id="4" name="Text 0"/>
          <p:cNvSpPr txBox="1"/>
          <p:nvPr/>
        </p:nvSpPr>
        <p:spPr>
          <a:xfrm>
            <a:off x="280825" y="270000"/>
            <a:ext cx="8593200" cy="3315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Получение промышленно ценного штамма
</a:t>
            </a:r>
            <a:endParaRPr lang="en-US" sz="2000" dirty="0"/>
          </a:p>
        </p:txBody>
      </p:sp>
      <p:sp>
        <p:nvSpPr>
          <p:cNvPr id="5"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11</a:t>
            </a:r>
            <a:endParaRPr lang="en-US" sz="700" dirty="0"/>
          </a:p>
        </p:txBody>
      </p:sp>
      <p:sp>
        <p:nvSpPr>
          <p:cNvPr id="6" name="Text 2"/>
          <p:cNvSpPr txBox="1"/>
          <p:nvPr/>
        </p:nvSpPr>
        <p:spPr>
          <a:xfrm>
            <a:off x="280825" y="625800"/>
            <a:ext cx="8593200" cy="164400"/>
          </a:xfrm>
          <a:prstGeom prst="rect">
            <a:avLst/>
          </a:prstGeom>
          <a:noFill/>
          <a:ln/>
        </p:spPr>
        <p:txBody>
          <a:bodyPr wrap="square" lIns="0" tIns="0" rIns="0" bIns="0" rtlCol="0" anchor="t"/>
          <a:lstStyle/>
          <a:p>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Последовательность отбора и проверки культуры микроорганизма до сохранения лучшего варианта в коллекции
</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Методы улучшения микроорганизмов
</a:t>
            </a:r>
            <a:endParaRPr lang="en-US" sz="2000" dirty="0"/>
          </a:p>
        </p:txBody>
      </p:sp>
      <p:sp>
        <p:nvSpPr>
          <p:cNvPr id="10"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12</a:t>
            </a:r>
            <a:endParaRPr lang="en-US" sz="700" dirty="0"/>
          </a:p>
        </p:txBody>
      </p:sp>
      <p:sp>
        <p:nvSpPr>
          <p:cNvPr id="11" name="Text 2"/>
          <p:cNvSpPr txBox="1"/>
          <p:nvPr/>
        </p:nvSpPr>
        <p:spPr>
          <a:xfrm>
            <a:off x="510984" y="1125950"/>
            <a:ext cx="3876600" cy="662400"/>
          </a:xfrm>
          <a:prstGeom prst="rect">
            <a:avLst/>
          </a:prstGeom>
          <a:noFill/>
          <a:ln/>
        </p:spPr>
        <p:txBody>
          <a:bodyPr wrap="square" lIns="0" tIns="0" rIns="0" bIns="0" rtlCol="0" anchor="t"/>
          <a:lstStyle/>
          <a:p>
            <a:pPr algn="l" indent="0" marL="0">
              <a:lnSpc>
                <a:spcPct val="115000"/>
              </a:lnSpc>
              <a:buNone/>
            </a:pPr>
            <a:r>
              <a:rPr lang="en-US" sz="951" b="1" dirty="0">
                <a:solidFill>
                  <a:srgbClr val="000000"/>
                </a:solidFill>
                <a:latin typeface="Arial" pitchFamily="34" charset="0"/>
                <a:ea typeface="Arial" pitchFamily="34" charset="-122"/>
                <a:cs typeface="Arial" pitchFamily="34" charset="-120"/>
              </a:rPr>
              <a:t>Индуцированный мутагенез
</a:t>
            </a:r>
            <a:pPr algn="l" indent="0" marL="0">
              <a:lnSpc>
                <a:spcPct val="115000"/>
              </a:lnSpc>
              <a:buNone/>
            </a:pPr>
            <a:r>
              <a:rPr lang="en-US" sz="49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0" dirty="0">
                <a:solidFill>
                  <a:srgbClr val="000000"/>
                </a:solidFill>
                <a:latin typeface="Arial" pitchFamily="34" charset="0"/>
                <a:ea typeface="Arial" pitchFamily="34" charset="-122"/>
                <a:cs typeface="Arial" pitchFamily="34" charset="-120"/>
              </a:rPr>
              <a:t>Облучение или химические мутагены увеличивают число наследственных изменений, среди которых отбирают варианты с повышенным синтезом нужного вещества и приемлемой жизнеспособностью в лабораторных и промышленных условиях.
</a:t>
            </a:r>
            <a:endParaRPr lang="en-US" sz="951" dirty="0"/>
          </a:p>
        </p:txBody>
      </p:sp>
      <p:sp>
        <p:nvSpPr>
          <p:cNvPr id="12" name="Text 3"/>
          <p:cNvSpPr txBox="1"/>
          <p:nvPr/>
        </p:nvSpPr>
        <p:spPr>
          <a:xfrm>
            <a:off x="510984" y="1878316"/>
            <a:ext cx="3876600" cy="662400"/>
          </a:xfrm>
          <a:prstGeom prst="rect">
            <a:avLst/>
          </a:prstGeom>
          <a:noFill/>
          <a:ln/>
        </p:spPr>
        <p:txBody>
          <a:bodyPr wrap="square" lIns="0" tIns="0" rIns="0" bIns="0" rtlCol="0" anchor="t"/>
          <a:lstStyle/>
          <a:p>
            <a:pPr algn="l" indent="0" marL="0">
              <a:lnSpc>
                <a:spcPct val="115000"/>
              </a:lnSpc>
              <a:buNone/>
            </a:pPr>
            <a:r>
              <a:rPr lang="en-US" sz="1109" b="1" dirty="0">
                <a:solidFill>
                  <a:srgbClr val="000000"/>
                </a:solidFill>
                <a:latin typeface="Arial" pitchFamily="34" charset="0"/>
                <a:ea typeface="Arial" pitchFamily="34" charset="-122"/>
                <a:cs typeface="Arial" pitchFamily="34" charset="-120"/>
              </a:rPr>
              <a:t>Скрининг природных штаммов
</a:t>
            </a:r>
            <a:pPr algn="l" indent="0" marL="0">
              <a:lnSpc>
                <a:spcPct val="115000"/>
              </a:lnSpc>
              <a:buNone/>
            </a:pPr>
            <a:r>
              <a:rPr lang="en-US" sz="58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8" dirty="0">
                <a:solidFill>
                  <a:srgbClr val="000000"/>
                </a:solidFill>
                <a:latin typeface="Arial" pitchFamily="34" charset="0"/>
                <a:ea typeface="Arial" pitchFamily="34" charset="-122"/>
                <a:cs typeface="Arial" pitchFamily="34" charset="-120"/>
              </a:rPr>
              <a:t>Природные изоляты проверяют на селективных средах, чтобы быстро найти культуры с полезными свойствами. Такой подход особенно важен, когда нужный признак уже встречается в естественных популяциях.
</a:t>
            </a:r>
            <a:endParaRPr lang="en-US" sz="1109" dirty="0"/>
          </a:p>
        </p:txBody>
      </p:sp>
      <p:sp>
        <p:nvSpPr>
          <p:cNvPr id="13" name="Text 4"/>
          <p:cNvSpPr txBox="1"/>
          <p:nvPr/>
        </p:nvSpPr>
        <p:spPr>
          <a:xfrm>
            <a:off x="510984" y="2630681"/>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Рекомбинантная ДНК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Методы генной инженерии позволяют целенаправленно усиливать синтез продукта, добавляя или изменяя гены. Это повышает точность селекции и сокращает число бесперспективных вариантов.
</a:t>
            </a:r>
            <a:endParaRPr lang="en-US" sz="1146" dirty="0"/>
          </a:p>
        </p:txBody>
      </p:sp>
      <p:sp>
        <p:nvSpPr>
          <p:cNvPr id="14" name="Text 5"/>
          <p:cNvSpPr txBox="1"/>
          <p:nvPr/>
        </p:nvSpPr>
        <p:spPr>
          <a:xfrm>
            <a:off x="510984" y="3383034"/>
            <a:ext cx="3876600" cy="662400"/>
          </a:xfrm>
          <a:prstGeom prst="rect">
            <a:avLst/>
          </a:prstGeom>
          <a:noFill/>
          <a:ln/>
        </p:spPr>
        <p:txBody>
          <a:bodyPr wrap="square" lIns="0" tIns="0" rIns="0" bIns="0" rtlCol="0" anchor="t"/>
          <a:lstStyle/>
          <a:p>
            <a:pPr algn="l" indent="0" marL="0">
              <a:lnSpc>
                <a:spcPct val="115000"/>
              </a:lnSpc>
              <a:buNone/>
            </a:pPr>
            <a:r>
              <a:rPr lang="en-US" sz="1078" b="1" dirty="0">
                <a:solidFill>
                  <a:srgbClr val="000000"/>
                </a:solidFill>
                <a:latin typeface="Arial" pitchFamily="34" charset="0"/>
                <a:ea typeface="Arial" pitchFamily="34" charset="-122"/>
                <a:cs typeface="Arial" pitchFamily="34" charset="-120"/>
              </a:rPr>
              <a:t>Промышленная устойчивость
</a:t>
            </a:r>
            <a:pPr algn="l" indent="0" marL="0">
              <a:lnSpc>
                <a:spcPct val="115000"/>
              </a:lnSpc>
              <a:buNone/>
            </a:pPr>
            <a:r>
              <a:rPr lang="en-US" sz="56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73" dirty="0">
                <a:solidFill>
                  <a:srgbClr val="000000"/>
                </a:solidFill>
                <a:latin typeface="Arial" pitchFamily="34" charset="0"/>
                <a:ea typeface="Arial" pitchFamily="34" charset="-122"/>
                <a:cs typeface="Arial" pitchFamily="34" charset="-120"/>
              </a:rPr>
              <a:t>Для производства отбирают штаммы, устойчивые к высокой концентрации субстрата, собственным метаболитам и колебаниям температуры. Без этого культура быстро теряет продуктивность в биореакторе.
</a:t>
            </a:r>
            <a:endParaRPr lang="en-US" sz="1078" dirty="0"/>
          </a:p>
        </p:txBody>
      </p:sp>
      <p:sp>
        <p:nvSpPr>
          <p:cNvPr id="15" name="Text 6"/>
          <p:cNvSpPr txBox="1"/>
          <p:nvPr/>
        </p:nvSpPr>
        <p:spPr>
          <a:xfrm>
            <a:off x="510984" y="4135407"/>
            <a:ext cx="3876600" cy="662400"/>
          </a:xfrm>
          <a:prstGeom prst="rect">
            <a:avLst/>
          </a:prstGeom>
          <a:noFill/>
          <a:ln/>
        </p:spPr>
        <p:txBody>
          <a:bodyPr wrap="square" lIns="0" tIns="0" rIns="0" bIns="0" rtlCol="0" anchor="t"/>
          <a:lstStyle/>
          <a:p>
            <a:pPr algn="l" indent="0" marL="0">
              <a:lnSpc>
                <a:spcPct val="115000"/>
              </a:lnSpc>
              <a:buNone/>
            </a:pPr>
            <a:r>
              <a:rPr lang="en-US" sz="1104" b="1" dirty="0">
                <a:solidFill>
                  <a:srgbClr val="000000"/>
                </a:solidFill>
                <a:latin typeface="Arial" pitchFamily="34" charset="0"/>
                <a:ea typeface="Arial" pitchFamily="34" charset="-122"/>
                <a:cs typeface="Arial" pitchFamily="34" charset="-120"/>
              </a:rPr>
              <a:t>Стабильность признака
</a:t>
            </a:r>
            <a:pPr algn="l" indent="0" marL="0">
              <a:lnSpc>
                <a:spcPct val="115000"/>
              </a:lnSpc>
              <a:buNone/>
            </a:pPr>
            <a:r>
              <a:rPr lang="en-US" sz="57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4" dirty="0">
                <a:solidFill>
                  <a:srgbClr val="000000"/>
                </a:solidFill>
                <a:latin typeface="Arial" pitchFamily="34" charset="0"/>
                <a:ea typeface="Arial" pitchFamily="34" charset="-122"/>
                <a:cs typeface="Arial" pitchFamily="34" charset="-120"/>
              </a:rPr>
              <a:t>Важнейшее требование к штамму — сохранение свойства при длительном размножении. Благодаря короткому поколению микроорганизмов селекция здесь обычно идет быстрее, чем у животных.
</a:t>
            </a:r>
            <a:endParaRPr lang="en-US" sz="1104"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Продукты, получаемые с помощью селекционированных микроорганизмов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13</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Разные группы микробов дают вещества для медицины, пищевой отрасли и биотехнологии. Особенно ценны продукты, которые получают в больших объемах при контролируемом культивировании.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Диаграмма показывает, что наибольшую долю занимают антибиотики и ферменты: именно они чаще всего определяют практическую ценность промышленных штаммов.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Учебный обзор по биотехнологии; условное распределение для иллюстрации
</a:t>
            </a:r>
            <a:endParaRPr lang="en-US" sz="82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91350" y="2083061"/>
            <a:ext cx="4782600" cy="162467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Сравнение селекции животных и микроорганизмов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14</a:t>
            </a:r>
            <a:endParaRPr lang="en-US" sz="700" dirty="0"/>
          </a:p>
        </p:txBody>
      </p:sp>
      <p:sp>
        <p:nvSpPr>
          <p:cNvPr id="7" name="Text 2"/>
          <p:cNvSpPr txBox="1"/>
          <p:nvPr/>
        </p:nvSpPr>
        <p:spPr>
          <a:xfrm>
            <a:off x="280875" y="1597563"/>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Таблица показывает, как различаются объект, темп работы и подходы к отбору у двух направлений селекции.
</a:t>
            </a:r>
            <a:endParaRPr lang="en-US" sz="1022" dirty="0"/>
          </a:p>
        </p:txBody>
      </p:sp>
      <p:sp>
        <p:nvSpPr>
          <p:cNvPr id="8" name="Text 3"/>
          <p:cNvSpPr txBox="1"/>
          <p:nvPr/>
        </p:nvSpPr>
        <p:spPr>
          <a:xfrm>
            <a:off x="280875" y="2968862"/>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FFFFFF"/>
                </a:solidFill>
                <a:latin typeface="Arial" pitchFamily="34" charset="0"/>
                <a:ea typeface="Arial" pitchFamily="34" charset="-122"/>
                <a:cs typeface="Arial" pitchFamily="34" charset="-120"/>
              </a:rPr>
              <a:t>У животных селекция сложнее и длительнее, зато ориентирована на многокомпонентные хозяйственные качества. У микроорганизмов отбор быстрее и точнее по отдельным технологическим признакам.
</a:t>
            </a:r>
            <a:endParaRPr lang="en-US" sz="1022" dirty="0"/>
          </a:p>
        </p:txBody>
      </p:sp>
      <p:sp>
        <p:nvSpPr>
          <p:cNvPr id="9" name="Text 4"/>
          <p:cNvSpPr txBox="1"/>
          <p:nvPr/>
        </p:nvSpPr>
        <p:spPr>
          <a:xfrm>
            <a:off x="4091350" y="46072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FFFFFF"/>
                </a:solidFill>
                <a:latin typeface="Arial" pitchFamily="34" charset="0"/>
                <a:ea typeface="Arial" pitchFamily="34" charset="-122"/>
                <a:cs typeface="Arial" pitchFamily="34" charset="-120"/>
              </a:rPr>
              <a:t>Обобщение школьного курса биологии
</a:t>
            </a:r>
            <a:endParaRPr lang="en-US" sz="82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88925" y="1797831"/>
            <a:ext cx="368400" cy="368400"/>
          </a:xfrm>
          <a:prstGeom prst="rect">
            <a:avLst/>
          </a:prstGeom>
        </p:spPr>
      </p:pic>
      <p:pic>
        <p:nvPicPr>
          <p:cNvPr id="4" name="Image 2" descr="preencoded.png">    </p:cNvPr>
          <p:cNvPicPr>
            <a:picLocks noChangeAspect="1"/>
          </p:cNvPicPr>
          <p:nvPr/>
        </p:nvPicPr>
        <p:blipFill>
          <a:blip r:embed="rId3"/>
          <a:stretch>
            <a:fillRect/>
          </a:stretch>
        </p:blipFill>
        <p:spPr>
          <a:xfrm>
            <a:off x="2461800" y="1797831"/>
            <a:ext cx="368400" cy="368400"/>
          </a:xfrm>
          <a:prstGeom prst="rect">
            <a:avLst/>
          </a:prstGeom>
        </p:spPr>
      </p:pic>
      <p:pic>
        <p:nvPicPr>
          <p:cNvPr id="5" name="Image 3" descr="preencoded.png">    </p:cNvPr>
          <p:cNvPicPr>
            <a:picLocks noChangeAspect="1"/>
          </p:cNvPicPr>
          <p:nvPr/>
        </p:nvPicPr>
        <p:blipFill>
          <a:blip r:embed="rId4"/>
          <a:stretch>
            <a:fillRect/>
          </a:stretch>
        </p:blipFill>
        <p:spPr>
          <a:xfrm>
            <a:off x="4657700" y="1797831"/>
            <a:ext cx="322350" cy="368400"/>
          </a:xfrm>
          <a:prstGeom prst="rect">
            <a:avLst/>
          </a:prstGeom>
        </p:spPr>
      </p:pic>
      <p:pic>
        <p:nvPicPr>
          <p:cNvPr id="6" name="Image 4" descr="preencoded.png">    </p:cNvPr>
          <p:cNvPicPr>
            <a:picLocks noChangeAspect="1"/>
          </p:cNvPicPr>
          <p:nvPr/>
        </p:nvPicPr>
        <p:blipFill>
          <a:blip r:embed="rId5"/>
          <a:stretch>
            <a:fillRect/>
          </a:stretch>
        </p:blipFill>
        <p:spPr>
          <a:xfrm>
            <a:off x="6830575" y="1797831"/>
            <a:ext cx="322350" cy="3684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Современные биотехнологические методы в селекции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FFFFFF"/>
                </a:solidFill>
                <a:latin typeface="Arial" pitchFamily="34" charset="0"/>
                <a:ea typeface="Arial" pitchFamily="34" charset="-122"/>
                <a:cs typeface="Arial" pitchFamily="34" charset="-120"/>
              </a:rPr>
              <a:t>15</a:t>
            </a:r>
            <a:endParaRPr lang="en-US" sz="700" dirty="0"/>
          </a:p>
        </p:txBody>
      </p:sp>
      <p:sp>
        <p:nvSpPr>
          <p:cNvPr id="9" name="Text 2"/>
          <p:cNvSpPr txBox="1"/>
          <p:nvPr/>
        </p:nvSpPr>
        <p:spPr>
          <a:xfrm>
            <a:off x="280825"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Искусственное осеменение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Позволяет широко использовать самцов с ценными наследственными признаками и быстро распространять нужные аллели в популяции, не увеличивая число производителей на ферме.
</a:t>
            </a:r>
            <a:endParaRPr lang="en-US" sz="1300" dirty="0"/>
          </a:p>
        </p:txBody>
      </p:sp>
      <p:sp>
        <p:nvSpPr>
          <p:cNvPr id="10" name="Text 3"/>
          <p:cNvSpPr txBox="1"/>
          <p:nvPr/>
        </p:nvSpPr>
        <p:spPr>
          <a:xfrm>
            <a:off x="2453697"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Эмбриотрансфер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Дает возможность получать больше потомства от особенно продуктивных самок и ускорять размножение ценных линий, когда нужны высокие темпы селекционной работы.
</a:t>
            </a:r>
            <a:endParaRPr lang="en-US" sz="1300" dirty="0"/>
          </a:p>
        </p:txBody>
      </p:sp>
      <p:sp>
        <p:nvSpPr>
          <p:cNvPr id="11" name="Text 4"/>
          <p:cNvSpPr txBox="1"/>
          <p:nvPr/>
        </p:nvSpPr>
        <p:spPr>
          <a:xfrm>
            <a:off x="4626569"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Геномная оценка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Позволяет выявлять животных с желательными генетическими вариантами еще до проявления признаков. Это повышает точность отбора и уменьшает число ошибок на ранних этапах.
</a:t>
            </a:r>
            <a:endParaRPr lang="en-US" sz="1300" dirty="0"/>
          </a:p>
        </p:txBody>
      </p:sp>
      <p:sp>
        <p:nvSpPr>
          <p:cNvPr id="12" name="Text 5"/>
          <p:cNvSpPr txBox="1"/>
          <p:nvPr/>
        </p:nvSpPr>
        <p:spPr>
          <a:xfrm>
            <a:off x="6799441" y="2394191"/>
            <a:ext cx="2074500" cy="1924500"/>
          </a:xfrm>
          <a:prstGeom prst="rect">
            <a:avLst/>
          </a:prstGeom>
          <a:noFill/>
          <a:ln/>
        </p:spPr>
        <p:txBody>
          <a:bodyPr wrap="square" lIns="0" tIns="0" rIns="0" bIns="0" rtlCol="0" anchor="t"/>
          <a:lstStyle/>
          <a:p>
            <a:pPr algn="l" indent="0" marL="0">
              <a:lnSpc>
                <a:spcPct val="115000"/>
              </a:lnSpc>
              <a:buNone/>
            </a:pPr>
            <a:r>
              <a:rPr lang="en-US" sz="1300" b="1" dirty="0">
                <a:solidFill>
                  <a:srgbClr val="FFFFFF"/>
                </a:solidFill>
                <a:latin typeface="Arial" pitchFamily="34" charset="0"/>
                <a:ea typeface="Arial" pitchFamily="34" charset="-122"/>
                <a:cs typeface="Arial" pitchFamily="34" charset="-120"/>
              </a:rPr>
              <a:t>Банки и редактирование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Для микроорганизмов используют коллекции штаммов, автоматический скрининг и редактирование генома. Эти инструменты ускоряют поиск удачных вариантов и помогают сохранять их свойства.
</a:t>
            </a:r>
            <a:endParaRPr lang="en-US" sz="13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Ограничения и риски селекции
</a:t>
            </a:r>
            <a:endParaRPr lang="en-US" sz="2000" dirty="0"/>
          </a:p>
        </p:txBody>
      </p:sp>
      <p:sp>
        <p:nvSpPr>
          <p:cNvPr id="8"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16</a:t>
            </a:r>
            <a:endParaRPr lang="en-US" sz="700" dirty="0"/>
          </a:p>
        </p:txBody>
      </p:sp>
      <p:sp>
        <p:nvSpPr>
          <p:cNvPr id="9" name="Text 2"/>
          <p:cNvSpPr txBox="1"/>
          <p:nvPr/>
        </p:nvSpPr>
        <p:spPr>
          <a:xfrm>
            <a:off x="280825" y="2102050"/>
            <a:ext cx="4410000" cy="819300"/>
          </a:xfrm>
          <a:prstGeom prst="rect">
            <a:avLst/>
          </a:prstGeom>
          <a:noFill/>
          <a:ln/>
        </p:spPr>
        <p:txBody>
          <a:bodyPr wrap="square" lIns="0" tIns="0" rIns="0" bIns="0" rtlCol="0" anchor="ctr"/>
          <a:lstStyle/>
          <a:p>
            <a:pPr algn="l" indent="0" marL="0">
              <a:lnSpc>
                <a:spcPct val="115000"/>
              </a:lnSpc>
              <a:buNone/>
            </a:pPr>
            <a:r>
              <a:rPr lang="en-US" sz="1235" b="1" dirty="0">
                <a:solidFill>
                  <a:srgbClr val="000000"/>
                </a:solidFill>
                <a:latin typeface="Arial" pitchFamily="34" charset="0"/>
                <a:ea typeface="Arial" pitchFamily="34" charset="-122"/>
                <a:cs typeface="Arial" pitchFamily="34" charset="-120"/>
              </a:rPr>
              <a:t>Сужение отбора
</a:t>
            </a:r>
            <a:pPr algn="l" indent="0" marL="0">
              <a:lnSpc>
                <a:spcPct val="115000"/>
              </a:lnSpc>
              <a:buNone/>
            </a:pPr>
            <a:r>
              <a:rPr lang="en-US" sz="768"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Если селекция ведется лишь по одному признаку, другие качества нередко ухудшаются. Так, рост продуктивности может сопровождаться снижением выносливости или устойчивости к болезням.
</a:t>
            </a:r>
            <a:endParaRPr lang="en-US" sz="1235" dirty="0"/>
          </a:p>
        </p:txBody>
      </p:sp>
      <p:sp>
        <p:nvSpPr>
          <p:cNvPr id="10" name="Text 3"/>
          <p:cNvSpPr txBox="1"/>
          <p:nvPr/>
        </p:nvSpPr>
        <p:spPr>
          <a:xfrm>
            <a:off x="280825" y="3078151"/>
            <a:ext cx="4410000" cy="819300"/>
          </a:xfrm>
          <a:prstGeom prst="rect">
            <a:avLst/>
          </a:prstGeom>
          <a:noFill/>
          <a:ln/>
        </p:spPr>
        <p:txBody>
          <a:bodyPr wrap="square" lIns="0" tIns="0" rIns="0" bIns="0" rtlCol="0" anchor="ctr"/>
          <a:lstStyle/>
          <a:p>
            <a:pPr algn="l" indent="0" marL="0">
              <a:lnSpc>
                <a:spcPct val="115000"/>
              </a:lnSpc>
              <a:buNone/>
            </a:pPr>
            <a:r>
              <a:rPr lang="en-US" sz="1176" b="1" dirty="0">
                <a:solidFill>
                  <a:srgbClr val="000000"/>
                </a:solidFill>
                <a:latin typeface="Arial" pitchFamily="34" charset="0"/>
                <a:ea typeface="Arial" pitchFamily="34" charset="-122"/>
                <a:cs typeface="Arial" pitchFamily="34" charset="-120"/>
              </a:rPr>
              <a:t>Потеря свойств штамма
</a:t>
            </a:r>
            <a:pPr algn="l" indent="0" marL="0">
              <a:lnSpc>
                <a:spcPct val="115000"/>
              </a:lnSpc>
              <a:buNone/>
            </a:pPr>
            <a:r>
              <a:rPr lang="en-US" sz="73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98" dirty="0">
                <a:solidFill>
                  <a:srgbClr val="000000"/>
                </a:solidFill>
                <a:latin typeface="Arial" pitchFamily="34" charset="0"/>
                <a:ea typeface="Arial" pitchFamily="34" charset="-122"/>
                <a:cs typeface="Arial" pitchFamily="34" charset="-120"/>
              </a:rPr>
              <a:t>У микроорганизмов при длительном культивировании возможны спад продуктивности и нестабильность наследственных признаков. Поэтому промышленную культуру регулярно проверяют и обновляют из коллекции.
</a:t>
            </a:r>
            <a:endParaRPr lang="en-US" sz="1176" dirty="0"/>
          </a:p>
        </p:txBody>
      </p:sp>
      <p:sp>
        <p:nvSpPr>
          <p:cNvPr id="11" name="Text 4"/>
          <p:cNvSpPr txBox="1"/>
          <p:nvPr/>
        </p:nvSpPr>
        <p:spPr>
          <a:xfrm>
            <a:off x="280825" y="4054231"/>
            <a:ext cx="4410000" cy="819300"/>
          </a:xfrm>
          <a:prstGeom prst="rect">
            <a:avLst/>
          </a:prstGeom>
          <a:noFill/>
          <a:ln/>
        </p:spPr>
        <p:txBody>
          <a:bodyPr wrap="square" lIns="0" tIns="0" rIns="0" bIns="0" rtlCol="0" anchor="ctr"/>
          <a:lstStyle/>
          <a:p>
            <a:pPr algn="l" indent="0" marL="0">
              <a:lnSpc>
                <a:spcPct val="115000"/>
              </a:lnSpc>
              <a:buNone/>
            </a:pPr>
            <a:r>
              <a:rPr lang="en-US" sz="1286" b="1" dirty="0">
                <a:solidFill>
                  <a:srgbClr val="000000"/>
                </a:solidFill>
                <a:latin typeface="Arial" pitchFamily="34" charset="0"/>
                <a:ea typeface="Arial" pitchFamily="34" charset="-122"/>
                <a:cs typeface="Arial" pitchFamily="34" charset="-120"/>
              </a:rPr>
              <a:t>Биоэтика и безопасность
</a:t>
            </a:r>
            <a:pPr algn="l" indent="0" marL="0">
              <a:lnSpc>
                <a:spcPct val="115000"/>
              </a:lnSpc>
              <a:buNone/>
            </a:pPr>
            <a:r>
              <a:rPr lang="en-US" sz="79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91" dirty="0">
                <a:solidFill>
                  <a:srgbClr val="000000"/>
                </a:solidFill>
                <a:latin typeface="Arial" pitchFamily="34" charset="0"/>
                <a:ea typeface="Arial" pitchFamily="34" charset="-122"/>
                <a:cs typeface="Arial" pitchFamily="34" charset="-120"/>
              </a:rPr>
              <a:t>Работа с животными и измененными культурами требует учета их благополучия, а также строгих мер биобезопасности. Это предотвращает нежелательные последствия для человека и среды.
</a:t>
            </a:r>
            <a:endParaRPr lang="en-US" sz="1286" dirty="0"/>
          </a:p>
        </p:txBody>
      </p:sp>
      <p:sp>
        <p:nvSpPr>
          <p:cNvPr id="12" name="Text 5"/>
          <p:cNvSpPr txBox="1"/>
          <p:nvPr/>
        </p:nvSpPr>
        <p:spPr>
          <a:xfrm>
            <a:off x="280825" y="1125950"/>
            <a:ext cx="4410000" cy="819300"/>
          </a:xfrm>
          <a:prstGeom prst="rect">
            <a:avLst/>
          </a:prstGeom>
          <a:noFill/>
          <a:ln/>
        </p:spPr>
        <p:txBody>
          <a:bodyPr wrap="square" lIns="0" tIns="0" rIns="0" bIns="0" rtlCol="0" anchor="ctr"/>
          <a:lstStyle/>
          <a:p>
            <a:pPr algn="l" indent="0" marL="0">
              <a:lnSpc>
                <a:spcPct val="115000"/>
              </a:lnSpc>
              <a:buNone/>
            </a:pPr>
            <a:r>
              <a:rPr lang="en-US" sz="1118" b="1" dirty="0">
                <a:solidFill>
                  <a:srgbClr val="000000"/>
                </a:solidFill>
                <a:latin typeface="Arial" pitchFamily="34" charset="0"/>
                <a:ea typeface="Arial" pitchFamily="34" charset="-122"/>
                <a:cs typeface="Arial" pitchFamily="34" charset="-120"/>
              </a:rPr>
              <a:t>Опасность инбридинга
</a:t>
            </a:r>
            <a:pPr algn="l" indent="0" marL="0">
              <a:lnSpc>
                <a:spcPct val="115000"/>
              </a:lnSpc>
              <a:buNone/>
            </a:pPr>
            <a:r>
              <a:rPr lang="en-US" sz="695"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49" dirty="0">
                <a:solidFill>
                  <a:srgbClr val="000000"/>
                </a:solidFill>
                <a:latin typeface="Arial" pitchFamily="34" charset="0"/>
                <a:ea typeface="Arial" pitchFamily="34" charset="-122"/>
                <a:cs typeface="Arial" pitchFamily="34" charset="-120"/>
              </a:rPr>
              <a:t>Чрезмерное близкородственное скрещивание может снижать жизнеспособность, уменьшать плодовитость и усиливать проявление вредных наследственных признаков, поэтому его применяют только осторожно и под контролем.
</a:t>
            </a:r>
            <a:endParaRPr lang="en-US" sz="1118"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70000" y="1217423"/>
            <a:ext cx="4782600" cy="332495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Значение селекции для экономики и продовольствия
</a:t>
            </a:r>
            <a:endParaRPr lang="en-US" sz="2000" dirty="0"/>
          </a:p>
        </p:txBody>
      </p:sp>
      <p:sp>
        <p:nvSpPr>
          <p:cNvPr id="6"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17</a:t>
            </a:r>
            <a:endParaRPr lang="en-US" sz="700" dirty="0"/>
          </a:p>
        </p:txBody>
      </p:sp>
      <p:sp>
        <p:nvSpPr>
          <p:cNvPr id="7" name="Text 2"/>
          <p:cNvSpPr txBox="1"/>
          <p:nvPr/>
        </p:nvSpPr>
        <p:spPr>
          <a:xfrm>
            <a:off x="5409025" y="1597588"/>
            <a:ext cx="3465000" cy="12243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Селекционные достижения влияют не только на биологические свойства организмов, но и на себестоимость продукции, устойчивость хозяйств и доступность лекарственных и пищевых компонентов.
</a:t>
            </a:r>
            <a:endParaRPr lang="en-US" sz="1022" dirty="0"/>
          </a:p>
        </p:txBody>
      </p:sp>
      <p:sp>
        <p:nvSpPr>
          <p:cNvPr id="8" name="Text 3"/>
          <p:cNvSpPr txBox="1"/>
          <p:nvPr/>
        </p:nvSpPr>
        <p:spPr>
          <a:xfrm>
            <a:off x="5409025" y="2968887"/>
            <a:ext cx="3465000" cy="12243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Рост полезных показателей сопровождается снижением затрат и более рациональным использованием ресурсов, поэтому селекция напрямую поддерживает продовольственную и промышленную эффективность.
</a:t>
            </a:r>
            <a:endParaRPr lang="en-US" sz="1022" dirty="0"/>
          </a:p>
        </p:txBody>
      </p:sp>
      <p:sp>
        <p:nvSpPr>
          <p:cNvPr id="9" name="Text 4"/>
          <p:cNvSpPr txBox="1"/>
          <p:nvPr/>
        </p:nvSpPr>
        <p:spPr>
          <a:xfrm>
            <a:off x="270000" y="4591701"/>
            <a:ext cx="4782600" cy="235200"/>
          </a:xfrm>
          <a:prstGeom prst="rect">
            <a:avLst/>
          </a:prstGeom>
          <a:noFill/>
          <a:ln/>
        </p:spPr>
        <p:txBody>
          <a:bodyPr wrap="square" lIns="0" tIns="0" rIns="0" bIns="0" rtlCol="0" anchor="t"/>
          <a:lstStyle/>
          <a:p>
            <a:pPr algn="l" indent="0" marL="0">
              <a:lnSpc>
                <a:spcPct val="115000"/>
              </a:lnSpc>
              <a:buNone/>
            </a:pPr>
            <a:r>
              <a:rPr lang="en-US" sz="822" dirty="0">
                <a:solidFill>
                  <a:srgbClr val="000000"/>
                </a:solidFill>
                <a:latin typeface="Arial" pitchFamily="34" charset="0"/>
                <a:ea typeface="Arial" pitchFamily="34" charset="-122"/>
                <a:cs typeface="Arial" pitchFamily="34" charset="-120"/>
              </a:rPr>
              <a:t>Учебное обобщение по биологии и биотехнологии; условные индексы для демонстрации тренда
</a:t>
            </a:r>
            <a:endParaRPr lang="en-US" sz="82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70000" y="2708083"/>
            <a:ext cx="8593200" cy="216508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Примеры селекции в реальной жизни
</a:t>
            </a:r>
            <a:endParaRPr lang="en-US" sz="2000" dirty="0"/>
          </a:p>
        </p:txBody>
      </p:sp>
      <p:sp>
        <p:nvSpPr>
          <p:cNvPr id="11"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18</a:t>
            </a:r>
            <a:endParaRPr lang="en-US" sz="700" dirty="0"/>
          </a:p>
        </p:txBody>
      </p:sp>
      <p:sp>
        <p:nvSpPr>
          <p:cNvPr id="12" name="Text 2"/>
          <p:cNvSpPr txBox="1"/>
          <p:nvPr/>
        </p:nvSpPr>
        <p:spPr>
          <a:xfrm>
            <a:off x="270062" y="1449450"/>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Молочное скотоводство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Молочные породы коров дают высокий удой и используются там, где важны объем и качество молока. Их содержание требует точного кормления, регулярного контроля здоровья и хороших условий ухода.
</a:t>
            </a:r>
            <a:endParaRPr lang="en-US" sz="1022" dirty="0"/>
          </a:p>
        </p:txBody>
      </p:sp>
      <p:sp>
        <p:nvSpPr>
          <p:cNvPr id="13" name="Text 3"/>
          <p:cNvSpPr txBox="1"/>
          <p:nvPr/>
        </p:nvSpPr>
        <p:spPr>
          <a:xfrm>
            <a:off x="2000807" y="1449462"/>
            <a:ext cx="1670100" cy="1160100"/>
          </a:xfrm>
          <a:prstGeom prst="rect">
            <a:avLst/>
          </a:prstGeom>
          <a:noFill/>
          <a:ln/>
        </p:spPr>
        <p:txBody>
          <a:bodyPr wrap="square" lIns="0" tIns="0" rIns="0" bIns="0" rtlCol="0" anchor="t"/>
          <a:lstStyle/>
          <a:p>
            <a:pPr algn="l" indent="0" marL="0">
              <a:lnSpc>
                <a:spcPct val="115000"/>
              </a:lnSpc>
              <a:buNone/>
            </a:pPr>
            <a:r>
              <a:rPr lang="en-US" sz="1022" b="1" dirty="0">
                <a:solidFill>
                  <a:srgbClr val="000000"/>
                </a:solidFill>
                <a:latin typeface="Arial" pitchFamily="34" charset="0"/>
                <a:ea typeface="Arial" pitchFamily="34" charset="-122"/>
                <a:cs typeface="Arial" pitchFamily="34" charset="-120"/>
              </a:rPr>
              <a:t>Бройлерные кроссы
</a:t>
            </a:r>
            <a:pPr algn="l" indent="0" marL="0">
              <a:lnSpc>
                <a:spcPct val="115000"/>
              </a:lnSpc>
              <a:buNone/>
            </a:pPr>
            <a:r>
              <a:rPr lang="en-US" sz="522"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22" dirty="0">
                <a:solidFill>
                  <a:srgbClr val="000000"/>
                </a:solidFill>
                <a:latin typeface="Arial" pitchFamily="34" charset="0"/>
                <a:ea typeface="Arial" pitchFamily="34" charset="-122"/>
                <a:cs typeface="Arial" pitchFamily="34" charset="-120"/>
              </a:rPr>
              <a:t>Бройлерные кроссы кур растут очень быстро и эффективно превращают корм в мясо. Именно поэтому они широко применяются в промышленном птицеводстве и обеспечивают стабильный выпуск продукции.
</a:t>
            </a:r>
            <a:endParaRPr lang="en-US" sz="1022" dirty="0"/>
          </a:p>
        </p:txBody>
      </p:sp>
      <p:sp>
        <p:nvSpPr>
          <p:cNvPr id="14" name="Text 4"/>
          <p:cNvSpPr txBox="1"/>
          <p:nvPr/>
        </p:nvSpPr>
        <p:spPr>
          <a:xfrm>
            <a:off x="3731552" y="1449462"/>
            <a:ext cx="1670100" cy="1160100"/>
          </a:xfrm>
          <a:prstGeom prst="rect">
            <a:avLst/>
          </a:prstGeom>
          <a:noFill/>
          <a:ln/>
        </p:spPr>
        <p:txBody>
          <a:bodyPr wrap="square" lIns="0" tIns="0" rIns="0" bIns="0" rtlCol="0" anchor="t"/>
          <a:lstStyle/>
          <a:p>
            <a:pPr algn="l" indent="0" marL="0">
              <a:lnSpc>
                <a:spcPct val="115000"/>
              </a:lnSpc>
              <a:buNone/>
            </a:pPr>
            <a:r>
              <a:rPr lang="en-US" sz="999" b="1" dirty="0">
                <a:solidFill>
                  <a:srgbClr val="000000"/>
                </a:solidFill>
                <a:latin typeface="Arial" pitchFamily="34" charset="0"/>
                <a:ea typeface="Arial" pitchFamily="34" charset="-122"/>
                <a:cs typeface="Arial" pitchFamily="34" charset="-120"/>
              </a:rPr>
              <a:t>Мясное свиноводство
</a:t>
            </a:r>
            <a:pPr algn="l" indent="0" marL="0">
              <a:lnSpc>
                <a:spcPct val="115000"/>
              </a:lnSpc>
              <a:buNone/>
            </a:pPr>
            <a:r>
              <a:rPr lang="en-US" sz="51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3" dirty="0">
                <a:solidFill>
                  <a:srgbClr val="000000"/>
                </a:solidFill>
                <a:latin typeface="Arial" pitchFamily="34" charset="0"/>
                <a:ea typeface="Arial" pitchFamily="34" charset="-122"/>
                <a:cs typeface="Arial" pitchFamily="34" charset="-120"/>
              </a:rPr>
              <a:t>Породы свиней мясного направления ценятся за быстрый набор массы, хороший выход мяса и удобство промышленного разведения. Селекция позволяет сочетать эти качества с устойчивостью к условиям содержания.
</a:t>
            </a:r>
            <a:endParaRPr lang="en-US" sz="999" dirty="0"/>
          </a:p>
        </p:txBody>
      </p:sp>
      <p:sp>
        <p:nvSpPr>
          <p:cNvPr id="15" name="Text 5"/>
          <p:cNvSpPr txBox="1"/>
          <p:nvPr/>
        </p:nvSpPr>
        <p:spPr>
          <a:xfrm>
            <a:off x="5462294" y="1449462"/>
            <a:ext cx="1670100" cy="1160100"/>
          </a:xfrm>
          <a:prstGeom prst="rect">
            <a:avLst/>
          </a:prstGeom>
          <a:noFill/>
          <a:ln/>
        </p:spPr>
        <p:txBody>
          <a:bodyPr wrap="square" lIns="0" tIns="0" rIns="0" bIns="0" rtlCol="0" anchor="t"/>
          <a:lstStyle/>
          <a:p>
            <a:pPr algn="l" indent="0" marL="0">
              <a:lnSpc>
                <a:spcPct val="115000"/>
              </a:lnSpc>
              <a:buNone/>
            </a:pPr>
            <a:r>
              <a:rPr lang="en-US" sz="999" b="1" dirty="0">
                <a:solidFill>
                  <a:srgbClr val="000000"/>
                </a:solidFill>
                <a:latin typeface="Arial" pitchFamily="34" charset="0"/>
                <a:ea typeface="Arial" pitchFamily="34" charset="-122"/>
                <a:cs typeface="Arial" pitchFamily="34" charset="-120"/>
              </a:rPr>
              <a:t>Хлебопечение и кисломолочные продукты
</a:t>
            </a:r>
            <a:pPr algn="l" indent="0" marL="0">
              <a:lnSpc>
                <a:spcPct val="115000"/>
              </a:lnSpc>
              <a:buNone/>
            </a:pPr>
            <a:r>
              <a:rPr lang="en-US" sz="51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03" dirty="0">
                <a:solidFill>
                  <a:srgbClr val="000000"/>
                </a:solidFill>
                <a:latin typeface="Arial" pitchFamily="34" charset="0"/>
                <a:ea typeface="Arial" pitchFamily="34" charset="-122"/>
                <a:cs typeface="Arial" pitchFamily="34" charset="-120"/>
              </a:rPr>
              <a:t>Дрожжи обеспечивают подъем теста, а бактерии участвуют в производстве йогурта и кефира. Эти микробы показывают, что селекция влияет и на повседневное питание.
</a:t>
            </a:r>
            <a:endParaRPr lang="en-US" sz="999" dirty="0"/>
          </a:p>
        </p:txBody>
      </p:sp>
      <p:sp>
        <p:nvSpPr>
          <p:cNvPr id="16" name="Text 6"/>
          <p:cNvSpPr txBox="1"/>
          <p:nvPr/>
        </p:nvSpPr>
        <p:spPr>
          <a:xfrm>
            <a:off x="7193026" y="1449462"/>
            <a:ext cx="1670100" cy="1160100"/>
          </a:xfrm>
          <a:prstGeom prst="rect">
            <a:avLst/>
          </a:prstGeom>
          <a:noFill/>
          <a:ln/>
        </p:spPr>
        <p:txBody>
          <a:bodyPr wrap="square" lIns="0" tIns="0" rIns="0" bIns="0" rtlCol="0" anchor="t"/>
          <a:lstStyle/>
          <a:p>
            <a:pPr algn="l" indent="0" marL="0">
              <a:lnSpc>
                <a:spcPct val="115000"/>
              </a:lnSpc>
              <a:buNone/>
            </a:pPr>
            <a:r>
              <a:rPr lang="en-US" sz="962" b="1" dirty="0">
                <a:solidFill>
                  <a:srgbClr val="000000"/>
                </a:solidFill>
                <a:latin typeface="Arial" pitchFamily="34" charset="0"/>
                <a:ea typeface="Arial" pitchFamily="34" charset="-122"/>
                <a:cs typeface="Arial" pitchFamily="34" charset="-120"/>
              </a:rPr>
              <a:t>Медицина и биотехнология
</a:t>
            </a:r>
            <a:pPr algn="l" indent="0" marL="0">
              <a:lnSpc>
                <a:spcPct val="115000"/>
              </a:lnSpc>
              <a:buNone/>
            </a:pPr>
            <a:r>
              <a:rPr lang="en-US" sz="4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774" dirty="0">
                <a:solidFill>
                  <a:srgbClr val="000000"/>
                </a:solidFill>
                <a:latin typeface="Arial" pitchFamily="34" charset="0"/>
                <a:ea typeface="Arial" pitchFamily="34" charset="-122"/>
                <a:cs typeface="Arial" pitchFamily="34" charset="-120"/>
              </a:rPr>
              <a:t>Селекционированные микроорганизмы применяют для получения антибиотиков и ферментов. Такие примеры особенно важны, потому что школьный материал напрямую связан с лечением и современным производством.
</a:t>
            </a:r>
            <a:endParaRPr lang="en-US" sz="96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80825" y="270000"/>
            <a:ext cx="8593200" cy="440100"/>
          </a:xfrm>
          <a:prstGeom prst="rect">
            <a:avLst/>
          </a:prstGeom>
          <a:noFill/>
          <a:ln/>
        </p:spPr>
        <p:txBody>
          <a:bodyPr wrap="square" lIns="0" tIns="0" rIns="0" bIns="0" rtlCol="0" anchor="t"/>
          <a:lstStyle/>
          <a:p>
            <a:pPr algn="l" indent="0" marL="0">
              <a:lnSpc>
                <a:spcPct val="80000"/>
              </a:lnSpc>
              <a:buNone/>
            </a:pPr>
            <a:r>
              <a:rPr lang="en-US" sz="2000" b="1" dirty="0">
                <a:solidFill>
                  <a:srgbClr val="FFFFFF"/>
                </a:solidFill>
                <a:latin typeface="Arial" pitchFamily="34" charset="0"/>
                <a:ea typeface="Arial" pitchFamily="34" charset="-122"/>
                <a:cs typeface="Arial" pitchFamily="34" charset="-120"/>
              </a:rPr>
              <a:t>Ключевые условия успешной селекции
</a:t>
            </a:r>
            <a:endParaRPr lang="en-US" sz="2000" dirty="0"/>
          </a:p>
        </p:txBody>
      </p:sp>
      <p:sp>
        <p:nvSpPr>
          <p:cNvPr id="10" name="Text 1"/>
          <p:cNvSpPr txBox="1"/>
          <p:nvPr/>
        </p:nvSpPr>
        <p:spPr>
          <a:xfrm>
            <a:off x="6879875" y="4923775"/>
            <a:ext cx="1994100" cy="142200"/>
          </a:xfrm>
          <a:prstGeom prst="rect">
            <a:avLst/>
          </a:prstGeom>
          <a:noFill/>
          <a:ln/>
        </p:spPr>
        <p:txBody>
          <a:bodyPr wrap="square" lIns="0" tIns="0" rIns="0" bIns="0" rtlCol="0" anchor="ctr"/>
          <a:lstStyle/>
          <a:p>
            <a:pPr algn="r" indent="0" marL="0">
              <a:lnSpc>
                <a:spcPct val="115000"/>
              </a:lnSpc>
              <a:buNone/>
            </a:pPr>
            <a:r>
              <a:rPr lang="en-US" sz="700" dirty="0">
                <a:solidFill>
                  <a:srgbClr val="78909C"/>
                </a:solidFill>
                <a:latin typeface="Arial" pitchFamily="34" charset="0"/>
                <a:ea typeface="Arial" pitchFamily="34" charset="-122"/>
                <a:cs typeface="Arial" pitchFamily="34" charset="-120"/>
              </a:rPr>
              <a:t>19</a:t>
            </a:r>
            <a:endParaRPr lang="en-US" sz="700" dirty="0"/>
          </a:p>
        </p:txBody>
      </p:sp>
      <p:sp>
        <p:nvSpPr>
          <p:cNvPr id="11" name="Text 2"/>
          <p:cNvSpPr txBox="1"/>
          <p:nvPr/>
        </p:nvSpPr>
        <p:spPr>
          <a:xfrm>
            <a:off x="510984" y="1125950"/>
            <a:ext cx="3876600" cy="662400"/>
          </a:xfrm>
          <a:prstGeom prst="rect">
            <a:avLst/>
          </a:prstGeom>
          <a:noFill/>
          <a:ln/>
        </p:spPr>
        <p:txBody>
          <a:bodyPr wrap="square" lIns="0" tIns="0" rIns="0" bIns="0" rtlCol="0" anchor="t"/>
          <a:lstStyle/>
          <a:p>
            <a:pPr algn="l" indent="0" marL="0">
              <a:lnSpc>
                <a:spcPct val="115000"/>
              </a:lnSpc>
              <a:buNone/>
            </a:pPr>
            <a:r>
              <a:rPr lang="en-US" sz="1128" b="1" dirty="0">
                <a:solidFill>
                  <a:srgbClr val="000000"/>
                </a:solidFill>
                <a:latin typeface="Arial" pitchFamily="34" charset="0"/>
                <a:ea typeface="Arial" pitchFamily="34" charset="-122"/>
                <a:cs typeface="Arial" pitchFamily="34" charset="-120"/>
              </a:rPr>
              <a:t>Наследственная изменчивость
</a:t>
            </a:r>
            <a:pPr algn="l" indent="0" marL="0">
              <a:lnSpc>
                <a:spcPct val="115000"/>
              </a:lnSpc>
              <a:buNone/>
            </a:pPr>
            <a:r>
              <a:rPr lang="en-US" sz="59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14" dirty="0">
                <a:solidFill>
                  <a:srgbClr val="000000"/>
                </a:solidFill>
                <a:latin typeface="Arial" pitchFamily="34" charset="0"/>
                <a:ea typeface="Arial" pitchFamily="34" charset="-122"/>
                <a:cs typeface="Arial" pitchFamily="34" charset="-120"/>
              </a:rPr>
              <a:t>Без разнообразия наследственных признаков отбор невозможен. Селекционер работает только с материалом, в котором уже есть различия по нужным свойствам, иначе улучшать популяцию не из чего.
</a:t>
            </a:r>
            <a:endParaRPr lang="en-US" sz="1128" dirty="0"/>
          </a:p>
        </p:txBody>
      </p:sp>
      <p:sp>
        <p:nvSpPr>
          <p:cNvPr id="12" name="Text 3"/>
          <p:cNvSpPr txBox="1"/>
          <p:nvPr/>
        </p:nvSpPr>
        <p:spPr>
          <a:xfrm>
            <a:off x="510984" y="1878316"/>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Четкая цель отбора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Результат зависит от того, какой признак выбран главным: продуктивность, устойчивость, качество продукции или скорость роста. Размытая цель приводит к случайным и слабым результатам.
</a:t>
            </a:r>
            <a:endParaRPr lang="en-US" sz="1146" dirty="0"/>
          </a:p>
        </p:txBody>
      </p:sp>
      <p:sp>
        <p:nvSpPr>
          <p:cNvPr id="13" name="Text 4"/>
          <p:cNvSpPr txBox="1"/>
          <p:nvPr/>
        </p:nvSpPr>
        <p:spPr>
          <a:xfrm>
            <a:off x="510984" y="2630681"/>
            <a:ext cx="3876600" cy="662400"/>
          </a:xfrm>
          <a:prstGeom prst="rect">
            <a:avLst/>
          </a:prstGeom>
          <a:noFill/>
          <a:ln/>
        </p:spPr>
        <p:txBody>
          <a:bodyPr wrap="square" lIns="0" tIns="0" rIns="0" bIns="0" rtlCol="0" anchor="t"/>
          <a:lstStyle/>
          <a:p>
            <a:pPr algn="l" indent="0" marL="0">
              <a:lnSpc>
                <a:spcPct val="115000"/>
              </a:lnSpc>
              <a:buNone/>
            </a:pPr>
            <a:r>
              <a:rPr lang="en-US" sz="1146" b="1" dirty="0">
                <a:solidFill>
                  <a:srgbClr val="000000"/>
                </a:solidFill>
                <a:latin typeface="Arial" pitchFamily="34" charset="0"/>
                <a:ea typeface="Arial" pitchFamily="34" charset="-122"/>
                <a:cs typeface="Arial" pitchFamily="34" charset="-120"/>
              </a:rPr>
              <a:t>Систематическая проверка
</a:t>
            </a:r>
            <a:pPr algn="l" indent="0" marL="0">
              <a:lnSpc>
                <a:spcPct val="115000"/>
              </a:lnSpc>
              <a:buNone/>
            </a:pPr>
            <a:r>
              <a:rPr lang="en-US" sz="60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28" dirty="0">
                <a:solidFill>
                  <a:srgbClr val="000000"/>
                </a:solidFill>
                <a:latin typeface="Arial" pitchFamily="34" charset="0"/>
                <a:ea typeface="Arial" pitchFamily="34" charset="-122"/>
                <a:cs typeface="Arial" pitchFamily="34" charset="-120"/>
              </a:rPr>
              <a:t>Недостаточно отобрать удачную особь один раз. Нужно многократно оценивать потомство, сравнивать линии и отслеживать, сохраняется ли нужный признак в следующих поколениях.
</a:t>
            </a:r>
            <a:endParaRPr lang="en-US" sz="1146" dirty="0"/>
          </a:p>
        </p:txBody>
      </p:sp>
      <p:sp>
        <p:nvSpPr>
          <p:cNvPr id="14" name="Text 5"/>
          <p:cNvSpPr txBox="1"/>
          <p:nvPr/>
        </p:nvSpPr>
        <p:spPr>
          <a:xfrm>
            <a:off x="510984" y="3383034"/>
            <a:ext cx="3876600" cy="662400"/>
          </a:xfrm>
          <a:prstGeom prst="rect">
            <a:avLst/>
          </a:prstGeom>
          <a:noFill/>
          <a:ln/>
        </p:spPr>
        <p:txBody>
          <a:bodyPr wrap="square" lIns="0" tIns="0" rIns="0" bIns="0" rtlCol="0" anchor="t"/>
          <a:lstStyle/>
          <a:p>
            <a:pPr algn="l" indent="0" marL="0">
              <a:lnSpc>
                <a:spcPct val="115000"/>
              </a:lnSpc>
              <a:buNone/>
            </a:pPr>
            <a:r>
              <a:rPr lang="en-US" sz="1108" b="1" dirty="0">
                <a:solidFill>
                  <a:srgbClr val="000000"/>
                </a:solidFill>
                <a:latin typeface="Arial" pitchFamily="34" charset="0"/>
                <a:ea typeface="Arial" pitchFamily="34" charset="-122"/>
                <a:cs typeface="Arial" pitchFamily="34" charset="-120"/>
              </a:rPr>
              <a:t>Учет условий содержания
</a:t>
            </a:r>
            <a:pPr algn="l" indent="0" marL="0">
              <a:lnSpc>
                <a:spcPct val="115000"/>
              </a:lnSpc>
              <a:buNone/>
            </a:pPr>
            <a:r>
              <a:rPr lang="en-US" sz="58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97" dirty="0">
                <a:solidFill>
                  <a:srgbClr val="000000"/>
                </a:solidFill>
                <a:latin typeface="Arial" pitchFamily="34" charset="0"/>
                <a:ea typeface="Arial" pitchFamily="34" charset="-122"/>
                <a:cs typeface="Arial" pitchFamily="34" charset="-120"/>
              </a:rPr>
              <a:t>Для животных важны кормление, ветеринарный контроль и родословные, а для микроорганизмов — стабильность штамма, темп роста и выход продукта. Среда влияет на успех не меньше, чем генотип.
</a:t>
            </a:r>
            <a:endParaRPr lang="en-US" sz="1108" dirty="0"/>
          </a:p>
        </p:txBody>
      </p:sp>
      <p:sp>
        <p:nvSpPr>
          <p:cNvPr id="15" name="Text 6"/>
          <p:cNvSpPr txBox="1"/>
          <p:nvPr/>
        </p:nvSpPr>
        <p:spPr>
          <a:xfrm>
            <a:off x="510984" y="4135407"/>
            <a:ext cx="3876600" cy="662400"/>
          </a:xfrm>
          <a:prstGeom prst="rect">
            <a:avLst/>
          </a:prstGeom>
          <a:noFill/>
          <a:ln/>
        </p:spPr>
        <p:txBody>
          <a:bodyPr wrap="square" lIns="0" tIns="0" rIns="0" bIns="0" rtlCol="0" anchor="t"/>
          <a:lstStyle/>
          <a:p>
            <a:pPr algn="l" indent="0" marL="0">
              <a:lnSpc>
                <a:spcPct val="115000"/>
              </a:lnSpc>
              <a:buNone/>
            </a:pPr>
            <a:r>
              <a:rPr lang="en-US" sz="1095" b="1" dirty="0">
                <a:solidFill>
                  <a:srgbClr val="000000"/>
                </a:solidFill>
                <a:latin typeface="Arial" pitchFamily="34" charset="0"/>
                <a:ea typeface="Arial" pitchFamily="34" charset="-122"/>
                <a:cs typeface="Arial" pitchFamily="34" charset="-120"/>
              </a:rPr>
              <a:t>Комплексный подход
</a:t>
            </a:r>
            <a:pPr algn="l" indent="0" marL="0">
              <a:lnSpc>
                <a:spcPct val="115000"/>
              </a:lnSpc>
              <a:buNone/>
            </a:pPr>
            <a:r>
              <a:rPr lang="en-US" sz="574"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886" dirty="0">
                <a:solidFill>
                  <a:srgbClr val="000000"/>
                </a:solidFill>
                <a:latin typeface="Arial" pitchFamily="34" charset="0"/>
                <a:ea typeface="Arial" pitchFamily="34" charset="-122"/>
                <a:cs typeface="Arial" pitchFamily="34" charset="-120"/>
              </a:rPr>
              <a:t>Селекция объединяет генетику, статистику, биологию и практические потребности человека. Только сочетание этих знаний позволяет получать устойчивый результат без потери жизнеспособности и качества.
</a:t>
            </a:r>
            <a:endParaRPr lang="en-US" sz="1095"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938879" y="0"/>
            <a:ext cx="3201293"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70000" y="1170000"/>
            <a:ext cx="5486400" cy="1302000"/>
          </a:xfrm>
          <a:prstGeom prst="rect">
            <a:avLst/>
          </a:prstGeom>
          <a:noFill/>
          <a:ln/>
        </p:spPr>
        <p:txBody>
          <a:bodyPr wrap="square" lIns="0" tIns="0" rIns="0" bIns="0" rtlCol="0" anchor="ctr"/>
          <a:lstStyle/>
          <a:p>
            <a:pPr algn="l" indent="0" marL="0">
              <a:lnSpc>
                <a:spcPct val="100000"/>
              </a:lnSpc>
              <a:buNone/>
            </a:pPr>
            <a:r>
              <a:rPr lang="en-US" sz="2800" b="1" dirty="0">
                <a:solidFill>
                  <a:srgbClr val="003BA6"/>
                </a:solidFill>
                <a:latin typeface="Arial" pitchFamily="34" charset="0"/>
                <a:ea typeface="Arial" pitchFamily="34" charset="-122"/>
                <a:cs typeface="Arial" pitchFamily="34" charset="-120"/>
              </a:rPr>
              <a:t>Селекция: наука, меняющая возможности живых систем
</a:t>
            </a:r>
            <a:endParaRPr lang="en-US" sz="2800" dirty="0"/>
          </a:p>
        </p:txBody>
      </p:sp>
      <p:sp>
        <p:nvSpPr>
          <p:cNvPr id="5" name="Text 1"/>
          <p:cNvSpPr txBox="1"/>
          <p:nvPr/>
        </p:nvSpPr>
        <p:spPr>
          <a:xfrm>
            <a:off x="270000" y="3427975"/>
            <a:ext cx="3498900" cy="1445700"/>
          </a:xfrm>
          <a:prstGeom prst="rect">
            <a:avLst/>
          </a:prstGeom>
          <a:noFill/>
          <a:ln/>
        </p:spPr>
        <p:txBody>
          <a:bodyPr wrap="square" lIns="0" tIns="0" rIns="0" bIns="0" rtlCol="0" anchor="b"/>
          <a:lstStyle/>
          <a:p>
            <a:pPr algn="l" indent="0" marL="0">
              <a:lnSpc>
                <a:spcPct val="115000"/>
              </a:lnSpc>
              <a:buNone/>
            </a:pPr>
            <a:r>
              <a:rPr lang="en-US" sz="1122" dirty="0">
                <a:solidFill>
                  <a:srgbClr val="003BA6"/>
                </a:solidFill>
                <a:latin typeface="Arial" pitchFamily="34" charset="0"/>
                <a:ea typeface="Arial" pitchFamily="34" charset="-122"/>
                <a:cs typeface="Arial" pitchFamily="34" charset="-120"/>
              </a:rPr>
              <a:t>Селекция связывает наследственность, изменчивость и целенаправленный отбор, позволяя создавать продуктивные породы и ценные штаммы. Ее развитие напрямую влияет на питание, медицину, промышленность и технологии будущего.
</a:t>
            </a:r>
            <a:endParaRPr lang="en-US" sz="1122"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2026-06-01T15:47:48Z</dcterms:created>
  <dcterms:modified xsi:type="dcterms:W3CDTF">2026-06-01T15:47:48Z</dcterms:modified>
</cp:coreProperties>
</file>