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image" Target="../media/image-5-14.png"/><Relationship Id="rId15" Type="http://schemas.openxmlformats.org/officeDocument/2006/relationships/slideLayout" Target="../slideLayouts/slideLayout1.xml"/><Relationship Id="rId1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image" Target="../media/image-1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8488" y="238187"/>
            <a:ext cx="4274529" cy="47065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290602" y="1394505"/>
            <a:ext cx="314128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18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Грузия: страна между Кавказом и Чёрным морем
</a:t>
            </a:r>
            <a:endParaRPr lang="en-US" sz="2918" dirty="0"/>
          </a:p>
        </p:txBody>
      </p:sp>
      <p:sp>
        <p:nvSpPr>
          <p:cNvPr id="7" name="Text 1"/>
          <p:cNvSpPr txBox="1"/>
          <p:nvPr/>
        </p:nvSpPr>
        <p:spPr>
          <a:xfrm>
            <a:off x="1290602" y="2914262"/>
            <a:ext cx="314128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Небольшая страна Южного Кавказа: горы, море, долины, субтропики — всё рядом.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1290602" y="3767116"/>
            <a:ext cx="3141289" cy="4447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4439" y="194425"/>
            <a:ext cx="4302673" cy="4727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98337" y="358714"/>
            <a:ext cx="4024563" cy="13078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EE5E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Грузии: перекрёсток Европы и Азии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398337" y="1872267"/>
            <a:ext cx="4024563" cy="21568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находится в западной части Южного Кавказа и имеет выход к Чёрному морю. Она граничит с Россией, Азербайджаном, Арменией и Турцией. Площадь около 69,7 тыс. км², население — примерно 3,7 млн; столица — Тбилиси.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98" y="1415989"/>
            <a:ext cx="2335787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Рельеф Грузии: горы, низменности и побережье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580479" y="1546751"/>
            <a:ext cx="4852200" cy="138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Кавказ на 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севере страны проходит Большой Кавказ с высокими хребтами, перевалами и ледниками. Здесь горный ландшафт особенно заметен и быстро меняется по высоте.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580479" y="3279686"/>
            <a:ext cx="4852219" cy="133882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Долины, котловины и влажное побережье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и в центре расположены межгорные котловины, долины рек и равнины, где сосредоточены поселения и сельское хозяйство. На западе — Колхидская низменность и влажное побережье Чёрного моря, поэтому природные условия резко контрастируют.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Грузии по регионам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Влажность и количество осадков сильнее всего меняются из‑за моря, высоты и горных барьеров, которые задерживают воздушные массы.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Самая «мокрая» зона — прибрежная (Батуми), а внутренние районы более сухие (Тбилиси); в горах прохладнее и зимой выпадает снег.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Сводка по описанию в исходном материале (без численных метеоданных).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1900220"/>
            <a:ext cx="72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1900220"/>
            <a:ext cx="720000" cy="72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29948" y="3478989"/>
            <a:ext cx="630000" cy="72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4849779" y="3465336"/>
            <a:ext cx="720000" cy="7200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5" name="Image 13" descr="preencoded.png">    </p:cNvPr>
          <p:cNvPicPr>
            <a:picLocks noChangeAspect="1"/>
          </p:cNvPicPr>
          <p:nvPr/>
        </p:nvPicPr>
        <p:blipFill>
          <a:blip r:embed="rId1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зоны и богатство природы
</a:t>
            </a:r>
            <a:endParaRPr lang="en-US" sz="2400" dirty="0"/>
          </a:p>
        </p:txBody>
      </p:sp>
      <p:sp>
        <p:nvSpPr>
          <p:cNvPr id="17" name="Text 1"/>
          <p:cNvSpPr txBox="1"/>
          <p:nvPr/>
        </p:nvSpPr>
        <p:spPr>
          <a:xfrm>
            <a:off x="1569812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Влажные субтропики и леса
</a:t>
            </a:r>
            <a:pPr algn="l" indent="0" marL="0">
              <a:lnSpc>
                <a:spcPct val="100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влажных районах растут бук, дуб, каштан и хвойные породы. Эти леса создают прохладную тень и поддерживают устойчивую «лесную» среду для животных.
</a:t>
            </a:r>
            <a:endParaRPr lang="en-US" sz="944" dirty="0"/>
          </a:p>
        </p:txBody>
      </p:sp>
      <p:sp>
        <p:nvSpPr>
          <p:cNvPr id="18" name="Text 2"/>
          <p:cNvSpPr txBox="1"/>
          <p:nvPr/>
        </p:nvSpPr>
        <p:spPr>
          <a:xfrm>
            <a:off x="5932626" y="1883268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Горные луга и высокогорье
</a:t>
            </a:r>
            <a:pPr algn="l" indent="0" marL="0">
              <a:lnSpc>
                <a:spcPct val="100000"/>
              </a:lnSpc>
              <a:buNone/>
            </a:pPr>
            <a:r>
              <a:rPr lang="en-US" sz="93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Выше линии леса начинаются горные луга и высокогорные зоны. Там встречаются растения, приспособленные к холоду и ветру, а природные условия быстро меняются.
</a:t>
            </a:r>
            <a:endParaRPr lang="en-US" sz="932" dirty="0"/>
          </a:p>
        </p:txBody>
      </p:sp>
      <p:sp>
        <p:nvSpPr>
          <p:cNvPr id="19" name="Text 3"/>
          <p:cNvSpPr txBox="1"/>
          <p:nvPr/>
        </p:nvSpPr>
        <p:spPr>
          <a:xfrm>
            <a:off x="1569812" y="3505474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8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Грузии действуют национальные парки, включая Боржоми-Харагаули и Казбеги. Они охраняют ландшафты и помогают развивать экологичные маршруты без разрушения природы.
</a:t>
            </a:r>
            <a:endParaRPr lang="en-US" sz="849" dirty="0"/>
          </a:p>
        </p:txBody>
      </p:sp>
      <p:sp>
        <p:nvSpPr>
          <p:cNvPr id="20" name="Text 4"/>
          <p:cNvSpPr txBox="1"/>
          <p:nvPr/>
        </p:nvSpPr>
        <p:spPr>
          <a:xfrm>
            <a:off x="5932626" y="3465336"/>
            <a:ext cx="2520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Биоразнообразие и экотуризм
</a:t>
            </a:r>
            <a:pPr algn="l" indent="0" marL="0">
              <a:lnSpc>
                <a:spcPct val="100000"/>
              </a:lnSpc>
              <a:buNone/>
            </a:pPr>
            <a:r>
              <a:rPr lang="en-US" sz="93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климатов и высот делает страну важной для сохранения видов. Поэтому экологический туризм в Грузии опирается на природу, а не только на города.
</a:t>
            </a:r>
            <a:endParaRPr lang="en-US" sz="939" dirty="0"/>
          </a:p>
        </p:txBody>
      </p:sp>
      <p:sp>
        <p:nvSpPr>
          <p:cNvPr id="21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81" y="1650004"/>
            <a:ext cx="5139684" cy="24564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67916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города Грузии и их функции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53308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городов различаются: одни играют административную роль, другие — портовую, промышленную или историко‑культурную.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4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стране заметно распределение ролей: море связано с Батуми, индустрия — с Рустави, а история сильнее выражена в Тбилиси и Мцхете.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4"/>
            <a:ext cx="5139684" cy="41549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сведений по исходному описанию.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6774" y="1342667"/>
            <a:ext cx="3916500" cy="18626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3159" y="1342681"/>
            <a:ext cx="3916490" cy="186262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67555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Основание на реке Кура и удобная долина
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667555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Тбилиси основан в V веке и расположен на реке Кура. Город вырос в удобной долине, где пересекаются дороги из разных частей страны. Поэтому здесь естественно развивались связи и торговля.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4960629" y="3005333"/>
            <a:ext cx="3420000" cy="36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и современность в одном городском ритме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960629" y="3623916"/>
            <a:ext cx="34200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Тбилиси находятся органы государственной власти, крупные музеи, университеты и театры. Дополняют картину железнодорожный узел и международный аэропорт. Старые кварталы, серные бани и крепость Нарикала создают контраст с современными районами.
</a:t>
            </a:r>
            <a:endParaRPr lang="en-US" sz="1086" dirty="0"/>
          </a:p>
        </p:txBody>
      </p:sp>
      <p:sp>
        <p:nvSpPr>
          <p:cNvPr id="12" name="Text 4"/>
          <p:cNvSpPr txBox="1"/>
          <p:nvPr/>
        </p:nvSpPr>
        <p:spPr>
          <a:xfrm>
            <a:off x="398336" y="35871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Истории о городе: почему Тбилиси так запоминается
</a:t>
            </a:r>
            <a:endParaRPr lang="en-US" sz="24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02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выращивают и производят грузинское вино
</a:t>
            </a:r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этапов: от винограда до розлива.
</a:t>
            </a:r>
            <a:endParaRPr lang="en-US" sz="2302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9645" y="1588227"/>
            <a:ext cx="3353942" cy="26704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4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2013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B778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году ЮНЕСКО признало традиционный способ виноделия с квеври важной частью мирового нематериального наследия.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9235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ЮНЕСКО (перечень нематериального культурного наследия, запись о грузинском традиционном виноделии с квеври, 2013 г.).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5061099" y="2628013"/>
            <a:ext cx="3214148" cy="160648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Квеври — большие глиняные сосуды, которые закапывают в землю для брожения и хранения вина. В Кахетии выращивают сорта, включая саперави и ркацители.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Грузинская кухня: основные блюда и продукты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 заметно меняется по регионам: на побережье, в горах и на востоке состав и способы приготовления различаются.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рецептах постоянно встречаются сыр, орехи, фасоль и зелень, блюда легко узнаются, даже если варианты отличаются.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Сведения по исходному описанию (перечень продуктов и блюд без количественных данных, поэтому шкала условная).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948" y="2006387"/>
            <a:ext cx="900000" cy="7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49779" y="1916387"/>
            <a:ext cx="900000" cy="900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48617" y="3738244"/>
            <a:ext cx="900000" cy="720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Население, язык и особенности культуры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1768452" y="1911289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Грузинский язык и картвельская семья
</a:t>
            </a:r>
            <a:pPr algn="l" indent="0" marL="0">
              <a:lnSpc>
                <a:spcPct val="100000"/>
              </a:lnSpc>
              <a:buNone/>
            </a:pPr>
            <a:r>
              <a:rPr lang="en-US" sz="8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Государственный язык Грузии — грузинский. Он относится к картвельской языковой семье и имеет собственную традицию письменной культуры. Язык объединяет жителей разных регионов и звучит в образовании, СМИ и быту.
</a:t>
            </a:r>
            <a:endParaRPr lang="en-US" sz="885" dirty="0"/>
          </a:p>
        </p:txBody>
      </p:sp>
      <p:sp>
        <p:nvSpPr>
          <p:cNvPr id="12" name="Text 2"/>
          <p:cNvSpPr txBox="1"/>
          <p:nvPr/>
        </p:nvSpPr>
        <p:spPr>
          <a:xfrm>
            <a:off x="6137121" y="1910855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долины как центр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9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часть населения живёт в городах и крупных долинах, где легче организовать транспорт, торговлю и сельское хозяйство. Горные территории тоже заселены, но там хозяйственная жизнь более локальная.
</a:t>
            </a:r>
            <a:endParaRPr lang="en-US" sz="903" dirty="0"/>
          </a:p>
        </p:txBody>
      </p:sp>
      <p:sp>
        <p:nvSpPr>
          <p:cNvPr id="13" name="Text 3"/>
          <p:cNvSpPr txBox="1"/>
          <p:nvPr/>
        </p:nvSpPr>
        <p:spPr>
          <a:xfrm>
            <a:off x="3924130" y="3650716"/>
            <a:ext cx="2340000" cy="9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Культура: христианское наследие и гостеприимство
</a:t>
            </a:r>
            <a:pPr algn="l" indent="0" marL="0">
              <a:lnSpc>
                <a:spcPct val="100000"/>
              </a:lnSpc>
              <a:buNone/>
            </a:pPr>
            <a:r>
              <a:rPr lang="en-US" sz="8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Культурная жизнь сочетает древние традиции, христианское наследие и семейные обычаи. Важной ценностью остаётся уважение к гостям: разговоры, общий стол и тёплая манера общения поддерживают связь поколений.
</a:t>
            </a:r>
            <a:endParaRPr lang="en-US" sz="824" dirty="0"/>
          </a:p>
        </p:txBody>
      </p:sp>
      <p:sp>
        <p:nvSpPr>
          <p:cNvPr id="14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Письменность и символы национальной идентичности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Грузинская письменность имеет три исторические формы: асомтаврули, нусхури и мхедрули. В современной жизни используется мхедрули — округлый алфавит, заметно отличающийся от кириллицы и латиницы.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символы помогают выразить историческую память страны. Флаг с пятью крестами, герб с львами и короной и гимн «Тависуплеба» связаны с опытом государственности и христианской традицией Грузии.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75421"/>
            <a:ext cx="5139684" cy="263786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Природно-географические объекты, которые формируют образ страны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002723" y="1611697"/>
            <a:ext cx="2669329" cy="193899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ландшафта в Грузии работают как «каркас»: задают климат, направления расселения и типы хозяйства. Поэтому море, горы и реки вместе создают заметное природное разнообразие.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02724" y="3670988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5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высоты, влажности и речных долин объясняет, почему в сравнительно небольшой стране встречаются и влажные субтропики, и горные ландшафты.
</a:t>
            </a:r>
            <a:endParaRPr lang="en-US" sz="775" dirty="0"/>
          </a:p>
        </p:txBody>
      </p:sp>
      <p:sp>
        <p:nvSpPr>
          <p:cNvPr id="8" name="Text 3"/>
          <p:cNvSpPr txBox="1"/>
          <p:nvPr/>
        </p:nvSpPr>
        <p:spPr>
          <a:xfrm>
            <a:off x="6002723" y="4196141"/>
            <a:ext cx="2742941" cy="3808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презентации (без использования точных статистических величин).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Грузии: сельское хозяйство, услуги и транспорт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98337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Грузии опирается на сферу услуг, сельское хозяйство, туризм, торговлю и транспорт. Такая структура позволяет поддерживать занятость и в городах, и в сельских районах.
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398337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побережье и в городах развиваются порты, логистика, торговля и переработка продукции. Через морские и городские узлы легче доставлять сырьё и товары, а также развивать сервисы.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571999" y="1705331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растениеводстве важны виноград, чай, фундук, цитрусовые, овощи и минеральная вода. Эти продукты связаны с местными условиями: разные регионы дают разные урожаи и специализации.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4571999" y="3476563"/>
            <a:ext cx="4044745" cy="12319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Транспортные маршруты проходят через территорию Грузии, соединяя Черноморский регион с Кавказом и странами Южного Кавказа. Это усиливает роль страны как транспортного звена в регионе.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05979" y="1424662"/>
            <a:ext cx="5139684" cy="252935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Туризм в Грузии: главные направления и причины популярности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398336" y="1611697"/>
            <a:ext cx="2669329" cy="23603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осмотра достопримечательностей, туристов привлекают винные маршруты и национальная кухня; летом особенно востребовано побережье, а зимой — горнолыжные районы.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98337" y="4297793"/>
            <a:ext cx="2669328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0" dirty="0">
                <a:solidFill>
                  <a:srgbClr val="6E9DA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локаций показывает, что спрос формируется разными «сильными сторонами» страны: историческими центрами, горным отдыхом, морем и винодельческими регионами.
</a:t>
            </a:r>
            <a:endParaRPr lang="en-US" sz="750" dirty="0"/>
          </a:p>
        </p:txBody>
      </p:sp>
      <p:sp>
        <p:nvSpPr>
          <p:cNvPr id="8" name="Text 3"/>
          <p:cNvSpPr txBox="1"/>
          <p:nvPr/>
        </p:nvSpPr>
        <p:spPr>
          <a:xfrm>
            <a:off x="3605981" y="4297793"/>
            <a:ext cx="5139684" cy="3808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Перечень направлений из содержания презентации; количественные показатели не приводятся.
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7448" y="2055822"/>
            <a:ext cx="675000" cy="90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49779" y="2055822"/>
            <a:ext cx="900000" cy="90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48617" y="3634590"/>
            <a:ext cx="900000" cy="900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Всемирного наследия ЮНЕСКО в Грузии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1664415" y="2145822"/>
            <a:ext cx="24480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Мцхета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списке ЮНЕСКО находятся исторические памятники Мцхеты. Город показывает значение раннего христианства в истории Грузии и сохраняет характерные элементы архитектуры и культурной памяти.
</a:t>
            </a:r>
            <a:endParaRPr lang="en-US" sz="809" dirty="0"/>
          </a:p>
        </p:txBody>
      </p:sp>
      <p:sp>
        <p:nvSpPr>
          <p:cNvPr id="15" name="Text 2"/>
          <p:cNvSpPr txBox="1"/>
          <p:nvPr/>
        </p:nvSpPr>
        <p:spPr>
          <a:xfrm>
            <a:off x="6029247" y="2106372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Сванетия
</a:t>
            </a:r>
            <a:pPr algn="l" indent="0" marL="0">
              <a:lnSpc>
                <a:spcPct val="100000"/>
              </a:lnSpc>
              <a:buNone/>
            </a:pPr>
            <a:r>
              <a:rPr lang="en-US" sz="8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Верхняя Сванетия включена в список ЮНЕСКО как пример жизни в высокогорье. Сохраняются каменные постройки, оборонительные башни и традиционный уклад, приспособленный к местным условиям.
</a:t>
            </a:r>
            <a:endParaRPr lang="en-US" sz="809" dirty="0"/>
          </a:p>
        </p:txBody>
      </p:sp>
      <p:sp>
        <p:nvSpPr>
          <p:cNvPr id="16" name="Text 3"/>
          <p:cNvSpPr txBox="1"/>
          <p:nvPr/>
        </p:nvSpPr>
        <p:spPr>
          <a:xfrm>
            <a:off x="3828084" y="3721441"/>
            <a:ext cx="2447400" cy="7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наследию нужна охрана
</a:t>
            </a:r>
            <a:pPr algn="l" indent="0" marL="0">
              <a:lnSpc>
                <a:spcPct val="100000"/>
              </a:lnSpc>
              <a:buNone/>
            </a:pPr>
            <a:r>
              <a:rPr lang="en-US" sz="7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Объекты ЮНЕСКО помогают сохранить историческую информацию «в материале»: здания, ландшафт и смысл традиций. Одновременно такие территории привлекают внимание к культурному наследию и поддерживают интерес туристов.
</a:t>
            </a:r>
            <a:endParaRPr lang="en-US" sz="795" dirty="0"/>
          </a:p>
        </p:txBody>
      </p:sp>
      <p:sp>
        <p:nvSpPr>
          <p:cNvPr id="17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36" y="1731637"/>
            <a:ext cx="8347328" cy="277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567745"/>
            <a:ext cx="7027500" cy="7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11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Маршрут по Грузии: от столицы к горам и морю
</a:t>
            </a:r>
            <a:pPr algn="l" indent="0" marL="0">
              <a:lnSpc>
                <a:spcPct val="100000"/>
              </a:lnSpc>
              <a:buNone/>
            </a:pPr>
            <a:r>
              <a:rPr lang="en-US" sz="1155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55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направлений: Тбилиси → Мцхета → Кахетия → горы (Казбеги или Сванетия) → Батуми.
</a:t>
            </a:r>
            <a:endParaRPr lang="en-US" sz="2311" dirty="0"/>
          </a:p>
        </p:txBody>
      </p:sp>
      <p:sp>
        <p:nvSpPr>
          <p:cNvPr id="6" name="Text 1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5720" y="1415989"/>
            <a:ext cx="2424613" cy="336879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8337" y="358714"/>
            <a:ext cx="7087621" cy="7215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сегодня: города, образование и новые отрасли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3858685" y="1422797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крупных городах развиваются университеты, IT-сфера, сервисные компании, транспорт и современная городская инфраструктура. Молодёжь чаще выбирает такие места из‑за удобства работы и учебы.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858685" y="3171582"/>
            <a:ext cx="4572000" cy="152319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рядом сохраняются исторические кварталы, парки, музеи и торговые центры. В стране появляются новые общественные пространства и цифровые сервисы, а традиционные семейные формы быта остаются значимыми.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8336" y="358715"/>
            <a:ext cx="7027477" cy="7782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Интересные географические и культурные факты о Грузии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619125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Грузии на небольшой территории можно увидеть почти все природные условия: от влажных субтропиков на побережье до снежных вершин. Это результат сочетания моря, гор и долин.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48615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Мцхета считается одним из древнейших городов страны и важным историческим центром. Здесь особенно хорошо ощущается связь между традициями, ранним христианством и общей историей региона.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400800" y="2157525"/>
            <a:ext cx="2219400" cy="214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Грузинское виноделие имеет многовековую историю и часто упоминается как одно из старейших в мире. Традиция гостеприимства, морские пейзажи и самобытный алфавит делают страну легко узнаваемой.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919883" y="638681"/>
            <a:ext cx="992700" cy="16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274061" y="1394505"/>
            <a:ext cx="6595879" cy="11772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87" b="1" dirty="0">
                <a:solidFill>
                  <a:srgbClr val="FB6F9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как пример страны с ярким природным и культурным разнообразием
</a:t>
            </a:r>
            <a:endParaRPr lang="en-US" sz="3087" dirty="0"/>
          </a:p>
        </p:txBody>
      </p:sp>
      <p:sp>
        <p:nvSpPr>
          <p:cNvPr id="6" name="Text 1"/>
          <p:cNvSpPr txBox="1"/>
          <p:nvPr/>
        </p:nvSpPr>
        <p:spPr>
          <a:xfrm>
            <a:off x="1282111" y="2914262"/>
            <a:ext cx="6579779" cy="699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Грузия объединяет горы, море, долины, исторические города и богатые традиции. География задаёт климат, хозяйство и транспортные связи, а история проявляется в виноделии, кухне, древней письменности и памятниках мирового наследия.
</a:t>
            </a:r>
            <a:endParaRPr lang="en-US" sz="137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2026-05-11T22:33:48Z</dcterms:created>
  <dcterms:modified xsi:type="dcterms:W3CDTF">2026-05-11T22:33:48Z</dcterms:modified>
</cp:coreProperties>
</file>