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и неорганические вещества в живой природе
</a:t>
            </a:r>
            <a:endParaRPr lang="en-US" sz="1412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состоят живые организмы и окружающий мир?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594" y="440187"/>
            <a:ext cx="4083937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вещества в биологии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и неорганические вещества входят в состав клеток, пищи, воды и воздуха, поэтому помогают понять, как устроены растения, животные и человек, и почему одни вещества дают энергию, а другие поддерживают дыхание и рост.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вещество и что такое тело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1454561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 — это материал, из которого состоят предметы. Тело — это отдельный объект, который можно увидеть, взять в руки или измерить: камень, капля воды, лист, стакан.
</a:t>
            </a:r>
            <a:endParaRPr lang="en-US" sz="1075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189625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 предмет
</a:t>
            </a:r>
            <a:endParaRPr lang="en-US" sz="1231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2351399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вещество может входить в состав разных тел. Например, вода бывает в виде льда, капли, лужи или пара, а соль встречается в пище и морской воде.
</a:t>
            </a:r>
            <a:endParaRPr lang="en-US" sz="1131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086463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вещество — разные тела
</a:t>
            </a:r>
            <a:endParaRPr lang="en-US" sz="1231" dirty="0"/>
          </a:p>
        </p:txBody>
      </p:sp>
      <p:sp>
        <p:nvSpPr>
          <p:cNvPr id="12" name="Text 6"/>
          <p:cNvSpPr txBox="1"/>
          <p:nvPr/>
        </p:nvSpPr>
        <p:spPr>
          <a:xfrm>
            <a:off x="360000" y="3248225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биологии эти понятия помогают разбирать состав организмов и понимать, какие вещества образуют клетки, ткани, органы, а какие окружают живые существа в природе.
</a:t>
            </a:r>
            <a:endParaRPr lang="en-US" sz="1078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2983289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биологией
</a:t>
            </a:r>
            <a:endParaRPr lang="en-US" sz="1231" dirty="0"/>
          </a:p>
        </p:txBody>
      </p:sp>
      <p:sp>
        <p:nvSpPr>
          <p:cNvPr id="14" name="Text 8"/>
          <p:cNvSpPr txBox="1"/>
          <p:nvPr/>
        </p:nvSpPr>
        <p:spPr>
          <a:xfrm>
            <a:off x="360000" y="4145051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Дерево, бумага и хлопок содержат органические вещества, а в стекле, воде и соли преобладают неорганические. Такие примеры легко увидеть в повседневной жизни.
</a:t>
            </a:r>
            <a:endParaRPr lang="en-US" sz="1104" dirty="0"/>
          </a:p>
        </p:txBody>
      </p:sp>
      <p:sp>
        <p:nvSpPr>
          <p:cNvPr id="15" name="Text 9"/>
          <p:cNvSpPr txBox="1"/>
          <p:nvPr/>
        </p:nvSpPr>
        <p:spPr>
          <a:xfrm>
            <a:off x="360000" y="3880115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endParaRPr lang="en-US" sz="12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138675"/>
            <a:ext cx="4491900" cy="15259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органических и неорганических веществ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класса веществ по нескольким признакам и увидим, чем они отличаются и где встречаются.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связаны с жизнью и питанием, а неорганические широко распространены в природе и необходимы для дыхания, растворов и строения тел.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обобщение по теме
</a:t>
            </a:r>
            <a:endParaRPr lang="en-US" sz="8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915" y="1280368"/>
            <a:ext cx="4083295" cy="330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 — главный элемент органических веществ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657775" y="131137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элемент
</a:t>
            </a:r>
            <a:pPr algn="l" indent="0" marL="0">
              <a:lnSpc>
                <a:spcPct val="115000"/>
              </a:lnSpc>
              <a:buNone/>
            </a:pPr>
            <a:r>
              <a:rPr lang="en-US" sz="19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входит в состав большинства органических веществ. Его атомы легко соединяются друг с другом и с другими элементами, поэтому из него образуется множество разных веществ.
</a:t>
            </a:r>
            <a:endParaRPr lang="en-US" sz="1061" dirty="0"/>
          </a:p>
        </p:txBody>
      </p:sp>
      <p:sp>
        <p:nvSpPr>
          <p:cNvPr id="14" name="Text 3"/>
          <p:cNvSpPr txBox="1"/>
          <p:nvPr/>
        </p:nvSpPr>
        <p:spPr>
          <a:xfrm>
            <a:off x="657775" y="219457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цепочки
</a:t>
            </a:r>
            <a:pPr algn="l" indent="0" marL="0">
              <a:lnSpc>
                <a:spcPct val="115000"/>
              </a:lnSpc>
              <a:buNone/>
            </a:pPr>
            <a:r>
              <a:rPr lang="en-US" sz="19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Атомы углерода могут выстраиваться в цепочки, ветви и кольца. Именно это делает строение органических веществ очень разнообразным и позволяет им выполнять разные функции.
</a:t>
            </a:r>
            <a:endParaRPr lang="en-US" sz="1061" dirty="0"/>
          </a:p>
        </p:txBody>
      </p:sp>
      <p:sp>
        <p:nvSpPr>
          <p:cNvPr id="15" name="Text 4"/>
          <p:cNvSpPr txBox="1"/>
          <p:nvPr/>
        </p:nvSpPr>
        <p:spPr>
          <a:xfrm>
            <a:off x="657775" y="307779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углерода построены сахар, крахмал, жиры, белки и древесина. Хотя эти вещества очень разные, у них есть общая основа — углеродные соединения.
</a:t>
            </a:r>
            <a:endParaRPr lang="en-US" sz="1102" dirty="0"/>
          </a:p>
        </p:txBody>
      </p:sp>
      <p:sp>
        <p:nvSpPr>
          <p:cNvPr id="16" name="Text 5"/>
          <p:cNvSpPr txBox="1"/>
          <p:nvPr/>
        </p:nvSpPr>
        <p:spPr>
          <a:xfrm>
            <a:off x="657775" y="396101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особенностям углерода природа получила огромный выбор веществ, из которых построены живые организмы, пища, бумага, ткани и многие другие материалы.
</a:t>
            </a:r>
            <a:endParaRPr lang="en-US" sz="11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1798" y="1367261"/>
            <a:ext cx="325237" cy="37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9217" y="2308815"/>
            <a:ext cx="350400" cy="311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9217" y="3200787"/>
            <a:ext cx="350400" cy="35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9217" y="4112373"/>
            <a:ext cx="350400" cy="35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органических веществ в живых организмах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16" name="Text 2"/>
          <p:cNvSpPr txBox="1"/>
          <p:nvPr/>
        </p:nvSpPr>
        <p:spPr>
          <a:xfrm>
            <a:off x="360000" y="114250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служат главным источником энергии. К ним относятся сахар и крахмал; они особенно важны, когда организму нужно быстро работать, расти и двигаться.
</a:t>
            </a:r>
            <a:endParaRPr lang="en-US" sz="982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2053935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помогают запасать энергию на длительное время и защищают тело от потери тепла. Они входят в состав многих тканей и служат важным резервом питания.
</a:t>
            </a:r>
            <a:endParaRPr lang="en-US" sz="982" dirty="0"/>
          </a:p>
        </p:txBody>
      </p:sp>
      <p:sp>
        <p:nvSpPr>
          <p:cNvPr id="18" name="Text 4"/>
          <p:cNvSpPr txBox="1"/>
          <p:nvPr/>
        </p:nvSpPr>
        <p:spPr>
          <a:xfrm>
            <a:off x="360000" y="296537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нужны для построения клеток, тканей и органов. Без них невозможны рост, обновление организма и работа многих жизненно важных процессов.
</a:t>
            </a:r>
            <a:endParaRPr lang="en-US" sz="982" dirty="0"/>
          </a:p>
        </p:txBody>
      </p:sp>
      <p:sp>
        <p:nvSpPr>
          <p:cNvPr id="19" name="Text 5"/>
          <p:cNvSpPr txBox="1"/>
          <p:nvPr/>
        </p:nvSpPr>
        <p:spPr>
          <a:xfrm>
            <a:off x="360000" y="3876953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нужны в малых количествах, но без них организм работает хуже. Они помогают обмену веществ и поддерживают нормальное состояние здоровья.
</a:t>
            </a:r>
            <a:endParaRPr lang="en-US" sz="9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организм человека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тела человека меняется с возрастом и зависит от тканей, но вода остаётся главным компонентом организма.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человека — это не одно вещество, а сложная смесь, где особенно много воды, а среди сухих веществ заметны белки и жиры.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теме; значения приведены ориентировочно
</a:t>
            </a:r>
            <a:endParaRPr lang="en-US" sz="8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в продуктах и предметах вокруг нас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59950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30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картофель, фрукты, мясо, рыба, яйца, молоко, масло и орехи содержат много органических веществ. Именно они дают организму энергию, строительный материал и запас питательных веществ.
</a:t>
            </a:r>
            <a:endParaRPr lang="en-US" sz="1198" dirty="0"/>
          </a:p>
        </p:txBody>
      </p:sp>
      <p:sp>
        <p:nvSpPr>
          <p:cNvPr id="12" name="Text 3"/>
          <p:cNvSpPr txBox="1"/>
          <p:nvPr/>
        </p:nvSpPr>
        <p:spPr>
          <a:xfrm>
            <a:off x="2489674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Бумага, древесина, хлопок и шерсть имеют природное происхождение и тоже состоят из органических веществ. Эти материалы человек использует в быту, учёбе и одежде.
</a:t>
            </a:r>
            <a:endParaRPr lang="en-US" sz="1202" dirty="0"/>
          </a:p>
        </p:txBody>
      </p:sp>
      <p:sp>
        <p:nvSpPr>
          <p:cNvPr id="13" name="Text 4"/>
          <p:cNvSpPr txBox="1"/>
          <p:nvPr/>
        </p:nvSpPr>
        <p:spPr>
          <a:xfrm>
            <a:off x="4619399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пластмассы, краски, ткани и лекарства создаются на основе органических веществ. Такие материалы помогают человеку в медицине, производстве и повседневной жизни.
</a:t>
            </a:r>
            <a:endParaRPr lang="en-US" sz="1202" dirty="0"/>
          </a:p>
        </p:txBody>
      </p:sp>
      <p:sp>
        <p:nvSpPr>
          <p:cNvPr id="14" name="Text 5"/>
          <p:cNvSpPr txBox="1"/>
          <p:nvPr/>
        </p:nvSpPr>
        <p:spPr>
          <a:xfrm>
            <a:off x="6749117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важны не только для живых организмов, но и для множества привычных вещей вокруг нас. Поэтому их изучение помогает понять мир шире.
</a:t>
            </a:r>
            <a:endParaRPr lang="en-US" sz="12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класс вещества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порядок проверки состава и связи вещества с природой.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 неорганическим веществам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1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неорганическим веществам относят воду, кислород, углекислый газ, поваренную соль, песок, мел, глину, кислоты и некоторые основания. Эти вещества очень широко распространены в природе.
</a:t>
            </a:r>
            <a:endParaRPr lang="en-US" sz="1211" dirty="0"/>
          </a:p>
        </p:txBody>
      </p:sp>
      <p:sp>
        <p:nvSpPr>
          <p:cNvPr id="11" name="Text 3"/>
          <p:cNvSpPr txBox="1"/>
          <p:nvPr/>
        </p:nvSpPr>
        <p:spPr>
          <a:xfrm>
            <a:off x="2490849" y="2352563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есть в воздухе, воде, почве, камнях и даже в клетках живых организмов. Значит, неорганические вещества окружают нас постоянно и участвуют во многих природных процессах.
</a:t>
            </a:r>
            <a:endParaRPr lang="en-US" sz="1243" dirty="0"/>
          </a:p>
        </p:txBody>
      </p:sp>
      <p:sp>
        <p:nvSpPr>
          <p:cNvPr id="12" name="Text 4"/>
          <p:cNvSpPr txBox="1"/>
          <p:nvPr/>
        </p:nvSpPr>
        <p:spPr>
          <a:xfrm>
            <a:off x="4621699" y="2352575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растворять вещества, кислород нужен для дыхания, углекислый газ используют растения, а минеральные соли важны для роста и работы организма.
</a:t>
            </a:r>
            <a:endParaRPr lang="en-US" sz="1243" dirty="0"/>
          </a:p>
        </p:txBody>
      </p:sp>
      <p:sp>
        <p:nvSpPr>
          <p:cNvPr id="13" name="Text 5"/>
          <p:cNvSpPr txBox="1"/>
          <p:nvPr/>
        </p:nvSpPr>
        <p:spPr>
          <a:xfrm>
            <a:off x="6752548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в неживой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вещества не относятся только к камням и воздуху. Без них невозможны жизнь растений, животных и человека, поэтому они так же важны, как органические.
</a:t>
            </a:r>
            <a:endParaRPr lang="en-US" sz="124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55289"/>
            <a:ext cx="4238400" cy="9809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00" y="2453026"/>
            <a:ext cx="4238400" cy="9809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450" y="3650659"/>
            <a:ext cx="4238400" cy="9809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вещества в природе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360000" y="125466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 — везде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встречается в реках, озёрах, морях, в почве и внутри живых организмов. Без неё не могут существовать ни клетки, ни кровь, ни многие природные процессы. На изображении она может быть показана как капля, ручей или прозрачная поверхность водоёма.
</a:t>
            </a:r>
            <a:endParaRPr lang="en-US" sz="1006" dirty="0"/>
          </a:p>
        </p:txBody>
      </p:sp>
      <p:sp>
        <p:nvSpPr>
          <p:cNvPr id="14" name="Text 3"/>
          <p:cNvSpPr txBox="1"/>
          <p:nvPr/>
        </p:nvSpPr>
        <p:spPr>
          <a:xfrm>
            <a:off x="360000" y="2452355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 и камни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8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образуют каменную соль, мел, известняк и многие другие горные породы. Их можно увидеть в виде кристаллов, твёрдых камней и светлых осадочных слоёв. Такое изображение помогает связать состав вещества с видом природного объекта.
</a:t>
            </a:r>
            <a:endParaRPr lang="en-US" sz="974" dirty="0"/>
          </a:p>
        </p:txBody>
      </p:sp>
      <p:sp>
        <p:nvSpPr>
          <p:cNvPr id="15" name="Text 4"/>
          <p:cNvSpPr txBox="1"/>
          <p:nvPr/>
        </p:nvSpPr>
        <p:spPr>
          <a:xfrm>
            <a:off x="360000" y="365003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для дыхания и жизни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8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находится в воздухе и нужен живым организмам для дыхания. Углекислый газ тоже есть в воздухе, а растения используют его для образования органических веществ. На иллюстрации уместны листья растения рядом с воздушным пространством и природными элементами.
</a:t>
            </a:r>
            <a:endParaRPr lang="en-US" sz="97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7424" y="1311375"/>
            <a:ext cx="5229151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неорганические вещества и их значение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вещества участвуют в дыхании, питании, растворении и образовании природных тел, поэтому они необходимы и живой, и неживой природе.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важные неорганические вещества, где они встречаются и какую роль играют в природе и жизни человека.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химии; общеизвестные сведения о составе веществ
</a:t>
            </a:r>
            <a:endParaRPr lang="en-US" sz="7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преобладают органические и неорганические вещества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объект часто содержит оба класса веществ: например, пища включает воду, соли, белки и углеводы.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богаты органическими веществами, а вода, воздух и земная кора — неорганическими; в продуктах питания они обычно смешаны.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школьного курса биологии
</a:t>
            </a:r>
            <a:endParaRPr lang="en-US" sz="8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83" y="1784202"/>
            <a:ext cx="3276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8008" y="1779515"/>
            <a:ext cx="327600" cy="37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1433" y="1779515"/>
            <a:ext cx="257400" cy="37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89658" y="1787915"/>
            <a:ext cx="357600" cy="357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органических веществ
</a:t>
            </a:r>
            <a:endParaRPr lang="en-US" sz="1812" dirty="0"/>
          </a:p>
        </p:txBody>
      </p:sp>
      <p:sp>
        <p:nvSpPr>
          <p:cNvPr id="14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15" name="Text 2"/>
          <p:cNvSpPr txBox="1"/>
          <p:nvPr/>
        </p:nvSpPr>
        <p:spPr>
          <a:xfrm>
            <a:off x="360000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Горят при нагревании
</a:t>
            </a:r>
            <a:pPr algn="l" indent="0" marL="0">
              <a:lnSpc>
                <a:spcPct val="115000"/>
              </a:lnSpc>
              <a:buNone/>
            </a:pPr>
            <a:r>
              <a:rPr lang="en-US" sz="21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органические вещества при сильном нагревании легко загораются и в процессе горения образуют углекислый газ и воду. Поэтому бумага, древесина и сахар могут служить наглядными примерами.
</a:t>
            </a:r>
            <a:endParaRPr lang="en-US" sz="1091" dirty="0"/>
          </a:p>
        </p:txBody>
      </p:sp>
      <p:sp>
        <p:nvSpPr>
          <p:cNvPr id="16" name="Text 3"/>
          <p:cNvSpPr txBox="1"/>
          <p:nvPr/>
        </p:nvSpPr>
        <p:spPr>
          <a:xfrm>
            <a:off x="2498341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сложное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21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обычно состоят из молекул с длинными цепочками и разветвлениями. Из-за этого они образуют большое разнообразие материалов: от мягких и вязких до твёрдых и хрупких.
</a:t>
            </a:r>
            <a:endParaRPr lang="en-US" sz="1102" dirty="0"/>
          </a:p>
        </p:txBody>
      </p:sp>
      <p:sp>
        <p:nvSpPr>
          <p:cNvPr id="17" name="Text 4"/>
          <p:cNvSpPr txBox="1"/>
          <p:nvPr/>
        </p:nvSpPr>
        <p:spPr>
          <a:xfrm>
            <a:off x="4636682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По-разному растворяются
</a:t>
            </a:r>
            <a:pPr algn="l" indent="0" marL="0">
              <a:lnSpc>
                <a:spcPct val="115000"/>
              </a:lnSpc>
              <a:buNone/>
            </a:pPr>
            <a:r>
              <a:rPr lang="en-US" sz="21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хорошо растворяется в воде, а масло — нет. Это свойство помогает различать органические вещества и объясняет, почему одни из них легко смешиваются с водой, а другие образуют отдельный слой.
</a:t>
            </a:r>
            <a:endParaRPr lang="en-US" sz="1102" dirty="0"/>
          </a:p>
        </p:txBody>
      </p:sp>
      <p:sp>
        <p:nvSpPr>
          <p:cNvPr id="18" name="Text 5"/>
          <p:cNvSpPr txBox="1"/>
          <p:nvPr/>
        </p:nvSpPr>
        <p:spPr>
          <a:xfrm>
            <a:off x="6775024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Могут плавиться
</a:t>
            </a:r>
            <a:pPr algn="l" indent="0" marL="0">
              <a:lnSpc>
                <a:spcPct val="115000"/>
              </a:lnSpc>
              <a:buNone/>
            </a:pPr>
            <a:r>
              <a:rPr lang="en-US" sz="21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органические вещества, например воск, плавятся при сравнительно невысокой температуре. Это связано с их строением и помогает использовать их в быту, изготовлении свечей и упаковочных материалов.
</a:t>
            </a:r>
            <a:endParaRPr lang="en-US" sz="11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неорганических веществ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1454561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вещества бывают газами, жидкостями и твёрдыми телами. Среди них есть воздух, вода, кристаллы солей и прочные минералы, поэтому их свойства очень разнообразны.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189625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набор состояний
</a:t>
            </a:r>
            <a:endParaRPr lang="en-US" sz="1231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2351399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неорганические вещества, например поваренная соль, легко растворяются в воде. Другие, как песок или некоторые минералы, почти не растворяются и сохраняют свою форму.
</a:t>
            </a:r>
            <a:endParaRPr lang="en-US" sz="1076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086463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Растворимость в воде
</a:t>
            </a:r>
            <a:endParaRPr lang="en-US" sz="1231" dirty="0"/>
          </a:p>
        </p:txBody>
      </p:sp>
      <p:sp>
        <p:nvSpPr>
          <p:cNvPr id="12" name="Text 6"/>
          <p:cNvSpPr txBox="1"/>
          <p:nvPr/>
        </p:nvSpPr>
        <p:spPr>
          <a:xfrm>
            <a:off x="360000" y="3248225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кислород, соли и углекислый газ необходимы растениям, животным и человеку. Они участвуют в дыхании, переносе веществ, росте и поддержании работы клеток.
</a:t>
            </a:r>
            <a:endParaRPr lang="en-US" sz="1082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2983289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живой природе
</a:t>
            </a:r>
            <a:endParaRPr lang="en-US" sz="1231" dirty="0"/>
          </a:p>
        </p:txBody>
      </p:sp>
      <p:sp>
        <p:nvSpPr>
          <p:cNvPr id="14" name="Text 8"/>
          <p:cNvSpPr txBox="1"/>
          <p:nvPr/>
        </p:nvSpPr>
        <p:spPr>
          <a:xfrm>
            <a:off x="360000" y="4145051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природные тела состоят из неорганических веществ: горные породы, меловые отложения, морская соль и глина. Эти вещества важны не только в природе, но и в хозяйстве человека.
</a:t>
            </a:r>
            <a:endParaRPr lang="en-US" sz="1001" dirty="0"/>
          </a:p>
        </p:txBody>
      </p:sp>
      <p:sp>
        <p:nvSpPr>
          <p:cNvPr id="15" name="Text 9"/>
          <p:cNvSpPr txBox="1"/>
          <p:nvPr/>
        </p:nvSpPr>
        <p:spPr>
          <a:xfrm>
            <a:off x="360000" y="3880115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вокруг нас
</a:t>
            </a:r>
            <a:endParaRPr lang="en-US" sz="12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 природе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органические и неорганические вещества переходят друг в друга в живой природе.
</a:t>
            </a:r>
            <a:endParaRPr lang="en-US" sz="100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и неорганические вещества в пище человека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5997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в питании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крупы, картофель и фрукты содержат много углеводов. Они быстро дают энергию и особенно важны для активного роста, учёбы и движения в течение дня.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248969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для роста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Мясо, рыба, яйца, молоко и бобовые богаты белками. Эти вещества нужны организму для построения клеток, тканей и органов, а также для их обновления.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461941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как запас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 и растительные масла содержат много жиров. Они служат запасом энергии, помогают сохранять тепло и участвуют в работе многих органов и клеток.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6749129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соли
</a:t>
            </a:r>
            <a:pPr algn="l" indent="0" marL="0">
              <a:lnSpc>
                <a:spcPct val="115000"/>
              </a:lnSpc>
              <a:buNone/>
            </a:pPr>
            <a:r>
              <a:rPr lang="en-US" sz="19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минеральные соли относятся к неорганическим веществам, но без них питание невозможно. Они помогают переносить вещества, поддерживать работу клеток и сохранять равновесие в организме.
</a:t>
            </a:r>
            <a:endParaRPr lang="en-US" sz="10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использует эти вещества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14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служат основой продуктов питания и дают человеку энергию. Из них организм получает строительный материал для роста, а также вещества для восстановления тканей.
</a:t>
            </a:r>
            <a:endParaRPr lang="en-US" sz="1229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 быта
</a:t>
            </a:r>
            <a:pPr algn="l" indent="0" marL="0">
              <a:lnSpc>
                <a:spcPct val="115000"/>
              </a:lnSpc>
              <a:buNone/>
            </a:pPr>
            <a:r>
              <a:rPr lang="en-US" sz="13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органических веществ делают бумагу, ткани, пластмассы, лекарства и топливо. Многие привычные предметы вокруг нас созданы именно благодаря их разнообразным свойствам и возможностям переработки.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3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14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вещества широко используют в строительстве, сельском хозяйстве и медицине. Известняк и мел идут на материалы, а кислород нужен для дыхания и работы дыхательных аппаратов.
</a:t>
            </a:r>
            <a:endParaRPr lang="en-US" sz="1190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4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Смеси в 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бытовых материалов содержит и органические, и неорганические вещества. Так устроены еда, одежда, лекарства и многие предметы, которыми человек пользуется каждый день.
</a:t>
            </a:r>
            <a:endParaRPr lang="en-US" sz="12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138675"/>
            <a:ext cx="4491900" cy="15259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двух классов веществ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органические вещества отличаются от неорганических по составу, функциям и примерам.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строят и питают живые организмы, а неорганические обеспечивают их существование и формируют природные тела. Оба класса необходимы вместе.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школьного курса биологии
</a:t>
            </a:r>
            <a:endParaRPr lang="en-US" sz="8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класса веществ — одна природа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и неорганические вещества образуют единую систему. Первые строят живые организмы, вторые поддерживают дыхание, растворение, рост и круговорот веществ в природе.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2026-05-31T18:22:05Z</dcterms:created>
  <dcterms:modified xsi:type="dcterms:W3CDTF">2026-05-31T18:22:05Z</dcterms:modified>
</cp:coreProperties>
</file>