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image" Target="../media/image-8-13.png"/><Relationship Id="rId14" Type="http://schemas.openxmlformats.org/officeDocument/2006/relationships/image" Target="../media/image-8-14.png"/><Relationship Id="rId15" Type="http://schemas.openxmlformats.org/officeDocument/2006/relationships/image" Target="../media/image-8-15.png"/><Relationship Id="rId16" Type="http://schemas.openxmlformats.org/officeDocument/2006/relationships/image" Target="../media/image-8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1400" y="105054"/>
            <a:ext cx="8941500" cy="49335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С.А. Есенин: поэт, близкий школьному читателю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слова, сильные чувства и живая Россия в стихах Есенина.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вырос в крестьянской среде Рязанской губернии, а его становление пришлось на годы войн и революций. Именно поэтому в его стихах так тесно соединены личное чувство, память о деревне и переживание судьбы страны.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время перемен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семейная среда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рос в крестьянской семье и долго жил у деда и бабушки. Домашний мир был наполнен народной речью, песнями, сказками и духовными стихами.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жизнь рано научила его замечать красоту простых вещей: поля, реки, деревенские дороги, смену времён года. Эти впечатления потом стали основой многих образов.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Земское училище и церковно-учительская школа дали поэту начальное образование. Но главным его «учебником» оставались родная природа и живая народная культура.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к литературе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7144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1912: отъезд в Москву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5119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покидает Константиново и начинает искать свой путь в литературе, совмещая учёбу и работу.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36508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1914: первые публикации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34483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напечатанные стихи, где уже заметны точность наблюдений, напевность и ясный образный язык.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587277" y="2077636"/>
            <a:ext cx="21519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Петербургский успех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6384746" y="2944223"/>
            <a:ext cx="19674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литературной среде его ценят за умение соединять народную интонацию с личным переживанием в короткой, запоминающейся форме.
</a:t>
            </a:r>
            <a:endParaRPr lang="en-US" sz="129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родной земли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 стало для Есенина не просто местом рождения, а источником поэтического взгляда на мир. Отсюда в стихах — Ока, поля, берёзы и тихие дороги.
</a:t>
            </a:r>
            <a:endParaRPr lang="en-US" sz="1800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 — родина поэта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изображении деревни поэт сохранял тепло воспоминания и внимание к деталям быта. Поэтому родной край в его лирике выглядит живым, узнаваемым и очень личным.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поэзии Есенина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к Родине у Есенина почти всегда связана с конкретными образами: деревней, полями, берёзами, дорогами и родным домом. Через них поэт говорит о своей стране.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в его стихах передаёт настроение человека. Весеннее пробуждение, осенняя грусть, зимняя тишина становятся способом показать радость, тревогу или задумчивость.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Важное место занимает судьба деревни. Поэт видел, как меняется привычный уклад, и чувствовал боль утраты того мира, который был ему особенно дорог.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поздней лирике усиливаются одиночество, усталость и разлад с собой. Эти мотивы делают стихи Есенина глубже и трагичнее, не теряя их искренности.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в поэзии Есенина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отдельные стихотворения, а общий тематический вес мотивов в школьно известных текстах.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поэзии остаются родная земля и личное чувство; философские и трагические мотивы усиливаются в поздних стихах.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материалам школьного анализа лирики С.А. Есенина
</a:t>
            </a:r>
            <a:endParaRPr lang="en-US" sz="1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1424" y="4229420"/>
            <a:ext cx="521700" cy="4173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4924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2482899" y="4186700"/>
            <a:ext cx="502800" cy="50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066949" y="4186700"/>
            <a:ext cx="502800" cy="5028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7849524" y="4206233"/>
            <a:ext cx="521700" cy="463733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19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поэтические особенности
</a:t>
            </a:r>
            <a:endParaRPr lang="en-US" sz="3200" dirty="0"/>
          </a:p>
        </p:txBody>
      </p:sp>
      <p:sp>
        <p:nvSpPr>
          <p:cNvPr id="20" name="Text 2"/>
          <p:cNvSpPr txBox="1"/>
          <p:nvPr/>
        </p:nvSpPr>
        <p:spPr>
          <a:xfrm>
            <a:off x="1787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выбирает слова, понятные школьнику. Благодаря этому стихотворения звучат естественно и не требуют сложного толкования для первого чтения.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лексика
</a:t>
            </a:r>
            <a:endParaRPr lang="en-US" sz="1400" dirty="0"/>
          </a:p>
        </p:txBody>
      </p:sp>
      <p:sp>
        <p:nvSpPr>
          <p:cNvPr id="21" name="Text 3"/>
          <p:cNvSpPr txBox="1"/>
          <p:nvPr/>
        </p:nvSpPr>
        <p:spPr>
          <a:xfrm>
            <a:off x="376281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Ритм, повторы и плавная интонация приближают многие стихи к песне. Их удобно читать вслух и учить наизусть.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Напевность строки
</a:t>
            </a:r>
            <a:endParaRPr lang="en-US" sz="1400" dirty="0"/>
          </a:p>
        </p:txBody>
      </p:sp>
      <p:sp>
        <p:nvSpPr>
          <p:cNvPr id="22" name="Text 4"/>
          <p:cNvSpPr txBox="1"/>
          <p:nvPr/>
        </p:nvSpPr>
        <p:spPr>
          <a:xfrm>
            <a:off x="197079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образ — берёза, роса, дорога или луна — сразу создаёт настроение. Такая деталь делает картину яркой и легко запоминающейся.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Точная деталь
</a:t>
            </a:r>
            <a:endParaRPr lang="en-US" sz="1400" dirty="0"/>
          </a:p>
        </p:txBody>
      </p:sp>
      <p:sp>
        <p:nvSpPr>
          <p:cNvPr id="23" name="Text 5"/>
          <p:cNvSpPr txBox="1"/>
          <p:nvPr/>
        </p:nvSpPr>
        <p:spPr>
          <a:xfrm>
            <a:off x="5554842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слышны живые ритмы устной речи, пословичные обороты и мягкая мелодика. Это придаёт текстам тепло и доверительность.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интонации
</a:t>
            </a:r>
            <a:endParaRPr lang="en-US" sz="1400" dirty="0"/>
          </a:p>
        </p:txBody>
      </p:sp>
      <p:sp>
        <p:nvSpPr>
          <p:cNvPr id="24" name="Text 6"/>
          <p:cNvSpPr txBox="1"/>
          <p:nvPr/>
        </p:nvSpPr>
        <p:spPr>
          <a:xfrm>
            <a:off x="7346867" y="1587500"/>
            <a:ext cx="1527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в его поэзии выражены прямо и искренне. Поэтому читатель быстро понимает настроение стихотворения и откликается на него.
</a:t>
            </a:r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Эмоциональная ясность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2148960"/>
            <a:ext cx="4759500" cy="114088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произведения С.А. Есенина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произведения, по которым особенно хорошо видно тематическое и жанровое разнообразие поэта.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одинаково убедителен и в пейзажной, и в исповедальной, и в философской лирике.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корпус произведений С.А. Есенина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время года несёт свой смысл: весна обещает обновление, осень вызывает размышление, зима создаёт тишину и сосредоточенность. Так природа помогает понять внутренний мир человека.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природы в стихах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у Есенина не служит фоном. Она как будто живёт вместе с человеком: дышит, движется, меняется и помогает передать настроение лирического героя.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4309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часто одушевляет деревья, ветер, небо и рощу. Благодаря этому пейзаж становится близким и понятным, а стихотворение — более тёплым и выразительным.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Руси в поэзии Есенина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Есенина Русь — это живая деревня с её полями, дорогами, избами и церковными колоколами. Через такие детали поэт показывает не только красоту места, но и душу народа.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Берёзы, туман над рекой, тихие храмы и просторные пейзажи создают образ родины, в котором соединяются память, вера и простая крестьянская жизнь. Именно поэтому его стихи так легко узнаются.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создаётся есенинский лирический образ
</a:t>
            </a:r>
            <a:endParaRPr lang="en-US" sz="300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из жизненного наблюдения рождается выразительный поэтический образ в стихах С.А. Есенина.
</a:t>
            </a:r>
            <a:endParaRPr lang="en-US" sz="140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заставила поэта по-новому взглянуть на привычный мир и почувствовать, что старая деревенская Россия уходит вместе с устоявшимся укладом жизни.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и революционная эпоха
</a:t>
            </a:r>
            <a:endParaRPr lang="en-US" sz="3200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стихах рядом с надеждой часто звучат тревога и сомнение: перемены воспринимаются не только как обновление, но и как утрата знакомого и близкого.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остро Есенин переживал изменение нравственных ориентиров, когда привычные слова, отношения и правила уже не казались неизменными и прочными.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поздняя лирика поэта помогает понять не только историческую эпоху, но и внутреннее состояние человека, оказавшегося перед резкими переменами.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периоды творчества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не только смену тем, но и усложнение интонации: от светлой наблюдательности к более напряжённому и исповедальному звучанию.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позже период, тем заметнее личная тревога и философская глубина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периодизация творчества С.А. Есенина по школьному литературному анализу
</a:t>
            </a:r>
            <a:endParaRPr lang="en-US" sz="16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лирика особенно сильна своей честностью: в ней нет холодной игры словами, зато есть уязвимость, пережитая боль и стремление сохранить живое чувство.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Любовная лирика Есенина
</a:t>
            </a:r>
            <a:endParaRPr lang="en-US" sz="32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Любовь у Есенина почти всегда звучит как откровенный разговор: поэт говорит не отвлечённо, а очень лично, будто обращается к конкретному человеку.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3018900" y="2209000"/>
            <a:ext cx="31218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стихотворениях чувство связано с памятью о прошлом, поэтому рядом с нежностью появляются грусть, благодарность и сожаление о том, что уже не вернуть.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488612" y="1169600"/>
            <a:ext cx="4759500" cy="280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1895–1925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— годы жизни поэта.
</a:t>
            </a:r>
            <a:endParaRPr lang="en-US" sz="10000" dirty="0"/>
          </a:p>
        </p:txBody>
      </p:sp>
      <p:sp>
        <p:nvSpPr>
          <p:cNvPr id="6" name="Text 2"/>
          <p:cNvSpPr txBox="1"/>
          <p:nvPr/>
        </p:nvSpPr>
        <p:spPr>
          <a:xfrm>
            <a:off x="5777163" y="1020850"/>
            <a:ext cx="31086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этот короткий срок Есенин создал стихи, которые легко звучат вслух и запоминаются благодаря ритму, повторам и плавной интонации.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С.А. Есенине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в культуре и памяти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поэте в Рязани и Константинове
</a:t>
            </a:r>
            <a:pPr algn="ctr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Константиново стало местом, куда приезжают, чтобы увидеть пейзажи, связанные с его стихами, и почувствовать атмосферу родного края поэта. Музей-заповедник помогает школьникам увидеть, как реальные места превращаются в литературный образ.
</a:t>
            </a:r>
            <a:endParaRPr lang="en-US" sz="991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чтения, памятники
</a:t>
            </a:r>
            <a:pPr algn="ctr" indent="0" marL="0">
              <a:lnSpc>
                <a:spcPct val="100000"/>
              </a:lnSpc>
              <a:buNone/>
            </a:pPr>
            <a:r>
              <a:rPr lang="en-US" sz="110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Есенина звучит на литературных вечерах, в библиотеках и на памятных досках, которые можно встретить в разных городах. Памятники и издания его стихов напоминают, что его поэзия вошла в повседневную культурную память.
</a:t>
            </a:r>
            <a:endParaRPr lang="en-US" sz="1101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читают в школе
</a:t>
            </a:r>
            <a:pPr algn="ctr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остаётся частью школьной программы, потому что его стихи понятны по языку и сильны по чувству. Они помогают говорить о природе, семье, Родине и внутреннем мире человека простыми, но точными словами.
</a:t>
            </a:r>
            <a:endParaRPr lang="en-US" sz="117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стихи Есенина понятны школьникам
</a:t>
            </a:r>
            <a:endParaRPr lang="en-US" sz="300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стихи легко читать вслух, поэтому они хорошо подходят для классного анализа и выразительного чтения.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опоры понимания — знакомые образы природы и ясное чувство, близкое школьному читателю.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школьного анализа лирики С.А. Есенина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71000"/>
            <a:ext cx="4759500" cy="189680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жизни и творчества
</a:t>
            </a:r>
            <a:endParaRPr lang="en-US" sz="3200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собраны самые важные вехи, которые помогают увидеть путь поэта от деревенского детства к признанию в литературе.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биография показывает очень быстрый литературный путь: за 30 лет жизни Есенин стал классиком русской поэзии.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3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Биографические сведения о С.А. Есенине
</a:t>
            </a:r>
            <a:endParaRPr lang="en-US" sz="155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Есенин остаётся близким читателю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Есенин учит видеть красоту в простом слове, беречь родную природу и понимать собственные чувства. Его стихи остаются живыми, потому что говорят о самом важном по-человечески и искренне.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2026-05-19T03:42:07Z</dcterms:created>
  <dcterms:modified xsi:type="dcterms:W3CDTF">2026-05-19T03:42:07Z</dcterms:modified>
</cp:coreProperties>
</file>