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Хордовые. Класс Птицы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 — хордовые животные, приспособленные к полёту, жизни и заботе о потомстве.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7853" y="0"/>
            <a:ext cx="393129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 мире живой природы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относятся к хордовым позвоночным и известны более чем 11 тысячью видов. Они живут почти повсюду — от лесов и степей до городов и морских побережий, особенно разнообразны в тёплых районах и у водоёмов.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хордовых у птиц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0025" y="1769575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 другие хордовые, птицы имеют внутренний скелет и позвоночник. Он служит опорой тела, защищает внутренние органы и позволяет птице сохранять подвижность при полёте и передвижении.
</a:t>
            </a:r>
            <a:endParaRPr lang="en-US" sz="949" dirty="0"/>
          </a:p>
        </p:txBody>
      </p:sp>
      <p:sp>
        <p:nvSpPr>
          <p:cNvPr id="11" name="Text 3"/>
          <p:cNvSpPr txBox="1"/>
          <p:nvPr/>
        </p:nvSpPr>
        <p:spPr>
          <a:xfrm>
            <a:off x="450025" y="2516358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план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птицы двусторонне симметрично, а нервная система представлена спинным мозгом. У взрослой птицы хорошо различимы череп, позвоночник и парные конечности, что соответствует строению позвоночных животных.
</a:t>
            </a:r>
            <a:endParaRPr lang="en-US" sz="880" dirty="0"/>
          </a:p>
        </p:txBody>
      </p:sp>
      <p:sp>
        <p:nvSpPr>
          <p:cNvPr id="12" name="Text 4"/>
          <p:cNvSpPr txBox="1"/>
          <p:nvPr/>
        </p:nvSpPr>
        <p:spPr>
          <a:xfrm>
            <a:off x="450025" y="3263142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зародыша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ранних стадиях развития у зародыша птицы, как и у других хордовых, есть хорда и жаберные щели. Эти признаки подтверждают общее происхождение птиц с другими представителями типа.
</a:t>
            </a:r>
            <a:endParaRPr lang="en-US" sz="953" dirty="0"/>
          </a:p>
        </p:txBody>
      </p:sp>
      <p:sp>
        <p:nvSpPr>
          <p:cNvPr id="13" name="Text 5"/>
          <p:cNvSpPr txBox="1"/>
          <p:nvPr/>
        </p:nvSpPr>
        <p:spPr>
          <a:xfrm>
            <a:off x="450025" y="4009944"/>
            <a:ext cx="3931800" cy="6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эволюцией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хорды на раннем этапе и развитие позвоночника во взрослом состоянии показывают, что птицы унаследовали основные черты хордовых, а затем приобрели собственные особенности, связанные с полётом.
</a:t>
            </a:r>
            <a:endParaRPr lang="en-US" sz="8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птицы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140529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
</a:t>
            </a:r>
            <a:pPr algn="l" indent="0" marL="0">
              <a:lnSpc>
                <a:spcPct val="115000"/>
              </a:lnSpc>
              <a:buNone/>
            </a:pPr>
            <a:r>
              <a:rPr lang="en-US" sz="5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превращены в крылья. У большинства птиц именно они создают подъёмную силу и делают возможным полёт, а у некоторых видов помогают быстро маневрировать между ветвями.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3825702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Задние конечности выполняют разные задачи: служат для ходьбы, прыжков, плавания или удержания на ветках. Их форма зависит от среды обитания и образа жизни птицы.
</a:t>
            </a:r>
            <a:endParaRPr lang="en-US" sz="1030" dirty="0"/>
          </a:p>
        </p:txBody>
      </p:sp>
      <p:sp>
        <p:nvSpPr>
          <p:cNvPr id="13" name="Text 4"/>
          <p:cNvSpPr txBox="1"/>
          <p:nvPr/>
        </p:nvSpPr>
        <p:spPr>
          <a:xfrm>
            <a:off x="5510881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 помогает птице сохранять равновесие, менять направление движения и тормозить. У многих видов он также участвует в посадке на ветви и точных манёврах в воздухе.
</a:t>
            </a:r>
            <a:endParaRPr lang="en-US" sz="1027" dirty="0"/>
          </a:p>
        </p:txBody>
      </p:sp>
      <p:sp>
        <p:nvSpPr>
          <p:cNvPr id="14" name="Text 5"/>
          <p:cNvSpPr txBox="1"/>
          <p:nvPr/>
        </p:nvSpPr>
        <p:spPr>
          <a:xfrm>
            <a:off x="7196053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тело птицы покрыто перьями. Они защищают кожу, уменьшают потери тепла и, вместе с формой тела, делают полёт более эффективным и управляемым.
</a:t>
            </a:r>
            <a:endParaRPr lang="en-US" sz="1144" dirty="0"/>
          </a:p>
        </p:txBody>
      </p:sp>
      <p:sp>
        <p:nvSpPr>
          <p:cNvPr id="15" name="Text 6"/>
          <p:cNvSpPr txBox="1"/>
          <p:nvPr/>
        </p:nvSpPr>
        <p:spPr>
          <a:xfrm>
            <a:off x="455350" y="3445800"/>
            <a:ext cx="1503300" cy="12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птицы делится на голову, шею, туловище, хвост и конечности. Такое строение помогает распределять функции: добывать пищу, двигаться, удерживать равновесие и управлять полётом.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тела птицы и их функции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основных частей тела птицы с их строением и ролью в жизни животного.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каждой части тела связано с её задачей: питание, движение и ориентирование обеспечиваются разными органами и их формой.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тема «Птицы»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тела и их значение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покров у птиц неодинаков: контурные перья образуют внешний силуэт, пух удерживает воздух, а рулевые перья помогают управлять движением.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приспособления птиц не только защищают тело, но и обеспечивают тепло, питание, опору и успешное поведение в среде обитания.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учебному материалу; значения условные, для наглядности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птицы и приспособление к полёту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810775" y="2328046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Сращение костей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некоторые кости срастаются, что делает скелет более устойчивым. Это особенно важно во время полёта, когда телу нужно выдерживать большие нагрузки и сохранять форму.
</a:t>
            </a:r>
            <a:endParaRPr lang="en-US" sz="893" dirty="0"/>
          </a:p>
        </p:txBody>
      </p:sp>
      <p:sp>
        <p:nvSpPr>
          <p:cNvPr id="10" name="Text 3"/>
          <p:cNvSpPr txBox="1"/>
          <p:nvPr/>
        </p:nvSpPr>
        <p:spPr>
          <a:xfrm>
            <a:off x="810775" y="3167979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грудины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большинства птиц грудина имеет киль — костный выступ для прикрепления мощных грудных мышц. Именно эти мышцы обеспечивают взмах крыла и активный полёт.
</a:t>
            </a:r>
            <a:endParaRPr lang="en-US" sz="944" dirty="0"/>
          </a:p>
        </p:txBody>
      </p:sp>
      <p:sp>
        <p:nvSpPr>
          <p:cNvPr id="11" name="Text 4"/>
          <p:cNvSpPr txBox="1"/>
          <p:nvPr/>
        </p:nvSpPr>
        <p:spPr>
          <a:xfrm>
            <a:off x="810775" y="1488100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птицы лёгкий, но прочный. Многие кости полые или заполнены воздухом, поэтому масса тела уменьшается, а прочность сохраняется даже при активном движении в воздухе.
</a:t>
            </a:r>
            <a:endParaRPr lang="en-US" sz="868" dirty="0"/>
          </a:p>
        </p:txBody>
      </p:sp>
      <p:sp>
        <p:nvSpPr>
          <p:cNvPr id="12" name="Text 5"/>
          <p:cNvSpPr txBox="1"/>
          <p:nvPr/>
        </p:nvSpPr>
        <p:spPr>
          <a:xfrm>
            <a:off x="810775" y="4007912"/>
            <a:ext cx="3292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крыла, таза и позвоночника приспособлены к особым движениям. Они помогают птице удерживать тело в воздухе, быстро менять направление и сохранять устойчивость при посадке.
</a:t>
            </a:r>
            <a:endParaRPr lang="en-US" sz="8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полёт птицы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материалу темы «Птицы»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пищеварение у птиц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8648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пищи
</a:t>
            </a:r>
            <a:pPr algn="l" indent="0" marL="0">
              <a:lnSpc>
                <a:spcPct val="115000"/>
              </a:lnSpc>
              <a:buNone/>
            </a:pPr>
            <a:r>
              <a:rPr lang="en-US" sz="5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 нет зубов, поэтому пищу они захватывают клювом. Форма клюва помогает удерживать разные виды корма — от семян и насекомых до рыбы и нектара.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674427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Зоб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есть зоб — расширение пищевода, где пища временно накапливается и размягчается. Это удобно, когда корм нужно быстро собрать, а потом спокойно переварить.
</a:t>
            </a:r>
            <a:endParaRPr lang="en-US" sz="1001" dirty="0"/>
          </a:p>
        </p:txBody>
      </p:sp>
      <p:sp>
        <p:nvSpPr>
          <p:cNvPr id="12" name="Text 4"/>
          <p:cNvSpPr txBox="1"/>
          <p:nvPr/>
        </p:nvSpPr>
        <p:spPr>
          <a:xfrm>
            <a:off x="4762369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отдела желудка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птиц обычно состоит из железистого и мускульного отделов. В первом пища обрабатывается соками, а во втором перетирается, что особенно важно при питании твёрдыми семенами.
</a:t>
            </a:r>
            <a:endParaRPr lang="en-US" sz="1028" dirty="0"/>
          </a:p>
        </p:txBody>
      </p:sp>
      <p:sp>
        <p:nvSpPr>
          <p:cNvPr id="13" name="Text 5"/>
          <p:cNvSpPr txBox="1"/>
          <p:nvPr/>
        </p:nvSpPr>
        <p:spPr>
          <a:xfrm>
            <a:off x="6850308" y="2041900"/>
            <a:ext cx="1843800" cy="129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Разнообразный рацион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могут быть зерноядными, насекомоядными, хищными, рыбоядными, нектароядными или падальщиками. Такое разнообразие пищи помогает им занимать разные экологические ниши.
</a:t>
            </a:r>
            <a:endParaRPr lang="en-US" sz="94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клюва и тип пищи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птиц клюв работает как удобный инструмент. Его форма отражает привычный способ добывания корма и условия жизни вида.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клюв приспособлен к пище, тем успешнее птица находит корм и использует свою среду обитания.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биологии; сравнительная схема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000" y="2700538"/>
            <a:ext cx="4121700" cy="19924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700393"/>
            <a:ext cx="4122300" cy="19927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дышат и снабжают тело кислородом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09750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Лёгкие, которые работают без пауз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птицы воздух проходит через лёгкие и воздушные мешки почти непрерывно. При вдохе и выдохе свежий воздух всё время продвигается по дыхательной системе, поэтому организм получает много кислорода даже во время активного полёта.
</a:t>
            </a:r>
            <a:endParaRPr lang="en-US" sz="962" dirty="0"/>
          </a:p>
        </p:txBody>
      </p:sp>
      <p:sp>
        <p:nvSpPr>
          <p:cNvPr id="9" name="Text 3"/>
          <p:cNvSpPr txBox="1"/>
          <p:nvPr/>
        </p:nvSpPr>
        <p:spPr>
          <a:xfrm>
            <a:off x="4989775" y="1350000"/>
            <a:ext cx="3244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сердце для быстрого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Четырёхкамерное сердце перекачивает артериальную и венозную кровь отдельно, без смешивания. Благодаря этому ткани получают кислород быстро и в нужном объёме, а птица может долго летать, бегать или плавать, не снижая активности.
</a:t>
            </a:r>
            <a:endParaRPr lang="en-US" sz="96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418275" y="1925225"/>
            <a:ext cx="32757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уровень помогает птицам оставаться активными в разную погоду и быстро реагировать на изменения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1310544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40–42 °C
</a:t>
            </a:r>
            <a:endParaRPr lang="en-US" sz="6159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2621216"/>
            <a:ext cx="3275700" cy="12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обычная температура тела большинства птиц.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5418275" y="4461225"/>
            <a:ext cx="3275700" cy="2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биологии: сведения о температуре тела птиц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размножение птиц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цикл размножения и развития птиц, а сроки и число яиц зависят от вида.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359043"/>
            <a:ext cx="4122000" cy="7031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и гнездовые птенцы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птицы используют разные стратегии развития потомства сразу после вылупления.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птенцы быстрее становятся самостоятельными, а гнездовые дольше нуждаются в родительской заботе.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явления в жизни птиц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начало лета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видов начинается размножение: птицы выбирают партнёра, строят гнёзда и откладывают яйца. В это время им особенно важны спокойные места и достаток корма.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похолоданием и уменьшением корма часть птиц собирается в стаи и отправляется на юг. Перелёты помогают пережить сезон, когда пищу найти труднее.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виды улетают, а другие остаются рядом с человеком или в лесах. Зимующие птицы приспосабливаются к холоду, но особенно зависят от доступности семян и подкормки.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группы птиц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птиц занимают свои места обитания и используют разные источники пищи, поэтому почти не мешают друг другу.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различия связаны не с внешним видом, а с образом жизни и условиями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8809" y="0"/>
            <a:ext cx="432978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птицы поддерживают равновесие в природе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50025" y="1769575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пищевых цепей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входят в сложные пищевые цепи и связывают растения, насекомых и животных. Без них нарушается баланс между видами, а отдельные группы организмов могут быстро увеличиваться.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50025" y="236446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уничтожают насекомых-вредителей, поэтому помогают лесам, садам и полям. Особенно заметна их польза весной и летом, когда вредители активно размножаются.
</a:t>
            </a:r>
            <a:endParaRPr lang="en-US" sz="814" dirty="0"/>
          </a:p>
        </p:txBody>
      </p:sp>
      <p:sp>
        <p:nvSpPr>
          <p:cNvPr id="13" name="Text 4"/>
          <p:cNvSpPr txBox="1"/>
          <p:nvPr/>
        </p:nvSpPr>
        <p:spPr>
          <a:xfrm>
            <a:off x="450025" y="2959347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разносят семена на большие расстояния, способствуя расселению растений. Так новые растения появляются там, где семя не могло бы оказаться само.
</a:t>
            </a:r>
            <a:endParaRPr lang="en-US" sz="814" dirty="0"/>
          </a:p>
        </p:txBody>
      </p:sp>
      <p:sp>
        <p:nvSpPr>
          <p:cNvPr id="14" name="Text 5"/>
          <p:cNvSpPr txBox="1"/>
          <p:nvPr/>
        </p:nvSpPr>
        <p:spPr>
          <a:xfrm>
            <a:off x="450025" y="3554248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Падальщики ускоряют разложение остатков животных и уменьшают риск распространения болезней. Благодаря этому природные территории дольше сохраняют чистоту и устойчивость.
</a:t>
            </a:r>
            <a:endParaRPr lang="en-US" sz="814" dirty="0"/>
          </a:p>
        </p:txBody>
      </p:sp>
      <p:sp>
        <p:nvSpPr>
          <p:cNvPr id="15" name="Text 6"/>
          <p:cNvSpPr txBox="1"/>
          <p:nvPr/>
        </p:nvSpPr>
        <p:spPr>
          <a:xfrm>
            <a:off x="450025" y="4149151"/>
            <a:ext cx="39318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состояния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птиц становится меньше, это часто сигнализирует о загрязнении, вырубке лесов или нехватке корма. По ним учёные судят о здоровье экосистемы.
</a:t>
            </a:r>
            <a:endParaRPr lang="en-US" sz="8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8166" y="1536224"/>
            <a:ext cx="334425" cy="38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58158" y="2202215"/>
            <a:ext cx="334425" cy="38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58158" y="2868207"/>
            <a:ext cx="334425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58158" y="3534182"/>
            <a:ext cx="334425" cy="382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58158" y="4200160"/>
            <a:ext cx="334425" cy="3822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человек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 дают человеку мясо и яйца. Эти продукты широко используются в питании и составляют важную часть сельского хозяйства.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 и перо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Пух и перо применяют для подушек, одеял и других изделий. Такие материалы ценят за лёгкость и способность сохранять тепло.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полям и садам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уничтожают вредных насекомых, защищая урожай и деревья. Поэтому они полезны не только в природе, но и в хозяйстве.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разведение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Куры, утки и гуси давно разводятся человеком. Они неприхотливы, быстро растут и хорошо приспособлены к жизни рядом с людьми.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и 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птицами помогает лучше узнать природу родного края. Оно развивает внимание, интерес к биологии и бережное отношение к живому миру.
</a:t>
            </a:r>
            <a:endParaRPr lang="en-US" sz="7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450025" y="449800"/>
            <a:ext cx="36531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охранять птиц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810775" y="2153619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мест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заказники, леса и водоёмы нужны птицам для гнездования, отдыха и питания. Если среда нарушена, даже обычные виды начинают быстро сокращаться.
</a:t>
            </a:r>
            <a:endParaRPr lang="en-US" sz="821" dirty="0"/>
          </a:p>
        </p:txBody>
      </p:sp>
      <p:sp>
        <p:nvSpPr>
          <p:cNvPr id="12" name="Text 3"/>
          <p:cNvSpPr txBox="1"/>
          <p:nvPr/>
        </p:nvSpPr>
        <p:spPr>
          <a:xfrm>
            <a:off x="810775" y="281912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зимой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и зимняя подкормка поддерживают птиц в холодный период, когда естественного корма мало. Особенно это важно для городских и лесных видов.
</a:t>
            </a:r>
            <a:endParaRPr lang="en-US" sz="821" dirty="0"/>
          </a:p>
        </p:txBody>
      </p:sp>
      <p:sp>
        <p:nvSpPr>
          <p:cNvPr id="13" name="Text 4"/>
          <p:cNvSpPr txBox="1"/>
          <p:nvPr/>
        </p:nvSpPr>
        <p:spPr>
          <a:xfrm>
            <a:off x="810775" y="1488100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Редких и исчезающих птиц включают в Красную книгу и другие охранные списки. Это помогает привлекать внимание к их численности и сохранять важные места обитания.
</a:t>
            </a:r>
            <a:endParaRPr lang="en-US" sz="821" dirty="0"/>
          </a:p>
        </p:txBody>
      </p:sp>
      <p:sp>
        <p:nvSpPr>
          <p:cNvPr id="14" name="Text 5"/>
          <p:cNvSpPr txBox="1"/>
          <p:nvPr/>
        </p:nvSpPr>
        <p:spPr>
          <a:xfrm>
            <a:off x="810775" y="3484638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разрушать гнёзда, собирать яйца или беспокоить птиц в период размножения. Такие действия резко снижают успешность выведения птенцов.
</a:t>
            </a:r>
            <a:endParaRPr lang="en-US" sz="821" dirty="0"/>
          </a:p>
        </p:txBody>
      </p:sp>
      <p:sp>
        <p:nvSpPr>
          <p:cNvPr id="15" name="Text 6"/>
          <p:cNvSpPr txBox="1"/>
          <p:nvPr/>
        </p:nvSpPr>
        <p:spPr>
          <a:xfrm>
            <a:off x="810775" y="4150145"/>
            <a:ext cx="3292200" cy="5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птиц сохраняет биоразнообразие и природное равновесие. Забота о них полезна не только самим птицам, но и всей экосистеме.
</a:t>
            </a:r>
            <a:endParaRPr lang="en-US" sz="8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 — пример успешного приспособления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объединили признаки хордовых и полезные приспособления к полёту, жизни на суше и в воздухе. Их разнообразие, забота о потомстве и роль в природе делают эту группу особенно успешной.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2026-05-31T20:24:01Z</dcterms:created>
  <dcterms:modified xsi:type="dcterms:W3CDTF">2026-05-31T20:24:01Z</dcterms:modified>
</cp:coreProperties>
</file>